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2" r:id="rId2"/>
    <p:sldId id="314" r:id="rId3"/>
    <p:sldId id="329" r:id="rId4"/>
    <p:sldId id="315" r:id="rId5"/>
    <p:sldId id="331" r:id="rId6"/>
    <p:sldId id="272" r:id="rId7"/>
    <p:sldId id="305" r:id="rId8"/>
    <p:sldId id="332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7" r:id="rId18"/>
    <p:sldId id="328" r:id="rId19"/>
    <p:sldId id="333" r:id="rId20"/>
  </p:sldIdLst>
  <p:sldSz cx="9144000" cy="6858000" type="screen4x3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6600"/>
    <a:srgbClr val="000000"/>
    <a:srgbClr val="EE83F1"/>
    <a:srgbClr val="0033CC"/>
    <a:srgbClr val="FFFFCC"/>
    <a:srgbClr val="CC0000"/>
    <a:srgbClr val="000066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70"/>
    </p:cViewPr>
  </p:sorterViewPr>
  <p:notesViewPr>
    <p:cSldViewPr>
      <p:cViewPr varScale="1">
        <p:scale>
          <a:sx n="43" d="100"/>
          <a:sy n="43" d="100"/>
        </p:scale>
        <p:origin x="-1440" y="-102"/>
      </p:cViewPr>
      <p:guideLst>
        <p:guide orient="horz" pos="3031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it-IT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it-IT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it-IT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7EA9BA72-0ECE-4565-A5C8-2B60B9D02CAE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it-IT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it-IT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it-IT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6B3407E6-0159-4BB5-B1A2-AA0AB15A1EF3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457200"/>
            <a:ext cx="1676400" cy="63992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43000" y="0"/>
            <a:ext cx="1447800" cy="3810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47800" y="1143000"/>
            <a:ext cx="6324600" cy="1371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95600" y="2895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400800"/>
            <a:ext cx="1676400" cy="455613"/>
          </a:xfrm>
        </p:spPr>
        <p:txBody>
          <a:bodyPr/>
          <a:lstStyle>
            <a:lvl1pPr>
              <a:defRPr/>
            </a:lvl1pPr>
          </a:lstStyle>
          <a:p>
            <a:fld id="{F3CB6D19-0BEA-4269-9E12-3113562ECDB8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5105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399213"/>
            <a:ext cx="304800" cy="457200"/>
          </a:xfrm>
        </p:spPr>
        <p:txBody>
          <a:bodyPr/>
          <a:lstStyle>
            <a:lvl1pPr>
              <a:defRPr/>
            </a:lvl1pPr>
          </a:lstStyle>
          <a:p>
            <a:fld id="{5EEF37A9-1DF9-442C-B9B6-872E9CE405F2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447800" y="762000"/>
            <a:ext cx="7391400" cy="1752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676400" y="990600"/>
            <a:ext cx="6324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DCC70-7A09-49E6-9B6B-025B369611A4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CE516-2BB4-4564-9A69-AA7E1F42336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6600" y="1066800"/>
            <a:ext cx="1828800" cy="4876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600200" y="1066800"/>
            <a:ext cx="5334000" cy="4876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7BC92-AB34-4FDE-A99B-24C63A8EB852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10D55-4863-426B-AB70-FEBEB7A01D1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709F57-0A5C-4B89-B1A3-346B0F163462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7714E-7A94-427D-A740-77C81429434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24A202-5932-4C60-87F6-A1ECBACDAFAC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AEBF7-E08D-4353-B16D-514356989C8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743200" y="2590800"/>
            <a:ext cx="30099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905500" y="2590800"/>
            <a:ext cx="30099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6AB435-64AE-47B7-8E3F-82101FD450F2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3308A-BD38-435C-B088-EBB5387BEA3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65A9E1-D4F4-416F-960E-DFD247009DBE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63A7E-4339-40C7-99F6-CE1517BE797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63CB5-66A2-4260-9A02-A720F5F93DDE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95F76-55AA-444F-A74E-35A23C0EE74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C4702D-4D6A-47A9-83D2-306D8775072C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80DE3-CB26-4F82-8665-F9A2F4B9006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7CBE7-523D-4FA6-8A70-A0E13537A75C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F810E-5BE2-40F5-85BF-9638151155C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A06D0-8F6D-4F08-8559-3453115B1A5C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5FF78-3D04-461F-BAC8-1111F0321E6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7200" y="457200"/>
            <a:ext cx="1676400" cy="63992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43000" y="0"/>
            <a:ext cx="1447800" cy="3810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47800" y="1143000"/>
            <a:ext cx="6324600" cy="1371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2590800"/>
            <a:ext cx="617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CC972FD1-4896-44AF-8E43-686498CD758B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05400" y="6400800"/>
            <a:ext cx="28956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it-IT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00800"/>
            <a:ext cx="3048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9BA61AB1-498E-49FD-8C6D-D93FE2C40E0C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447800" y="762000"/>
            <a:ext cx="7391400" cy="1752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066800"/>
            <a:ext cx="6934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&lt;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92BCE771-32F0-4FDA-BC88-B022C55E49B0}" type="datetime1">
              <a:rPr lang="it-IT"/>
              <a:pPr/>
              <a:t>25/11/2015</a:t>
            </a:fld>
            <a:endParaRPr lang="it-IT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86116" y="71414"/>
          <a:ext cx="5572164" cy="6775450"/>
        </p:xfrm>
        <a:graphic>
          <a:graphicData uri="http://schemas.openxmlformats.org/presentationml/2006/ole">
            <p:oleObj spid="_x0000_s1026" name="Acrobat Document" r:id="rId3" imgW="8019048" imgH="11342857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4B13-3C8C-4BFA-9DA0-B021A9BD8DF2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6613"/>
            <a:ext cx="7377113" cy="1728787"/>
          </a:xfrm>
        </p:spPr>
        <p:txBody>
          <a:bodyPr/>
          <a:lstStyle/>
          <a:p>
            <a:r>
              <a:rPr lang="it-IT"/>
              <a:t>Gli anni Cinquanta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 sz="2000"/>
              <a:t>Jean-</a:t>
            </a:r>
            <a:r>
              <a:rPr lang="fr-FR" sz="2000"/>
              <a:t>Fran</a:t>
            </a:r>
            <a:r>
              <a:rPr lang="en-US" sz="2000">
                <a:cs typeface="Arial" charset="0"/>
              </a:rPr>
              <a:t>çois </a:t>
            </a:r>
            <a:r>
              <a:rPr lang="fr-FR" sz="2000"/>
              <a:t>Rozan (1956) </a:t>
            </a:r>
            <a:r>
              <a:rPr lang="fr-FR" sz="2000" i="1"/>
              <a:t>La prise de notes en interprétation consécutive</a:t>
            </a:r>
            <a:r>
              <a:rPr lang="fr-FR" sz="2000"/>
              <a:t>, Genève, Georg.</a:t>
            </a:r>
            <a:endParaRPr lang="it-IT" sz="200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636838"/>
            <a:ext cx="6172200" cy="3810000"/>
          </a:xfrm>
        </p:spPr>
        <p:txBody>
          <a:bodyPr/>
          <a:lstStyle/>
          <a:p>
            <a:pPr marL="1082675" indent="-641350">
              <a:lnSpc>
                <a:spcPct val="90000"/>
              </a:lnSpc>
              <a:buSzPct val="85000"/>
              <a:buFontTx/>
              <a:buNone/>
            </a:pPr>
            <a:r>
              <a:rPr lang="it-IT" sz="2400" b="1"/>
              <a:t>20 simboli di cui 10 essenziali:</a:t>
            </a:r>
          </a:p>
          <a:p>
            <a:pPr marL="1082675" indent="-641350">
              <a:lnSpc>
                <a:spcPct val="90000"/>
              </a:lnSpc>
              <a:buFont typeface="Monotype Sorts" pitchFamily="2" charset="2"/>
              <a:buNone/>
            </a:pPr>
            <a:r>
              <a:rPr lang="it-IT" sz="2000"/>
              <a:t>“ 	pensare</a:t>
            </a:r>
          </a:p>
          <a:p>
            <a:pPr marL="1082675" indent="-641350">
              <a:lnSpc>
                <a:spcPct val="90000"/>
              </a:lnSpc>
              <a:buFont typeface="Monotype Sorts" pitchFamily="2" charset="2"/>
              <a:buNone/>
            </a:pPr>
            <a:r>
              <a:rPr lang="it-IT" sz="2000"/>
              <a:t>: 	dire</a:t>
            </a:r>
            <a:endParaRPr lang="it-IT" sz="2000">
              <a:sym typeface="Wingdings 2" pitchFamily="18" charset="2"/>
            </a:endParaRPr>
          </a:p>
          <a:p>
            <a:pPr marL="1082675" indent="-641350">
              <a:lnSpc>
                <a:spcPct val="90000"/>
              </a:lnSpc>
              <a:buFont typeface="Monotype Sorts" pitchFamily="2" charset="2"/>
              <a:buNone/>
            </a:pPr>
            <a:r>
              <a:rPr lang="it-IT" sz="2000">
                <a:sym typeface="Wingdings 2" pitchFamily="18" charset="2"/>
              </a:rPr>
              <a:t></a:t>
            </a:r>
            <a:r>
              <a:rPr lang="it-IT" sz="2000"/>
              <a:t>	discutere</a:t>
            </a:r>
          </a:p>
          <a:p>
            <a:pPr marL="1082675" indent="-641350">
              <a:lnSpc>
                <a:spcPct val="90000"/>
              </a:lnSpc>
              <a:buFont typeface="Monotype Sorts" pitchFamily="2" charset="2"/>
              <a:buNone/>
            </a:pPr>
            <a:r>
              <a:rPr lang="it-IT" sz="2000"/>
              <a:t>OK	concordare</a:t>
            </a:r>
          </a:p>
          <a:p>
            <a:pPr marL="1082675" indent="-641350">
              <a:lnSpc>
                <a:spcPct val="90000"/>
              </a:lnSpc>
              <a:buFont typeface="Monotype Sorts" pitchFamily="2" charset="2"/>
              <a:buNone/>
            </a:pPr>
            <a:r>
              <a:rPr lang="it-IT" sz="2000"/>
              <a:t>→	trasmissione</a:t>
            </a:r>
          </a:p>
          <a:p>
            <a:pPr marL="1082675" indent="-641350">
              <a:lnSpc>
                <a:spcPct val="90000"/>
              </a:lnSpc>
              <a:buFont typeface="Monotype Sorts" pitchFamily="2" charset="2"/>
              <a:buNone/>
            </a:pPr>
            <a:r>
              <a:rPr lang="it-IT" sz="2000"/>
              <a:t>↑	aumento</a:t>
            </a:r>
          </a:p>
          <a:p>
            <a:pPr marL="1082675" indent="-641350">
              <a:lnSpc>
                <a:spcPct val="90000"/>
              </a:lnSpc>
              <a:buFont typeface="Monotype Sorts" pitchFamily="2" charset="2"/>
              <a:buNone/>
            </a:pPr>
            <a:r>
              <a:rPr lang="it-IT" sz="2000"/>
              <a:t>↓  	diminuzione</a:t>
            </a:r>
          </a:p>
          <a:p>
            <a:pPr marL="1082675" indent="-641350">
              <a:lnSpc>
                <a:spcPct val="90000"/>
              </a:lnSpc>
              <a:buFont typeface="Monotype Sorts" pitchFamily="2" charset="2"/>
              <a:buNone/>
            </a:pPr>
            <a:r>
              <a:rPr lang="it-IT" sz="2000"/>
              <a:t>/	segno di relazione (genitivo, riguardo a)</a:t>
            </a:r>
          </a:p>
          <a:p>
            <a:pPr marL="1082675" indent="-641350">
              <a:lnSpc>
                <a:spcPct val="90000"/>
              </a:lnSpc>
              <a:buFont typeface="Monotype Sorts" pitchFamily="2" charset="2"/>
              <a:buNone/>
            </a:pPr>
            <a:r>
              <a:rPr lang="it-IT" sz="2000"/>
              <a:t>=	identità</a:t>
            </a:r>
          </a:p>
          <a:p>
            <a:pPr marL="1082675" indent="-641350">
              <a:lnSpc>
                <a:spcPct val="90000"/>
              </a:lnSpc>
              <a:buFont typeface="Monotype Sorts" pitchFamily="2" charset="2"/>
              <a:buNone/>
            </a:pPr>
            <a:r>
              <a:rPr lang="it-IT" sz="2000"/>
              <a:t>≠	differenza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4BD5-90DA-4A8B-B302-DFC5F9372092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6613"/>
            <a:ext cx="7448550" cy="1728787"/>
          </a:xfrm>
        </p:spPr>
        <p:txBody>
          <a:bodyPr/>
          <a:lstStyle/>
          <a:p>
            <a:r>
              <a:rPr lang="it-IT"/>
              <a:t>Gli anni Sessanta e Settanta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fr-FR" sz="1800"/>
              <a:t>Danica Seleskovitch (1975)</a:t>
            </a:r>
            <a:r>
              <a:rPr lang="fr-FR" sz="1800" i="1"/>
              <a:t> Langage, langues et mémoire. Etude de la prise de notes en interprétation consécutive</a:t>
            </a:r>
            <a:r>
              <a:rPr lang="fr-FR" sz="1800"/>
              <a:t>, Paris, Minard.</a:t>
            </a:r>
            <a:endParaRPr lang="it-IT" sz="180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787650"/>
            <a:ext cx="6172200" cy="3810000"/>
          </a:xfrm>
        </p:spPr>
        <p:txBody>
          <a:bodyPr/>
          <a:lstStyle/>
          <a:p>
            <a:pPr marL="533400" indent="-533400">
              <a:buSzPct val="85000"/>
              <a:buFontTx/>
              <a:buChar char="•"/>
            </a:pPr>
            <a:r>
              <a:rPr lang="it-IT" sz="2000" b="1" dirty="0"/>
              <a:t>Impianto teorico: </a:t>
            </a:r>
            <a:r>
              <a:rPr lang="it-IT" sz="2000" b="1" i="1" dirty="0" err="1"/>
              <a:t>théorie</a:t>
            </a:r>
            <a:r>
              <a:rPr lang="it-IT" sz="2000" b="1" i="1" dirty="0"/>
              <a:t> </a:t>
            </a:r>
            <a:r>
              <a:rPr lang="it-IT" sz="2000" b="1" i="1" dirty="0" err="1"/>
              <a:t>du</a:t>
            </a:r>
            <a:r>
              <a:rPr lang="it-IT" sz="2000" b="1" i="1" dirty="0"/>
              <a:t> </a:t>
            </a:r>
            <a:r>
              <a:rPr lang="it-IT" sz="2000" b="1" i="1" dirty="0" err="1"/>
              <a:t>sens</a:t>
            </a:r>
            <a:endParaRPr lang="it-IT" sz="2000" b="1" i="1" dirty="0"/>
          </a:p>
          <a:p>
            <a:pPr marL="533400" indent="-533400">
              <a:buSzPct val="85000"/>
              <a:buFontTx/>
              <a:buChar char="•"/>
            </a:pPr>
            <a:r>
              <a:rPr lang="it-IT" sz="2000" b="1" dirty="0"/>
              <a:t>Studio basato su un ampio corpus di interpretazioni reali</a:t>
            </a:r>
          </a:p>
          <a:p>
            <a:pPr marL="533400" indent="-533400">
              <a:buSzPct val="85000"/>
              <a:buFontTx/>
              <a:buChar char="•"/>
            </a:pPr>
            <a:r>
              <a:rPr lang="it-IT" sz="2000" b="1" dirty="0"/>
              <a:t>Due tipi di annotazione:</a:t>
            </a:r>
          </a:p>
          <a:p>
            <a:pPr marL="1077913" lvl="1" indent="-457200">
              <a:buSzPct val="85000"/>
              <a:buFontTx/>
              <a:buChar char="•"/>
            </a:pPr>
            <a:r>
              <a:rPr lang="it-IT" sz="1800" b="1" dirty="0"/>
              <a:t>Notes </a:t>
            </a:r>
            <a:r>
              <a:rPr lang="it-IT" sz="1800" b="1" dirty="0" err="1"/>
              <a:t>verbales</a:t>
            </a:r>
            <a:endParaRPr lang="it-IT" sz="1800" b="1" dirty="0"/>
          </a:p>
          <a:p>
            <a:pPr marL="1077913" lvl="1" indent="-457200">
              <a:buSzPct val="85000"/>
              <a:buFontTx/>
              <a:buChar char="•"/>
            </a:pPr>
            <a:r>
              <a:rPr lang="it-IT" sz="1800" b="1" dirty="0"/>
              <a:t>Notes </a:t>
            </a:r>
            <a:r>
              <a:rPr lang="it-IT" sz="1800" b="1" dirty="0" err="1"/>
              <a:t>idéiques</a:t>
            </a:r>
            <a:endParaRPr lang="it-IT" sz="1800" b="1" dirty="0"/>
          </a:p>
          <a:p>
            <a:pPr marL="533400" indent="-533400">
              <a:buSzPct val="85000"/>
              <a:buFontTx/>
              <a:buChar char="•"/>
            </a:pPr>
            <a:r>
              <a:rPr lang="it-IT" sz="2000" b="1" dirty="0"/>
              <a:t>Mancanza di sistematicità</a:t>
            </a:r>
          </a:p>
          <a:p>
            <a:pPr marL="533400" indent="-533400">
              <a:buSzPct val="85000"/>
              <a:buFontTx/>
              <a:buChar char="•"/>
            </a:pPr>
            <a:r>
              <a:rPr lang="it-IT" sz="2000" b="1" dirty="0"/>
              <a:t>Appunti non essenziali</a:t>
            </a:r>
          </a:p>
          <a:p>
            <a:pPr marL="533400" indent="-533400">
              <a:buSzPct val="85000"/>
              <a:buFontTx/>
              <a:buChar char="•"/>
            </a:pPr>
            <a:endParaRPr lang="it-IT" sz="20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BA3E-274B-4264-A029-BDAE3DC79962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6613"/>
            <a:ext cx="7448550" cy="1728787"/>
          </a:xfrm>
        </p:spPr>
        <p:txBody>
          <a:bodyPr/>
          <a:lstStyle/>
          <a:p>
            <a:r>
              <a:rPr lang="it-IT" sz="2800"/>
              <a:t>Gli anni Sessanta e Settanta</a:t>
            </a:r>
            <a:br>
              <a:rPr lang="it-IT" sz="2800"/>
            </a:br>
            <a:r>
              <a:rPr lang="de-DE" sz="2000"/>
              <a:t>Hella Kirchhoff (1979) “Die Notationssprache als Hilfsmittel des Konferenzdolmetschers im Konsekutivvorgang”, in Mair W., Sallager E. (Hrsg.), </a:t>
            </a:r>
            <a:r>
              <a:rPr lang="de-DE" sz="2000" i="1"/>
              <a:t>Sprachtheorie und Sprachenpraxis</a:t>
            </a:r>
            <a:r>
              <a:rPr lang="de-DE" sz="2000"/>
              <a:t>, Tübingen, Gunter Narr Verlag, pp. 121-133.</a:t>
            </a:r>
            <a:endParaRPr lang="it-IT" sz="200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787650"/>
            <a:ext cx="6172200" cy="3810000"/>
          </a:xfrm>
        </p:spPr>
        <p:txBody>
          <a:bodyPr/>
          <a:lstStyle/>
          <a:p>
            <a:pPr marL="533400" indent="-533400">
              <a:buSzPct val="85000"/>
              <a:buFontTx/>
              <a:buChar char="•"/>
            </a:pPr>
            <a:r>
              <a:rPr lang="it-IT" sz="2000" b="1" dirty="0"/>
              <a:t>Si contrappone alla Scuola di Parigi</a:t>
            </a:r>
          </a:p>
          <a:p>
            <a:pPr marL="533400" indent="-533400">
              <a:buSzPct val="85000"/>
              <a:buFontTx/>
              <a:buChar char="•"/>
            </a:pPr>
            <a:r>
              <a:rPr lang="it-IT" sz="2000" b="1" dirty="0"/>
              <a:t>Studio sperimentale</a:t>
            </a:r>
          </a:p>
          <a:p>
            <a:pPr marL="533400" indent="-533400">
              <a:buSzPct val="85000"/>
              <a:buFontTx/>
              <a:buChar char="•"/>
            </a:pPr>
            <a:r>
              <a:rPr lang="it-IT" sz="2000" b="1" dirty="0"/>
              <a:t>Si basa sul modello cibernetico </a:t>
            </a:r>
            <a:r>
              <a:rPr lang="it-IT" sz="2000" b="1" dirty="0" smtClean="0"/>
              <a:t>di </a:t>
            </a:r>
            <a:r>
              <a:rPr lang="it-IT" sz="2000" b="1" dirty="0" err="1" smtClean="0"/>
              <a:t>Wiener</a:t>
            </a:r>
            <a:r>
              <a:rPr lang="it-IT" sz="2000" b="1" dirty="0" smtClean="0"/>
              <a:t> (1948), e </a:t>
            </a:r>
            <a:r>
              <a:rPr lang="it-IT" sz="2000" b="1" dirty="0" err="1" smtClean="0"/>
              <a:t>Osgood</a:t>
            </a:r>
            <a:r>
              <a:rPr lang="it-IT" sz="2000" b="1" dirty="0" smtClean="0"/>
              <a:t> </a:t>
            </a:r>
            <a:r>
              <a:rPr lang="it-IT" sz="2000" b="1" dirty="0"/>
              <a:t>e </a:t>
            </a:r>
            <a:r>
              <a:rPr lang="it-IT" sz="2000" b="1" dirty="0" err="1" smtClean="0"/>
              <a:t>Sebeok</a:t>
            </a:r>
            <a:r>
              <a:rPr lang="it-IT" sz="2000" b="1" dirty="0"/>
              <a:t> </a:t>
            </a:r>
            <a:r>
              <a:rPr lang="it-IT" sz="2000" b="1" dirty="0" smtClean="0"/>
              <a:t>(1965)</a:t>
            </a:r>
            <a:endParaRPr lang="it-IT" sz="2000" b="1" dirty="0"/>
          </a:p>
          <a:p>
            <a:pPr marL="533400" indent="-533400">
              <a:buSzPct val="85000"/>
              <a:buFontTx/>
              <a:buChar char="•"/>
            </a:pPr>
            <a:r>
              <a:rPr lang="it-IT" sz="2000" b="1" dirty="0"/>
              <a:t>Nozione di “strategia parallela”</a:t>
            </a:r>
          </a:p>
          <a:p>
            <a:pPr marL="533400" indent="-533400">
              <a:buSzPct val="85000"/>
              <a:buFontTx/>
              <a:buChar char="•"/>
            </a:pPr>
            <a:r>
              <a:rPr lang="it-IT" sz="2000" b="1" dirty="0"/>
              <a:t>Sviluppo di una lingua degli appunti con rigida strutturazione sintattica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AC15-4877-4A00-815A-A29ED5080922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92150"/>
            <a:ext cx="7448550" cy="1728788"/>
          </a:xfrm>
        </p:spPr>
        <p:txBody>
          <a:bodyPr/>
          <a:lstStyle/>
          <a:p>
            <a:r>
              <a:rPr lang="it-IT" sz="2800"/>
              <a:t>Gli anni Ottanta</a:t>
            </a:r>
            <a:br>
              <a:rPr lang="it-IT" sz="2800"/>
            </a:br>
            <a:r>
              <a:rPr lang="it-IT" sz="2800"/>
              <a:t/>
            </a:r>
            <a:br>
              <a:rPr lang="it-IT" sz="2800"/>
            </a:br>
            <a:r>
              <a:rPr lang="en-GB" sz="2000"/>
              <a:t>Jennifer Mackintosh (1985) “The Kintsch and van Dijk model of discourse comprehension and production applied to the interpretation process”,</a:t>
            </a:r>
            <a:r>
              <a:rPr lang="en-GB" sz="2000" i="1"/>
              <a:t> Meta</a:t>
            </a:r>
            <a:r>
              <a:rPr lang="en-GB" sz="2000"/>
              <a:t>, 30/1, pp. 37-43.</a:t>
            </a:r>
            <a:endParaRPr lang="it-IT" sz="200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787650"/>
            <a:ext cx="6172200" cy="3810000"/>
          </a:xfrm>
        </p:spPr>
        <p:txBody>
          <a:bodyPr/>
          <a:lstStyle/>
          <a:p>
            <a:pPr marL="533400" indent="-533400">
              <a:buSzPct val="85000"/>
              <a:buFontTx/>
              <a:buChar char="•"/>
            </a:pPr>
            <a:r>
              <a:rPr lang="it-IT" sz="2000" b="1"/>
              <a:t>Gli appunti riproducono le macroproposizioni generate dalle microproposizioni attraverso 3 regole:</a:t>
            </a:r>
          </a:p>
          <a:p>
            <a:pPr marL="1077913" lvl="1" indent="-457200">
              <a:buSzPct val="85000"/>
              <a:buFontTx/>
              <a:buChar char="•"/>
            </a:pPr>
            <a:r>
              <a:rPr lang="it-IT" sz="1800" b="1"/>
              <a:t>Cancellazione</a:t>
            </a:r>
          </a:p>
          <a:p>
            <a:pPr marL="1077913" lvl="1" indent="-457200">
              <a:buSzPct val="85000"/>
              <a:buFontTx/>
              <a:buChar char="•"/>
            </a:pPr>
            <a:r>
              <a:rPr lang="it-IT" sz="1800" b="1"/>
              <a:t>Generalizzazione</a:t>
            </a:r>
          </a:p>
          <a:p>
            <a:pPr marL="1077913" lvl="1" indent="-457200">
              <a:buSzPct val="85000"/>
              <a:buFontTx/>
              <a:buChar char="•"/>
            </a:pPr>
            <a:r>
              <a:rPr lang="it-IT" sz="1800" b="1"/>
              <a:t>Costruzione</a:t>
            </a:r>
          </a:p>
          <a:p>
            <a:pPr marL="533400" indent="-533400">
              <a:buSzPct val="85000"/>
              <a:buFontTx/>
              <a:buChar char="•"/>
            </a:pPr>
            <a:r>
              <a:rPr lang="it-IT" sz="2000" b="1"/>
              <a:t>In fase di produzione si attivano le regole inverse:</a:t>
            </a:r>
          </a:p>
          <a:p>
            <a:pPr marL="1077913" lvl="1" indent="-457200">
              <a:buSzPct val="85000"/>
              <a:buFontTx/>
              <a:buChar char="•"/>
            </a:pPr>
            <a:r>
              <a:rPr lang="it-IT" sz="1800" b="1"/>
              <a:t>Aggiunta</a:t>
            </a:r>
          </a:p>
          <a:p>
            <a:pPr marL="1077913" lvl="1" indent="-457200">
              <a:buSzPct val="85000"/>
              <a:buFontTx/>
              <a:buChar char="•"/>
            </a:pPr>
            <a:r>
              <a:rPr lang="it-IT" sz="1800" b="1"/>
              <a:t>Particolarizzazione</a:t>
            </a:r>
          </a:p>
          <a:p>
            <a:pPr marL="1077913" lvl="1" indent="-457200">
              <a:buSzPct val="85000"/>
              <a:buFontTx/>
              <a:buChar char="•"/>
            </a:pPr>
            <a:r>
              <a:rPr lang="it-IT" sz="1800" b="1"/>
              <a:t>Specficazione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4E4B-C93F-4BB3-8232-128EB495C78D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92150"/>
            <a:ext cx="7448550" cy="1728788"/>
          </a:xfrm>
        </p:spPr>
        <p:txBody>
          <a:bodyPr/>
          <a:lstStyle/>
          <a:p>
            <a:r>
              <a:rPr lang="it-IT" sz="2800"/>
              <a:t>Gli anni Ottanta</a:t>
            </a:r>
            <a:br>
              <a:rPr lang="it-IT" sz="2800"/>
            </a:br>
            <a:r>
              <a:rPr lang="it-IT" sz="2800"/>
              <a:t/>
            </a:r>
            <a:br>
              <a:rPr lang="it-IT" sz="2800"/>
            </a:br>
            <a:r>
              <a:rPr lang="de-DE" sz="2000"/>
              <a:t>Heinz Matyssek (1989) </a:t>
            </a:r>
            <a:r>
              <a:rPr lang="de-DE" sz="2000" i="1"/>
              <a:t>Handbuch der Notizentechnik für Dolmetscher: ein Weg zur sprachunabhängigen Notation</a:t>
            </a:r>
            <a:r>
              <a:rPr lang="de-DE" sz="2000"/>
              <a:t>, Heidelberg, Julius Groos.</a:t>
            </a:r>
            <a:endParaRPr lang="it-IT" sz="200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787650"/>
            <a:ext cx="6172200" cy="3810000"/>
          </a:xfrm>
        </p:spPr>
        <p:txBody>
          <a:bodyPr/>
          <a:lstStyle/>
          <a:p>
            <a:pPr marL="533400" indent="-533400">
              <a:buSzPct val="85000"/>
              <a:buFontTx/>
              <a:buChar char="•"/>
            </a:pPr>
            <a:r>
              <a:rPr lang="it-IT" sz="2000" b="1"/>
              <a:t>Due volumi (quasi 1000 pagine)</a:t>
            </a:r>
          </a:p>
          <a:p>
            <a:pPr marL="533400" indent="-533400">
              <a:buSzPct val="85000"/>
              <a:buFontTx/>
              <a:buChar char="•"/>
            </a:pPr>
            <a:r>
              <a:rPr lang="it-IT" sz="2000" b="1"/>
              <a:t>Annotazione presuppone lo sviluppo di una tecnica</a:t>
            </a:r>
          </a:p>
          <a:p>
            <a:pPr marL="533400" indent="-533400">
              <a:buSzPct val="85000"/>
              <a:buFontTx/>
              <a:buChar char="•"/>
            </a:pPr>
            <a:r>
              <a:rPr lang="it-IT" sz="2000" b="1"/>
              <a:t>Enfasi sui simboli (dizionario tedesco-simboli di 4000 voci)</a:t>
            </a:r>
          </a:p>
          <a:p>
            <a:pPr marL="533400" indent="-533400">
              <a:buSzPct val="85000"/>
              <a:buFontTx/>
              <a:buChar char="•"/>
            </a:pPr>
            <a:r>
              <a:rPr lang="it-IT" sz="2000" b="1"/>
              <a:t>Critica principale: discrasia tra principi teorici e la prassi didattica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1DBF-E2F8-4C40-8AA7-48CCCDCBE4D9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92150"/>
            <a:ext cx="7448550" cy="1728788"/>
          </a:xfrm>
        </p:spPr>
        <p:txBody>
          <a:bodyPr/>
          <a:lstStyle/>
          <a:p>
            <a:r>
              <a:rPr lang="it-IT" sz="2800"/>
              <a:t>Gli anni Ottanta</a:t>
            </a:r>
            <a:br>
              <a:rPr lang="it-IT" sz="2800"/>
            </a:br>
            <a:r>
              <a:rPr lang="it-IT" sz="2800"/>
              <a:t/>
            </a:r>
            <a:br>
              <a:rPr lang="it-IT" sz="2800"/>
            </a:br>
            <a:r>
              <a:rPr lang="it-IT" sz="2000"/>
              <a:t>Sergio Allioni (1987-1998), </a:t>
            </a:r>
            <a:r>
              <a:rPr lang="it-IT" sz="2000" i="1"/>
              <a:t>Elementi di grammatica per l’interpretazione consecutiva</a:t>
            </a:r>
            <a:r>
              <a:rPr lang="it-IT" sz="2000"/>
              <a:t>, Trieste, SERT.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787650"/>
            <a:ext cx="6172200" cy="38100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SzPct val="85000"/>
              <a:buFontTx/>
              <a:buChar char="•"/>
            </a:pPr>
            <a:r>
              <a:rPr lang="it-IT" sz="2000" b="1"/>
              <a:t>Gli appunti costituiscono una lingua terza o “metalingua” </a:t>
            </a:r>
          </a:p>
          <a:p>
            <a:pPr marL="533400" indent="-533400">
              <a:lnSpc>
                <a:spcPct val="90000"/>
              </a:lnSpc>
              <a:buSzPct val="85000"/>
              <a:buFontTx/>
              <a:buChar char="•"/>
            </a:pPr>
            <a:r>
              <a:rPr lang="it-IT" sz="2000" b="1"/>
              <a:t>Enfasi su regole e procedure operative di carattere universale</a:t>
            </a:r>
          </a:p>
          <a:p>
            <a:pPr marL="533400" indent="-533400">
              <a:lnSpc>
                <a:spcPct val="90000"/>
              </a:lnSpc>
              <a:buSzPct val="85000"/>
              <a:buFontTx/>
              <a:buChar char="•"/>
            </a:pPr>
            <a:r>
              <a:rPr lang="it-IT" sz="2000" b="1"/>
              <a:t>Impianto teorico della linguistica testuale (Beaugrande and Dressler 1981)</a:t>
            </a:r>
          </a:p>
          <a:p>
            <a:pPr marL="1077913" lvl="1" indent="-457200">
              <a:lnSpc>
                <a:spcPct val="90000"/>
              </a:lnSpc>
              <a:buSzPct val="85000"/>
              <a:buFontTx/>
              <a:buChar char="•"/>
            </a:pPr>
            <a:r>
              <a:rPr lang="it-IT" sz="1800" b="1"/>
              <a:t>7 parametri </a:t>
            </a:r>
            <a:r>
              <a:rPr lang="it-IT" sz="1800"/>
              <a:t>(coesione, coerenza, intenzionalità, accettabilità, informatività, situazionalità e intertestualità)</a:t>
            </a:r>
            <a:r>
              <a:rPr lang="it-IT" sz="1800" b="1"/>
              <a:t> </a:t>
            </a:r>
          </a:p>
          <a:p>
            <a:pPr marL="1077913" lvl="1" indent="-457200">
              <a:lnSpc>
                <a:spcPct val="90000"/>
              </a:lnSpc>
              <a:buSzPct val="85000"/>
              <a:buFontTx/>
              <a:buChar char="•"/>
            </a:pPr>
            <a:r>
              <a:rPr lang="it-IT" sz="1800" b="1"/>
              <a:t>3 principi regolativi </a:t>
            </a:r>
            <a:r>
              <a:rPr lang="it-IT" sz="1800"/>
              <a:t>(efficacia, efficienza, adeguatezza)</a:t>
            </a:r>
          </a:p>
          <a:p>
            <a:pPr marL="533400" indent="-533400">
              <a:lnSpc>
                <a:spcPct val="90000"/>
              </a:lnSpc>
              <a:buSzPct val="85000"/>
              <a:buFontTx/>
              <a:buChar char="•"/>
            </a:pPr>
            <a:r>
              <a:rPr lang="it-IT" sz="2000" b="1"/>
              <a:t>“Testo/appunti”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81EA-CCE6-4DE4-96D2-9B48E139E2EF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92150"/>
            <a:ext cx="7448550" cy="1728788"/>
          </a:xfrm>
        </p:spPr>
        <p:txBody>
          <a:bodyPr/>
          <a:lstStyle/>
          <a:p>
            <a:r>
              <a:rPr lang="it-IT" sz="2800"/>
              <a:t>Gli anni Ottanta</a:t>
            </a:r>
            <a:br>
              <a:rPr lang="it-IT" sz="2800"/>
            </a:br>
            <a:r>
              <a:rPr lang="it-IT" sz="2800"/>
              <a:t/>
            </a:r>
            <a:br>
              <a:rPr lang="it-IT" sz="2800"/>
            </a:br>
            <a:r>
              <a:rPr lang="it-IT" sz="2000"/>
              <a:t>Voci contrarie alla sistematizzazione: </a:t>
            </a:r>
            <a:br>
              <a:rPr lang="it-IT" sz="2000"/>
            </a:br>
            <a:r>
              <a:rPr lang="it-IT" sz="2000"/>
              <a:t>David e Margareta Bowen, Christopher Thiéry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636838"/>
            <a:ext cx="6172200" cy="4221162"/>
          </a:xfrm>
        </p:spPr>
        <p:txBody>
          <a:bodyPr/>
          <a:lstStyle/>
          <a:p>
            <a:pPr marL="0" indent="0">
              <a:lnSpc>
                <a:spcPct val="90000"/>
              </a:lnSpc>
              <a:buSzPct val="85000"/>
              <a:buFontTx/>
              <a:buNone/>
            </a:pPr>
            <a:r>
              <a:rPr lang="en-GB" sz="1800" b="1" dirty="0"/>
              <a:t>“It is time to lay the ghost of interpreter’s notes, burying it at midnight, at a cross-roads with a wooden stake through its heart.  Symbols, for the average student, hold a fascination which is quite unwarranted. In many instances they are more harm than help”. </a:t>
            </a:r>
          </a:p>
          <a:p>
            <a:pPr marL="0" indent="0">
              <a:lnSpc>
                <a:spcPct val="90000"/>
              </a:lnSpc>
              <a:buSzPct val="85000"/>
              <a:buFontTx/>
              <a:buNone/>
            </a:pPr>
            <a:endParaRPr lang="en-GB" sz="1800" b="1" dirty="0"/>
          </a:p>
          <a:p>
            <a:pPr marL="0" indent="0">
              <a:lnSpc>
                <a:spcPct val="90000"/>
              </a:lnSpc>
              <a:buSzPct val="85000"/>
              <a:buFontTx/>
              <a:buNone/>
            </a:pPr>
            <a:r>
              <a:rPr lang="en-GB" sz="1800" dirty="0" smtClean="0"/>
              <a:t>Bowen, D. </a:t>
            </a:r>
            <a:r>
              <a:rPr lang="en-GB" sz="1800" dirty="0"/>
              <a:t>&amp; </a:t>
            </a:r>
            <a:r>
              <a:rPr lang="en-GB" sz="1800" dirty="0" smtClean="0"/>
              <a:t>M. Bowen (1984) </a:t>
            </a:r>
            <a:r>
              <a:rPr lang="en-GB" sz="1800" i="1" dirty="0" smtClean="0"/>
              <a:t>Steps to consecutive interpretation.</a:t>
            </a:r>
            <a:endParaRPr lang="en-GB" sz="1800" dirty="0"/>
          </a:p>
          <a:p>
            <a:pPr marL="0" indent="0">
              <a:lnSpc>
                <a:spcPct val="90000"/>
              </a:lnSpc>
              <a:buSzPct val="85000"/>
              <a:buFontTx/>
              <a:buNone/>
            </a:pPr>
            <a:endParaRPr lang="en-GB" sz="1800" b="1" dirty="0"/>
          </a:p>
          <a:p>
            <a:pPr marL="0" indent="0">
              <a:lnSpc>
                <a:spcPct val="90000"/>
              </a:lnSpc>
              <a:buSzPct val="85000"/>
              <a:buFontTx/>
              <a:buNone/>
            </a:pPr>
            <a:endParaRPr lang="en-GB" sz="1800" b="1" dirty="0"/>
          </a:p>
          <a:p>
            <a:pPr marL="0" indent="0">
              <a:lnSpc>
                <a:spcPct val="90000"/>
              </a:lnSpc>
              <a:buSzPct val="85000"/>
              <a:buFontTx/>
              <a:buNone/>
            </a:pPr>
            <a:r>
              <a:rPr lang="en-GB" sz="1800" b="1" dirty="0"/>
              <a:t>“</a:t>
            </a:r>
            <a:r>
              <a:rPr lang="fr-FR" sz="1800" b="1" dirty="0"/>
              <a:t>la prise de notes, activité de création originale et individuelle, ne s’enseigne pas” </a:t>
            </a:r>
          </a:p>
          <a:p>
            <a:pPr marL="0" indent="0">
              <a:lnSpc>
                <a:spcPct val="90000"/>
              </a:lnSpc>
              <a:buSzPct val="85000"/>
              <a:buFontTx/>
              <a:buNone/>
            </a:pPr>
            <a:endParaRPr lang="fr-FR" sz="1800" b="1" dirty="0"/>
          </a:p>
          <a:p>
            <a:pPr marL="0" indent="0">
              <a:lnSpc>
                <a:spcPct val="90000"/>
              </a:lnSpc>
              <a:buSzPct val="85000"/>
              <a:buFontTx/>
              <a:buNone/>
            </a:pPr>
            <a:r>
              <a:rPr lang="fr-FR" sz="1800" dirty="0" err="1" smtClean="0"/>
              <a:t>Thiéry</a:t>
            </a:r>
            <a:r>
              <a:rPr lang="fr-FR" sz="1800" dirty="0" smtClean="0"/>
              <a:t>, C. (</a:t>
            </a:r>
            <a:r>
              <a:rPr lang="fr-FR" sz="1800" dirty="0" smtClean="0"/>
              <a:t>1981) </a:t>
            </a:r>
            <a:r>
              <a:rPr lang="fr-FR" sz="1800" dirty="0" smtClean="0"/>
              <a:t>“L’enseignement de la prise de notes en interprétation consécutive: un faux problème?”</a:t>
            </a:r>
            <a:r>
              <a:rPr lang="it-IT" sz="1800" dirty="0" smtClean="0"/>
              <a:t> </a:t>
            </a:r>
            <a:endParaRPr lang="en-GB" sz="1800" dirty="0"/>
          </a:p>
          <a:p>
            <a:pPr marL="0" indent="0">
              <a:lnSpc>
                <a:spcPct val="90000"/>
              </a:lnSpc>
              <a:buSzPct val="85000"/>
              <a:buFontTx/>
              <a:buNone/>
            </a:pPr>
            <a:endParaRPr lang="it-IT" sz="18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477-9542-498E-808A-2F0070A8998A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92150"/>
            <a:ext cx="7448550" cy="1728788"/>
          </a:xfrm>
        </p:spPr>
        <p:txBody>
          <a:bodyPr/>
          <a:lstStyle/>
          <a:p>
            <a:r>
              <a:rPr lang="it-IT" sz="2800"/>
              <a:t>Gli anni Novanta</a:t>
            </a:r>
            <a:br>
              <a:rPr lang="it-IT" sz="2800"/>
            </a:br>
            <a:r>
              <a:rPr lang="en-GB" sz="2000"/>
              <a:t>Bistra Alexieva (1994) “On teaching note-taking in consecutive interpreting”, in </a:t>
            </a:r>
            <a:r>
              <a:rPr lang="en-GB" sz="2000" i="1"/>
              <a:t>Teaching translation and interpreting 2</a:t>
            </a:r>
            <a:r>
              <a:rPr lang="en-GB" sz="2000"/>
              <a:t>. Ed by C. Collerup and A. Lindegaard, Amsterdam/Philadelphia, Benjamins, pp. 199-206.</a:t>
            </a:r>
            <a:endParaRPr lang="it-IT" sz="200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787650"/>
            <a:ext cx="6172200" cy="3810000"/>
          </a:xfrm>
        </p:spPr>
        <p:txBody>
          <a:bodyPr/>
          <a:lstStyle/>
          <a:p>
            <a:pPr marL="365125" indent="-365125"/>
            <a:r>
              <a:rPr lang="fr-FR" sz="2400" dirty="0" err="1"/>
              <a:t>Impianto</a:t>
            </a:r>
            <a:r>
              <a:rPr lang="fr-FR" sz="2400" dirty="0"/>
              <a:t> </a:t>
            </a:r>
            <a:r>
              <a:rPr lang="fr-FR" sz="2400" dirty="0" err="1"/>
              <a:t>teorico</a:t>
            </a:r>
            <a:r>
              <a:rPr lang="fr-FR" sz="2400" dirty="0"/>
              <a:t>: </a:t>
            </a:r>
            <a:r>
              <a:rPr lang="fr-FR" sz="2400" dirty="0" err="1"/>
              <a:t>strutture</a:t>
            </a:r>
            <a:r>
              <a:rPr lang="fr-FR" sz="2400" dirty="0"/>
              <a:t> </a:t>
            </a:r>
            <a:r>
              <a:rPr lang="fr-FR" sz="2400" dirty="0" err="1"/>
              <a:t>della</a:t>
            </a:r>
            <a:r>
              <a:rPr lang="fr-FR" sz="2400" dirty="0"/>
              <a:t> </a:t>
            </a:r>
            <a:r>
              <a:rPr lang="fr-FR" sz="2400" dirty="0" err="1"/>
              <a:t>predicazione</a:t>
            </a:r>
            <a:r>
              <a:rPr lang="fr-FR" sz="2400" dirty="0"/>
              <a:t> e </a:t>
            </a:r>
            <a:r>
              <a:rPr lang="fr-FR" sz="2400" dirty="0" err="1"/>
              <a:t>tema</a:t>
            </a:r>
            <a:r>
              <a:rPr lang="fr-FR" sz="2400" dirty="0"/>
              <a:t>-</a:t>
            </a:r>
            <a:r>
              <a:rPr lang="fr-FR" sz="2400" dirty="0" err="1"/>
              <a:t>rematiche</a:t>
            </a:r>
            <a:endParaRPr lang="fr-FR" sz="2400" dirty="0"/>
          </a:p>
          <a:p>
            <a:pPr marL="365125" indent="-365125"/>
            <a:r>
              <a:rPr lang="fr-FR" sz="2400" dirty="0" err="1"/>
              <a:t>Necessità</a:t>
            </a:r>
            <a:r>
              <a:rPr lang="fr-FR" sz="2400" dirty="0"/>
              <a:t> </a:t>
            </a:r>
            <a:r>
              <a:rPr lang="fr-FR" sz="2400" dirty="0" err="1"/>
              <a:t>dell’economia</a:t>
            </a:r>
            <a:r>
              <a:rPr lang="fr-FR" sz="2400" dirty="0"/>
              <a:t> </a:t>
            </a:r>
            <a:r>
              <a:rPr lang="fr-FR" sz="2400" dirty="0" err="1"/>
              <a:t>nella</a:t>
            </a:r>
            <a:r>
              <a:rPr lang="fr-FR" sz="2400" dirty="0"/>
              <a:t> </a:t>
            </a:r>
            <a:r>
              <a:rPr lang="fr-FR" sz="2400" dirty="0" err="1"/>
              <a:t>presa</a:t>
            </a:r>
            <a:r>
              <a:rPr lang="fr-FR" sz="2400" dirty="0"/>
              <a:t> d’</a:t>
            </a:r>
            <a:r>
              <a:rPr lang="fr-FR" sz="2400" dirty="0" err="1"/>
              <a:t>appunti</a:t>
            </a:r>
            <a:r>
              <a:rPr lang="fr-FR" sz="2400" dirty="0"/>
              <a:t> (</a:t>
            </a:r>
            <a:r>
              <a:rPr lang="fr-FR" sz="2400" dirty="0" err="1"/>
              <a:t>gestione</a:t>
            </a:r>
            <a:r>
              <a:rPr lang="fr-FR" sz="2400" dirty="0"/>
              <a:t> delle </a:t>
            </a:r>
            <a:r>
              <a:rPr lang="fr-FR" sz="2400" dirty="0" err="1"/>
              <a:t>risorse</a:t>
            </a:r>
            <a:r>
              <a:rPr lang="fr-FR" sz="2400" dirty="0"/>
              <a:t> cognitive)</a:t>
            </a:r>
          </a:p>
          <a:p>
            <a:r>
              <a:rPr lang="fr-FR" sz="2400" dirty="0" err="1"/>
              <a:t>Potenziamento</a:t>
            </a:r>
            <a:r>
              <a:rPr lang="fr-FR" sz="2400" dirty="0"/>
              <a:t> delle </a:t>
            </a:r>
            <a:r>
              <a:rPr lang="fr-FR" sz="2400" dirty="0" err="1"/>
              <a:t>capacità</a:t>
            </a:r>
            <a:r>
              <a:rPr lang="fr-FR" sz="2400" dirty="0"/>
              <a:t> </a:t>
            </a:r>
            <a:r>
              <a:rPr lang="fr-FR" sz="2400" dirty="0" err="1" smtClean="0"/>
              <a:t>inferenziali</a:t>
            </a:r>
            <a:r>
              <a:rPr lang="fr-FR" sz="2400" dirty="0" smtClean="0"/>
              <a:t> </a:t>
            </a:r>
          </a:p>
          <a:p>
            <a:pPr>
              <a:buNone/>
            </a:pPr>
            <a:r>
              <a:rPr lang="fr-FR" sz="2400" dirty="0" smtClean="0"/>
              <a:t>	</a:t>
            </a:r>
            <a:r>
              <a:rPr lang="en-GB" sz="1600" dirty="0" err="1" smtClean="0"/>
              <a:t>Sperber</a:t>
            </a:r>
            <a:r>
              <a:rPr lang="en-GB" sz="1600" dirty="0" smtClean="0"/>
              <a:t> </a:t>
            </a:r>
            <a:r>
              <a:rPr lang="en-GB" sz="1600" dirty="0" smtClean="0"/>
              <a:t>D., Wilson D. (1988), </a:t>
            </a:r>
            <a:r>
              <a:rPr lang="en-GB" sz="1600" i="1" dirty="0" smtClean="0"/>
              <a:t>Relevance: Communication and Cognition</a:t>
            </a:r>
            <a:r>
              <a:rPr lang="en-GB" sz="1600" dirty="0" smtClean="0"/>
              <a:t>, Cambridge, MA, </a:t>
            </a:r>
            <a:r>
              <a:rPr lang="en-GB" sz="1600" dirty="0" smtClean="0"/>
              <a:t>Harvard</a:t>
            </a:r>
            <a:r>
              <a:rPr lang="it-IT" sz="1600" dirty="0" smtClean="0"/>
              <a:t> </a:t>
            </a:r>
            <a:r>
              <a:rPr lang="en-GB" sz="1600" dirty="0" smtClean="0"/>
              <a:t>University </a:t>
            </a:r>
            <a:r>
              <a:rPr lang="en-GB" sz="1600" dirty="0" smtClean="0"/>
              <a:t>Press.</a:t>
            </a:r>
            <a:endParaRPr lang="it-IT" sz="1600" dirty="0" smtClean="0"/>
          </a:p>
          <a:p>
            <a:pPr marL="365125" indent="-365125"/>
            <a:endParaRPr lang="it-IT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E2EC-F548-4678-8BD8-0108C1F7C2CE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92150"/>
            <a:ext cx="7448550" cy="1728788"/>
          </a:xfrm>
        </p:spPr>
        <p:txBody>
          <a:bodyPr/>
          <a:lstStyle/>
          <a:p>
            <a:r>
              <a:rPr lang="it-IT" sz="2800"/>
              <a:t>Gli anni Novanta</a:t>
            </a:r>
            <a:br>
              <a:rPr lang="it-IT" sz="2800"/>
            </a:br>
            <a:r>
              <a:rPr lang="it-IT" sz="2000"/>
              <a:t>Raffaela </a:t>
            </a:r>
            <a:r>
              <a:rPr lang="en-GB" sz="2000"/>
              <a:t>Merlini (1997) “Consecutive Interpretation Modules”,</a:t>
            </a:r>
            <a:r>
              <a:rPr lang="en-GB" sz="2000" i="1"/>
              <a:t> InterprIT 1.0 - Self-access Interpreting Program (Italian)</a:t>
            </a:r>
            <a:r>
              <a:rPr lang="en-GB" sz="2000"/>
              <a:t> Software package on CD-ROM and Teaching Guide, London, Hodder &amp; Stoughton.</a:t>
            </a:r>
            <a:r>
              <a:rPr lang="it-IT" sz="2800"/>
              <a:t> 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787650"/>
            <a:ext cx="6172200" cy="3810000"/>
          </a:xfrm>
        </p:spPr>
        <p:txBody>
          <a:bodyPr/>
          <a:lstStyle/>
          <a:p>
            <a:pPr marL="365125" indent="-365125"/>
            <a:r>
              <a:rPr lang="fr-FR"/>
              <a:t>Modello per la propedeutica all’IC</a:t>
            </a:r>
          </a:p>
          <a:p>
            <a:pPr marL="365125" indent="-365125"/>
            <a:r>
              <a:rPr lang="fr-FR"/>
              <a:t>Utilizzo del computer</a:t>
            </a:r>
          </a:p>
          <a:p>
            <a:pPr marL="365125" indent="-365125"/>
            <a:r>
              <a:rPr lang="fr-FR"/>
              <a:t>Separazione delle operazioni cognitive</a:t>
            </a:r>
          </a:p>
          <a:p>
            <a:pPr marL="365125" indent="-365125"/>
            <a:r>
              <a:rPr lang="fr-FR"/>
              <a:t>Enfasi sulla struttura sintattica</a:t>
            </a:r>
          </a:p>
          <a:p>
            <a:pPr marL="365125" indent="-365125"/>
            <a:r>
              <a:rPr lang="fr-FR"/>
              <a:t>Evidenziazione dei legami logici</a:t>
            </a:r>
          </a:p>
          <a:p>
            <a:pPr marL="365125" indent="-365125">
              <a:buFont typeface="Monotype Sorts" pitchFamily="2" charset="2"/>
              <a:buNone/>
            </a:pPr>
            <a:endParaRPr lang="it-IT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5681686"/>
            <a:ext cx="8291522" cy="1104900"/>
          </a:xfrm>
        </p:spPr>
        <p:txBody>
          <a:bodyPr/>
          <a:lstStyle/>
          <a:p>
            <a:r>
              <a:rPr lang="it-IT" sz="1600" dirty="0" smtClean="0"/>
              <a:t>Russo, M. (1999) “Sviluppo morfologico del codice dell’interpretazione consecutiva”, in Falbo</a:t>
            </a:r>
            <a:r>
              <a:rPr lang="it-IT" sz="1600" dirty="0" smtClean="0"/>
              <a:t>, C., M. Russo, F. Straniero Sergio (a cura di</a:t>
            </a:r>
            <a:r>
              <a:rPr lang="it-IT" sz="1600" dirty="0" smtClean="0"/>
              <a:t>), </a:t>
            </a:r>
            <a:r>
              <a:rPr lang="it-IT" sz="1600" i="1" dirty="0" smtClean="0"/>
              <a:t>Interpretazione simultanea e consecutiva</a:t>
            </a:r>
            <a:r>
              <a:rPr lang="it-IT" sz="1600" dirty="0" smtClean="0"/>
              <a:t>. </a:t>
            </a:r>
            <a:r>
              <a:rPr lang="en-US" sz="1600" i="1" dirty="0" err="1" smtClean="0"/>
              <a:t>Problemi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teorici</a:t>
            </a:r>
            <a:r>
              <a:rPr lang="en-US" sz="1600" i="1" dirty="0" smtClean="0"/>
              <a:t> e </a:t>
            </a:r>
            <a:r>
              <a:rPr lang="en-US" sz="1600" i="1" dirty="0" err="1" smtClean="0"/>
              <a:t>metodologie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didattiche</a:t>
            </a:r>
            <a:r>
              <a:rPr lang="en-US" sz="1600" i="1" dirty="0" smtClean="0"/>
              <a:t>,</a:t>
            </a:r>
            <a:r>
              <a:rPr lang="en-US" sz="1600" dirty="0" smtClean="0"/>
              <a:t> Milano: </a:t>
            </a:r>
            <a:r>
              <a:rPr lang="en-US" sz="1600" dirty="0" err="1" smtClean="0"/>
              <a:t>Hoepli</a:t>
            </a:r>
            <a:r>
              <a:rPr lang="en-US" sz="1600" dirty="0" smtClean="0"/>
              <a:t>.</a:t>
            </a: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9F57-0A5C-4B89-B1A3-346B0F163462}" type="datetime1">
              <a:rPr lang="it-IT" smtClean="0"/>
              <a:pPr/>
              <a:t>25/11/2015</a:t>
            </a:fld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094" y="71415"/>
            <a:ext cx="4073906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52"/>
            <a:ext cx="409099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0646-EE9F-44F0-B4EB-49BAAF88E9FD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2987675" y="2573338"/>
            <a:ext cx="5545138" cy="4024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r>
              <a:rPr lang="it-IT" sz="2000" dirty="0"/>
              <a:t>“Come si fa a conservare un’idea?  Se sapessi scrivere, pensò Sara, potrei fermarla sulla carta e non volerebbe più via.  Forse dovrei dirla alla mamma, così la scrive.  Ma no, concluse dopo averci pensato su, chi me lo dice che i segni sulla carta la fermano davvero, un’idea?  E’ l’idea, invece, che va a stare insieme ai segni, e questi diventano qualcosa di più che segni perché l’idea è con loro, ma se un giorno l’idea decide di volar via non restano altro che segni, e non vogliono dire più niente.” </a:t>
            </a:r>
          </a:p>
          <a:p>
            <a:endParaRPr lang="it-IT" sz="2000" dirty="0"/>
          </a:p>
          <a:p>
            <a:r>
              <a:rPr lang="it-IT" sz="1800" dirty="0"/>
              <a:t>		(</a:t>
            </a:r>
            <a:r>
              <a:rPr lang="it-IT" sz="1800" dirty="0" smtClean="0"/>
              <a:t>Ermanno </a:t>
            </a:r>
            <a:r>
              <a:rPr lang="it-IT" sz="1800" dirty="0" err="1"/>
              <a:t>Bencivenga</a:t>
            </a:r>
            <a:r>
              <a:rPr lang="it-IT" sz="1800" dirty="0"/>
              <a:t> 1991: 86)</a:t>
            </a:r>
            <a:r>
              <a:rPr lang="it-IT" sz="1800" i="1" dirty="0"/>
              <a:t>.</a:t>
            </a:r>
            <a:endParaRPr lang="en-GB" sz="1800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27A-3B4D-4E97-A6D4-C3EC0650BF01}" type="slidenum">
              <a:rPr lang="it-IT"/>
              <a:pPr/>
              <a:t>3</a:t>
            </a:fld>
            <a:endParaRPr lang="it-IT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643306" y="785795"/>
            <a:ext cx="5286412" cy="483209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tabLst>
                <a:tab pos="1905000" algn="l"/>
              </a:tabLst>
            </a:pPr>
            <a:endParaRPr lang="it-IT" sz="22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tabLst>
                <a:tab pos="1905000" algn="l"/>
              </a:tabLst>
            </a:pPr>
            <a:endParaRPr lang="it-IT" sz="2200" dirty="0"/>
          </a:p>
          <a:p>
            <a:pPr>
              <a:spcBef>
                <a:spcPct val="50000"/>
              </a:spcBef>
              <a:tabLst>
                <a:tab pos="1905000" algn="l"/>
              </a:tabLst>
            </a:pPr>
            <a:r>
              <a:rPr lang="it-IT" sz="2200" dirty="0"/>
              <a:t>	</a:t>
            </a:r>
            <a:r>
              <a:rPr lang="it-IT" sz="2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Percezione</a:t>
            </a:r>
            <a:endParaRPr lang="it-IT" sz="2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spcBef>
                <a:spcPct val="50000"/>
              </a:spcBef>
              <a:tabLst>
                <a:tab pos="1905000" algn="l"/>
              </a:tabLst>
            </a:pPr>
            <a:endParaRPr lang="it-IT" sz="2200" b="1" dirty="0" smtClean="0"/>
          </a:p>
          <a:p>
            <a:pPr>
              <a:spcBef>
                <a:spcPct val="50000"/>
              </a:spcBef>
              <a:tabLst>
                <a:tab pos="1905000" algn="l"/>
              </a:tabLst>
            </a:pPr>
            <a:endParaRPr lang="it-IT" sz="2200" b="1" dirty="0" smtClean="0"/>
          </a:p>
          <a:p>
            <a:pPr>
              <a:spcBef>
                <a:spcPct val="50000"/>
              </a:spcBef>
              <a:tabLst>
                <a:tab pos="1905000" algn="l"/>
              </a:tabLst>
            </a:pPr>
            <a:r>
              <a:rPr lang="it-IT" sz="2200" b="1" dirty="0" smtClean="0"/>
              <a:t>FASE 1:	</a:t>
            </a:r>
            <a:r>
              <a:rPr lang="it-IT" sz="2200" b="1" dirty="0" smtClean="0">
                <a:solidFill>
                  <a:srgbClr val="FFC000"/>
                </a:solidFill>
              </a:rPr>
              <a:t>Analisi</a:t>
            </a:r>
            <a:endParaRPr lang="it-IT" sz="2200" b="1" dirty="0" smtClean="0">
              <a:solidFill>
                <a:srgbClr val="FFC000"/>
              </a:solidFill>
            </a:endParaRPr>
          </a:p>
          <a:p>
            <a:pPr>
              <a:spcBef>
                <a:spcPct val="50000"/>
              </a:spcBef>
              <a:tabLst>
                <a:tab pos="1905000" algn="l"/>
              </a:tabLst>
            </a:pPr>
            <a:r>
              <a:rPr lang="it-IT" sz="2200" b="1" dirty="0" smtClean="0"/>
              <a:t>ASCOLTO</a:t>
            </a:r>
          </a:p>
          <a:p>
            <a:pPr>
              <a:spcBef>
                <a:spcPct val="50000"/>
              </a:spcBef>
              <a:tabLst>
                <a:tab pos="1905000" algn="l"/>
              </a:tabLst>
            </a:pPr>
            <a:r>
              <a:rPr lang="it-IT" sz="2200" b="1" dirty="0" smtClean="0"/>
              <a:t>del TP</a:t>
            </a:r>
            <a:r>
              <a:rPr lang="it-IT" sz="2200" dirty="0"/>
              <a:t>	</a:t>
            </a:r>
            <a:endParaRPr lang="it-IT" sz="2200" dirty="0">
              <a:solidFill>
                <a:srgbClr val="FFC000"/>
              </a:solidFill>
            </a:endParaRPr>
          </a:p>
          <a:p>
            <a:pPr>
              <a:spcBef>
                <a:spcPct val="50000"/>
              </a:spcBef>
              <a:tabLst>
                <a:tab pos="1905000" algn="l"/>
              </a:tabLst>
            </a:pPr>
            <a:r>
              <a:rPr lang="it-IT" sz="2200" dirty="0"/>
              <a:t>	</a:t>
            </a:r>
            <a:r>
              <a:rPr lang="it-IT" sz="2200" b="1" dirty="0" smtClean="0">
                <a:solidFill>
                  <a:srgbClr val="00B0F0"/>
                </a:solidFill>
              </a:rPr>
              <a:t>Presa </a:t>
            </a:r>
            <a:r>
              <a:rPr lang="it-IT" sz="2200" b="1" dirty="0">
                <a:solidFill>
                  <a:srgbClr val="00B0F0"/>
                </a:solidFill>
              </a:rPr>
              <a:t>di appunti</a:t>
            </a:r>
            <a:endParaRPr lang="it-IT" sz="2200" dirty="0">
              <a:solidFill>
                <a:srgbClr val="00B0F0"/>
              </a:solidFill>
            </a:endParaRPr>
          </a:p>
          <a:p>
            <a:pPr>
              <a:spcBef>
                <a:spcPct val="50000"/>
              </a:spcBef>
              <a:tabLst>
                <a:tab pos="1905000" algn="l"/>
              </a:tabLst>
            </a:pPr>
            <a:endParaRPr lang="it-IT" sz="22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643306" y="5929330"/>
            <a:ext cx="5286412" cy="427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905000" algn="l"/>
              </a:tabLst>
            </a:pPr>
            <a:r>
              <a:rPr lang="it-IT" sz="2200" b="1" dirty="0"/>
              <a:t>FASE 2:</a:t>
            </a:r>
            <a:r>
              <a:rPr lang="it-IT" sz="2200" dirty="0"/>
              <a:t>    </a:t>
            </a:r>
            <a:r>
              <a:rPr lang="it-IT" sz="2200" b="1" dirty="0" smtClean="0"/>
              <a:t>PRODUZIONE del TI</a:t>
            </a:r>
            <a:r>
              <a:rPr lang="it-IT" sz="2200" dirty="0" smtClean="0"/>
              <a:t> </a:t>
            </a:r>
            <a:endParaRPr lang="it-IT" sz="22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16" y="2326369"/>
            <a:ext cx="1857388" cy="20313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 smtClean="0"/>
              <a:t>Concetti</a:t>
            </a:r>
          </a:p>
          <a:p>
            <a:pPr>
              <a:spcBef>
                <a:spcPct val="50000"/>
              </a:spcBef>
            </a:pPr>
            <a:endParaRPr lang="it-IT" sz="1800" dirty="0"/>
          </a:p>
          <a:p>
            <a:pPr>
              <a:spcBef>
                <a:spcPct val="50000"/>
              </a:spcBef>
            </a:pPr>
            <a:r>
              <a:rPr lang="it-IT" sz="1800" dirty="0"/>
              <a:t>Legami </a:t>
            </a:r>
            <a:r>
              <a:rPr lang="it-IT" sz="1800" dirty="0" smtClean="0"/>
              <a:t>logici</a:t>
            </a:r>
          </a:p>
          <a:p>
            <a:pPr>
              <a:spcBef>
                <a:spcPct val="50000"/>
              </a:spcBef>
            </a:pPr>
            <a:endParaRPr lang="it-IT" sz="1800" dirty="0"/>
          </a:p>
          <a:p>
            <a:pPr>
              <a:spcBef>
                <a:spcPct val="50000"/>
              </a:spcBef>
            </a:pPr>
            <a:r>
              <a:rPr lang="it-IT" sz="1800" dirty="0"/>
              <a:t>Parole chiave</a:t>
            </a:r>
            <a:endParaRPr lang="it-IT" dirty="0"/>
          </a:p>
        </p:txBody>
      </p:sp>
      <p:sp>
        <p:nvSpPr>
          <p:cNvPr id="6166" name="AutoShape 22"/>
          <p:cNvSpPr>
            <a:spLocks/>
          </p:cNvSpPr>
          <p:nvPr/>
        </p:nvSpPr>
        <p:spPr bwMode="auto">
          <a:xfrm>
            <a:off x="5272094" y="1428736"/>
            <a:ext cx="228600" cy="3733800"/>
          </a:xfrm>
          <a:prstGeom prst="leftBrace">
            <a:avLst>
              <a:gd name="adj1" fmla="val 136111"/>
              <a:gd name="adj2" fmla="val 50000"/>
            </a:avLst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dirty="0">
              <a:ln>
                <a:solidFill>
                  <a:schemeClr val="bg2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167" name="AutoShape 23"/>
          <p:cNvSpPr>
            <a:spLocks/>
          </p:cNvSpPr>
          <p:nvPr/>
        </p:nvSpPr>
        <p:spPr bwMode="auto">
          <a:xfrm>
            <a:off x="6715140" y="2410693"/>
            <a:ext cx="228600" cy="1875563"/>
          </a:xfrm>
          <a:prstGeom prst="leftBrace">
            <a:avLst>
              <a:gd name="adj1" fmla="val 58333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1428728" y="1214422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Interpretazione</a:t>
            </a:r>
          </a:p>
          <a:p>
            <a:r>
              <a:rPr lang="it-IT" dirty="0" smtClean="0"/>
              <a:t>consecutiva</a:t>
            </a:r>
          </a:p>
          <a:p>
            <a:r>
              <a:rPr lang="it-IT" dirty="0" smtClean="0"/>
              <a:t>classica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714612" y="785794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Imparo a “scrivere” …. </a:t>
            </a:r>
          </a:p>
          <a:p>
            <a:endParaRPr lang="it-IT" sz="3600" dirty="0" smtClean="0"/>
          </a:p>
          <a:p>
            <a:r>
              <a:rPr lang="it-IT" sz="3600" dirty="0" smtClean="0"/>
              <a:t>in annotazione consecutiva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14612" y="2928934"/>
            <a:ext cx="63579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 smtClean="0"/>
          </a:p>
          <a:p>
            <a:r>
              <a:rPr lang="en-US" sz="1800" b="1" dirty="0" err="1" smtClean="0"/>
              <a:t>Gile</a:t>
            </a:r>
            <a:r>
              <a:rPr lang="en-US" sz="1800" b="1" dirty="0" smtClean="0"/>
              <a:t>, D</a:t>
            </a:r>
            <a:r>
              <a:rPr lang="en-US" sz="1800" dirty="0" smtClean="0"/>
              <a:t>. (1991)</a:t>
            </a:r>
            <a:r>
              <a:rPr lang="it-IT" sz="1800" dirty="0" smtClean="0"/>
              <a:t> </a:t>
            </a:r>
            <a:r>
              <a:rPr lang="it-IT" sz="1800" dirty="0" smtClean="0"/>
              <a:t>“</a:t>
            </a:r>
            <a:r>
              <a:rPr lang="it-IT" sz="1800" dirty="0" err="1" smtClean="0"/>
              <a:t>Prise</a:t>
            </a:r>
            <a:r>
              <a:rPr lang="it-IT" sz="1800" dirty="0" smtClean="0"/>
              <a:t> de notes </a:t>
            </a:r>
            <a:r>
              <a:rPr lang="it-IT" sz="1800" dirty="0" err="1" smtClean="0"/>
              <a:t>et</a:t>
            </a:r>
            <a:r>
              <a:rPr lang="it-IT" sz="1800" dirty="0" smtClean="0"/>
              <a:t> </a:t>
            </a:r>
            <a:r>
              <a:rPr lang="it-IT" sz="1800" dirty="0" err="1" smtClean="0"/>
              <a:t>attention</a:t>
            </a:r>
            <a:r>
              <a:rPr lang="it-IT" sz="1800" dirty="0" smtClean="0"/>
              <a:t> en </a:t>
            </a:r>
            <a:r>
              <a:rPr lang="it-IT" sz="1800" dirty="0" err="1" smtClean="0"/>
              <a:t>début</a:t>
            </a:r>
            <a:r>
              <a:rPr lang="it-IT" sz="1800" dirty="0" smtClean="0"/>
              <a:t> d’</a:t>
            </a:r>
            <a:r>
              <a:rPr lang="it-IT" sz="1800" dirty="0" err="1" smtClean="0"/>
              <a:t>apprentissage</a:t>
            </a:r>
            <a:r>
              <a:rPr lang="it-IT" sz="1800" dirty="0" smtClean="0"/>
              <a:t> de l’</a:t>
            </a:r>
            <a:r>
              <a:rPr lang="it-IT" sz="1800" dirty="0" err="1" smtClean="0"/>
              <a:t>interprétation</a:t>
            </a:r>
            <a:r>
              <a:rPr lang="it-IT" sz="1800" dirty="0" smtClean="0"/>
              <a:t> consécutive: une </a:t>
            </a:r>
            <a:r>
              <a:rPr lang="it-IT" sz="1800" dirty="0" err="1" smtClean="0"/>
              <a:t>expérience-démonstration</a:t>
            </a:r>
            <a:r>
              <a:rPr lang="it-IT" sz="1800" dirty="0" smtClean="0"/>
              <a:t>”, </a:t>
            </a:r>
            <a:r>
              <a:rPr lang="it-IT" sz="1800" i="1" dirty="0" smtClean="0"/>
              <a:t>Meta, </a:t>
            </a:r>
            <a:r>
              <a:rPr lang="it-IT" sz="1800" dirty="0" smtClean="0"/>
              <a:t>36/2-3</a:t>
            </a:r>
            <a:r>
              <a:rPr lang="it-IT" sz="1800" dirty="0" smtClean="0"/>
              <a:t>, pp. </a:t>
            </a:r>
            <a:r>
              <a:rPr lang="it-IT" sz="1800" dirty="0" smtClean="0"/>
              <a:t>432-441. </a:t>
            </a:r>
            <a:endParaRPr lang="it-IT" sz="1800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r>
              <a:rPr lang="en-US" sz="1800" b="1" dirty="0" err="1" smtClean="0"/>
              <a:t>Gile</a:t>
            </a:r>
            <a:r>
              <a:rPr lang="en-US" sz="1800" b="1" dirty="0" smtClean="0"/>
              <a:t>, D. </a:t>
            </a:r>
            <a:r>
              <a:rPr lang="en-US" sz="1800" dirty="0" smtClean="0"/>
              <a:t>(1995) </a:t>
            </a:r>
            <a:r>
              <a:rPr lang="en-US" sz="1800" i="1" dirty="0" smtClean="0"/>
              <a:t>Basic Concepts and Models for Interpreter and Translator Training</a:t>
            </a:r>
            <a:r>
              <a:rPr lang="en-US" sz="1800" dirty="0" smtClean="0"/>
              <a:t>, Amsterdam/Philadelphia: John </a:t>
            </a:r>
            <a:r>
              <a:rPr lang="en-US" sz="1800" dirty="0" err="1" smtClean="0"/>
              <a:t>Benjamins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dirty="0" err="1" smtClean="0"/>
              <a:t>Beaugrande</a:t>
            </a:r>
            <a:r>
              <a:rPr lang="en-US" sz="1800" b="1" dirty="0" smtClean="0"/>
              <a:t>, R. de, W.U. Dressler </a:t>
            </a:r>
            <a:r>
              <a:rPr lang="en-US" sz="1800" dirty="0" smtClean="0"/>
              <a:t>(1981) </a:t>
            </a:r>
            <a:r>
              <a:rPr lang="en-US" sz="1800" i="1" dirty="0" smtClean="0"/>
              <a:t>Introduction to Text Linguistics</a:t>
            </a:r>
            <a:r>
              <a:rPr lang="en-US" sz="1800" dirty="0" smtClean="0"/>
              <a:t>, London: Longman.</a:t>
            </a:r>
            <a:endParaRPr lang="it-I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B2CE-2904-4D2B-B11D-0A35274C40E2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chemeClr val="bg2">
                    <a:lumMod val="50000"/>
                    <a:lumOff val="50000"/>
                  </a:schemeClr>
                </a:solidFill>
                <a:latin typeface="Comic Sans MS" pitchFamily="66" charset="0"/>
              </a:rPr>
              <a:t>FATTORI                             </a:t>
            </a:r>
            <a:r>
              <a:rPr lang="it-IT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Comic Sans MS" pitchFamily="66" charset="0"/>
              </a:rPr>
              <a:t>DI</a:t>
            </a:r>
            <a:r>
              <a:rPr lang="it-IT" dirty="0">
                <a:solidFill>
                  <a:schemeClr val="bg2">
                    <a:lumMod val="50000"/>
                    <a:lumOff val="50000"/>
                  </a:schemeClr>
                </a:solidFill>
                <a:latin typeface="Comic Sans MS" pitchFamily="66" charset="0"/>
              </a:rPr>
              <a:t> TESTUALITÀ</a:t>
            </a:r>
            <a:endParaRPr lang="it-IT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214810" y="533400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chemeClr val="bg2">
                    <a:lumMod val="50000"/>
                    <a:lumOff val="50000"/>
                  </a:schemeClr>
                </a:solidFill>
                <a:latin typeface="Comic Sans MS" pitchFamily="66" charset="0"/>
              </a:rPr>
              <a:t>MODALITÀ DELL’INTERPRETAZIONE</a:t>
            </a:r>
            <a:endParaRPr lang="it-IT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3600" b="1" dirty="0" err="1">
                <a:latin typeface="Comic Sans MS" pitchFamily="66" charset="0"/>
              </a:rPr>
              <a:t>Texture</a:t>
            </a:r>
            <a:endParaRPr lang="it-IT" sz="3600" b="1" dirty="0">
              <a:latin typeface="Comic Sans MS" pitchFamily="66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" y="32766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3600" b="1" dirty="0" err="1">
                <a:solidFill>
                  <a:srgbClr val="FFC000"/>
                </a:solidFill>
                <a:latin typeface="Comic Sans MS" pitchFamily="66" charset="0"/>
              </a:rPr>
              <a:t>Structure</a:t>
            </a:r>
            <a:endParaRPr lang="it-IT" sz="3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81000" y="4495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3600" b="1">
                <a:latin typeface="Comic Sans MS" pitchFamily="66" charset="0"/>
              </a:rPr>
              <a:t>Context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85720" y="5572140"/>
            <a:ext cx="857256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/>
              <a:t>Hatim</a:t>
            </a:r>
            <a:r>
              <a:rPr lang="en-US" sz="2000" dirty="0" smtClean="0"/>
              <a:t>, B, I. Mason (1997), </a:t>
            </a:r>
            <a:r>
              <a:rPr lang="en-US" sz="2000" i="1" dirty="0" smtClean="0"/>
              <a:t>The Translator as Communicator</a:t>
            </a:r>
            <a:r>
              <a:rPr lang="en-US" sz="2000" dirty="0" smtClean="0"/>
              <a:t>, London</a:t>
            </a:r>
            <a:r>
              <a:rPr lang="en-US" sz="2000" dirty="0" smtClean="0"/>
              <a:t>/ New </a:t>
            </a:r>
            <a:r>
              <a:rPr lang="en-US" sz="2000" dirty="0" smtClean="0"/>
              <a:t>York: </a:t>
            </a:r>
            <a:r>
              <a:rPr lang="en-US" sz="2000" dirty="0" err="1" smtClean="0"/>
              <a:t>Routledge</a:t>
            </a:r>
            <a:r>
              <a:rPr lang="en-US" sz="2000" dirty="0" smtClean="0"/>
              <a:t>.</a:t>
            </a:r>
            <a:endParaRPr lang="it-IT" sz="2000" dirty="0" smtClean="0"/>
          </a:p>
          <a:p>
            <a:pPr algn="r">
              <a:spcBef>
                <a:spcPct val="50000"/>
              </a:spcBef>
            </a:pPr>
            <a:r>
              <a:rPr lang="it-IT" sz="2000" dirty="0" smtClean="0"/>
              <a:t>)</a:t>
            </a:r>
            <a:endParaRPr lang="it-IT" sz="2000" dirty="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953000" y="19812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CommonBullets" pitchFamily="34" charset="2"/>
              <a:buNone/>
            </a:pPr>
            <a:r>
              <a:rPr lang="it-IT" sz="3600" b="1">
                <a:latin typeface="Comic Sans MS" pitchFamily="66" charset="0"/>
              </a:rPr>
              <a:t>Simultanea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953000" y="32766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CommonBullets" pitchFamily="34" charset="2"/>
              <a:buNone/>
            </a:pPr>
            <a:r>
              <a:rPr lang="it-IT" sz="3600" b="1" dirty="0">
                <a:solidFill>
                  <a:srgbClr val="FFC000"/>
                </a:solidFill>
                <a:latin typeface="Comic Sans MS" pitchFamily="66" charset="0"/>
              </a:rPr>
              <a:t>Consecutiva</a:t>
            </a:r>
            <a:endParaRPr lang="it-IT" sz="36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029200" y="44196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CommonBullets" pitchFamily="34" charset="2"/>
              <a:buNone/>
            </a:pPr>
            <a:r>
              <a:rPr lang="it-IT" sz="3600" b="1" dirty="0" smtClean="0">
                <a:latin typeface="Comic Sans MS" pitchFamily="66" charset="0"/>
              </a:rPr>
              <a:t>Dialogica</a:t>
            </a:r>
            <a:endParaRPr lang="it-IT" sz="3600" dirty="0">
              <a:latin typeface="Comic Sans MS" pitchFamily="66" charset="0"/>
            </a:endParaRPr>
          </a:p>
        </p:txBody>
      </p:sp>
      <p:cxnSp>
        <p:nvCxnSpPr>
          <p:cNvPr id="10255" name="AutoShape 15"/>
          <p:cNvCxnSpPr>
            <a:cxnSpLocks noChangeShapeType="1"/>
          </p:cNvCxnSpPr>
          <p:nvPr/>
        </p:nvCxnSpPr>
        <p:spPr bwMode="auto">
          <a:xfrm>
            <a:off x="3352800" y="2286000"/>
            <a:ext cx="1219200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258" name="AutoShape 18"/>
          <p:cNvCxnSpPr>
            <a:cxnSpLocks noChangeShapeType="1"/>
          </p:cNvCxnSpPr>
          <p:nvPr/>
        </p:nvCxnSpPr>
        <p:spPr bwMode="auto">
          <a:xfrm>
            <a:off x="3352800" y="3581400"/>
            <a:ext cx="1295400" cy="0"/>
          </a:xfrm>
          <a:prstGeom prst="straightConnector1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0259" name="AutoShape 19"/>
          <p:cNvCxnSpPr>
            <a:cxnSpLocks noChangeShapeType="1"/>
          </p:cNvCxnSpPr>
          <p:nvPr/>
        </p:nvCxnSpPr>
        <p:spPr bwMode="auto">
          <a:xfrm>
            <a:off x="3352800" y="4800600"/>
            <a:ext cx="1295400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228600" y="3048000"/>
            <a:ext cx="8001000" cy="1066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2667000" y="2438400"/>
            <a:ext cx="1219200" cy="914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rot="-4653709">
            <a:off x="2667000" y="3810000"/>
            <a:ext cx="1219200" cy="914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6" grpId="0" autoUpdateAnimBg="0"/>
      <p:bldP spid="10247" grpId="0" autoUpdateAnimBg="0"/>
      <p:bldP spid="10248" grpId="0" autoUpdateAnimBg="0"/>
      <p:bldP spid="10250" grpId="0" autoUpdateAnimBg="0"/>
      <p:bldP spid="10251" grpId="0" autoUpdateAnimBg="0"/>
      <p:bldP spid="10252" grpId="0" autoUpdateAnimBg="0"/>
      <p:bldP spid="10260" grpId="0" animBg="1"/>
      <p:bldP spid="10261" grpId="0" animBg="1"/>
      <p:bldP spid="102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2AC3-24B2-4AE3-9C6D-D731964728C7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7772400" cy="1371600"/>
          </a:xfrm>
        </p:spPr>
        <p:txBody>
          <a:bodyPr/>
          <a:lstStyle/>
          <a:p>
            <a:r>
              <a:rPr lang="it-IT" sz="3600" dirty="0"/>
              <a:t>I </a:t>
            </a:r>
            <a:r>
              <a:rPr lang="it-IT" sz="3600" dirty="0" smtClean="0"/>
              <a:t>modelli dell’IC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sz="2800" dirty="0"/>
              <a:t>Dagli anni ’50 agli anni ’90</a:t>
            </a:r>
            <a:r>
              <a:rPr lang="it-IT" sz="3600" dirty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565400"/>
            <a:ext cx="6172200" cy="422116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SzPct val="85000"/>
              <a:buFont typeface="Monotype Sorts" pitchFamily="2" charset="2"/>
              <a:buAutoNum type="arabicPeriod"/>
            </a:pPr>
            <a:r>
              <a:rPr lang="it-IT" sz="1400" b="1" dirty="0">
                <a:solidFill>
                  <a:schemeClr val="hlink"/>
                </a:solidFill>
              </a:rPr>
              <a:t>Gli anni Cinquanta</a:t>
            </a:r>
          </a:p>
          <a:p>
            <a:pPr marL="914400" lvl="1" indent="-457200">
              <a:lnSpc>
                <a:spcPct val="90000"/>
              </a:lnSpc>
              <a:buSzPct val="85000"/>
              <a:buFont typeface="Arial" charset="0"/>
              <a:buChar char="−"/>
            </a:pPr>
            <a:r>
              <a:rPr lang="it-IT" sz="1400" dirty="0"/>
              <a:t>Herbert</a:t>
            </a:r>
          </a:p>
          <a:p>
            <a:pPr marL="914400" lvl="1" indent="-457200">
              <a:lnSpc>
                <a:spcPct val="90000"/>
              </a:lnSpc>
              <a:buSzPct val="85000"/>
              <a:buFont typeface="Arial" charset="0"/>
              <a:buChar char="−"/>
            </a:pPr>
            <a:r>
              <a:rPr lang="it-IT" sz="1400" dirty="0" err="1"/>
              <a:t>Rozan</a:t>
            </a:r>
            <a:endParaRPr lang="it-IT" sz="1400" dirty="0"/>
          </a:p>
          <a:p>
            <a:pPr marL="914400" lvl="1" indent="-457200">
              <a:lnSpc>
                <a:spcPct val="90000"/>
              </a:lnSpc>
              <a:buSzPct val="85000"/>
              <a:buFont typeface="Arial" charset="0"/>
              <a:buChar char="−"/>
            </a:pPr>
            <a:endParaRPr lang="it-IT" sz="1200" dirty="0"/>
          </a:p>
          <a:p>
            <a:pPr marL="533400" indent="-533400">
              <a:lnSpc>
                <a:spcPct val="90000"/>
              </a:lnSpc>
              <a:buSzPct val="85000"/>
              <a:buFont typeface="Monotype Sorts" pitchFamily="2" charset="2"/>
              <a:buAutoNum type="arabicPeriod"/>
            </a:pPr>
            <a:r>
              <a:rPr lang="it-IT" sz="1400" b="1" dirty="0">
                <a:solidFill>
                  <a:schemeClr val="hlink"/>
                </a:solidFill>
              </a:rPr>
              <a:t>Gli anni Sessanta e Settanta</a:t>
            </a:r>
          </a:p>
          <a:p>
            <a:pPr marL="914400" lvl="1" indent="-457200">
              <a:lnSpc>
                <a:spcPct val="90000"/>
              </a:lnSpc>
              <a:buSzPct val="85000"/>
              <a:buFont typeface="Arial" charset="0"/>
              <a:buChar char="−"/>
            </a:pPr>
            <a:r>
              <a:rPr lang="it-IT" sz="1400" dirty="0" err="1"/>
              <a:t>Seleskovitch</a:t>
            </a:r>
            <a:endParaRPr lang="it-IT" sz="1400" dirty="0"/>
          </a:p>
          <a:p>
            <a:pPr marL="914400" lvl="1" indent="-457200">
              <a:lnSpc>
                <a:spcPct val="90000"/>
              </a:lnSpc>
              <a:buSzPct val="85000"/>
              <a:buFont typeface="Arial" charset="0"/>
              <a:buChar char="−"/>
            </a:pPr>
            <a:r>
              <a:rPr lang="it-IT" sz="1400" dirty="0" err="1"/>
              <a:t>Kirchoff</a:t>
            </a:r>
            <a:endParaRPr lang="it-IT" sz="1400" dirty="0"/>
          </a:p>
          <a:p>
            <a:pPr marL="914400" lvl="1" indent="-457200">
              <a:lnSpc>
                <a:spcPct val="90000"/>
              </a:lnSpc>
              <a:buSzPct val="85000"/>
              <a:buFont typeface="Monotype Sorts" pitchFamily="2" charset="2"/>
              <a:buNone/>
            </a:pPr>
            <a:endParaRPr lang="it-IT" sz="1400" dirty="0"/>
          </a:p>
          <a:p>
            <a:pPr marL="533400" indent="-533400">
              <a:lnSpc>
                <a:spcPct val="90000"/>
              </a:lnSpc>
              <a:buSzPct val="85000"/>
              <a:buFont typeface="Monotype Sorts" pitchFamily="2" charset="2"/>
              <a:buAutoNum type="arabicPeriod"/>
            </a:pPr>
            <a:r>
              <a:rPr lang="it-IT" sz="1400" b="1" dirty="0">
                <a:solidFill>
                  <a:schemeClr val="hlink"/>
                </a:solidFill>
              </a:rPr>
              <a:t>Gli anni Ottanta</a:t>
            </a:r>
          </a:p>
          <a:p>
            <a:pPr marL="914400" lvl="1" indent="-457200">
              <a:lnSpc>
                <a:spcPct val="90000"/>
              </a:lnSpc>
              <a:buSzPct val="85000"/>
              <a:buFont typeface="Arial" charset="0"/>
              <a:buChar char="−"/>
            </a:pPr>
            <a:r>
              <a:rPr lang="it-IT" sz="1400" dirty="0" err="1"/>
              <a:t>Mackintosh</a:t>
            </a:r>
            <a:endParaRPr lang="it-IT" sz="1400" dirty="0"/>
          </a:p>
          <a:p>
            <a:pPr marL="914400" lvl="1" indent="-457200">
              <a:lnSpc>
                <a:spcPct val="90000"/>
              </a:lnSpc>
              <a:buSzPct val="85000"/>
              <a:buFont typeface="Arial" charset="0"/>
              <a:buChar char="−"/>
            </a:pPr>
            <a:r>
              <a:rPr lang="it-IT" sz="1400" dirty="0" err="1"/>
              <a:t>Matyssek</a:t>
            </a:r>
            <a:endParaRPr lang="it-IT" sz="1400" dirty="0"/>
          </a:p>
          <a:p>
            <a:pPr marL="914400" lvl="1" indent="-457200">
              <a:lnSpc>
                <a:spcPct val="90000"/>
              </a:lnSpc>
              <a:buSzPct val="85000"/>
              <a:buFont typeface="Arial" charset="0"/>
              <a:buChar char="−"/>
            </a:pPr>
            <a:r>
              <a:rPr lang="it-IT" sz="1400" dirty="0" err="1"/>
              <a:t>Allioni</a:t>
            </a:r>
            <a:endParaRPr lang="it-IT" sz="1400" dirty="0"/>
          </a:p>
          <a:p>
            <a:pPr marL="914400" lvl="1" indent="-457200">
              <a:lnSpc>
                <a:spcPct val="90000"/>
              </a:lnSpc>
              <a:buSzPct val="85000"/>
              <a:buFont typeface="Arial" charset="0"/>
              <a:buChar char="−"/>
            </a:pPr>
            <a:endParaRPr lang="it-IT" sz="1400" b="1" dirty="0"/>
          </a:p>
          <a:p>
            <a:pPr marL="533400" indent="-533400">
              <a:lnSpc>
                <a:spcPct val="90000"/>
              </a:lnSpc>
              <a:buSzPct val="85000"/>
              <a:buFont typeface="Arial" charset="0"/>
              <a:buAutoNum type="arabicPeriod" startAt="4"/>
            </a:pPr>
            <a:r>
              <a:rPr lang="it-IT" sz="1400" b="1" dirty="0">
                <a:solidFill>
                  <a:schemeClr val="hlink"/>
                </a:solidFill>
              </a:rPr>
              <a:t>Gli anni Novanta</a:t>
            </a:r>
          </a:p>
          <a:p>
            <a:pPr marL="914400" lvl="1" indent="-457200">
              <a:lnSpc>
                <a:spcPct val="90000"/>
              </a:lnSpc>
              <a:buSzPct val="85000"/>
              <a:buFont typeface="Arial" charset="0"/>
              <a:buChar char="−"/>
            </a:pPr>
            <a:r>
              <a:rPr lang="it-IT" sz="1400" dirty="0" err="1" smtClean="0"/>
              <a:t>Alexieva</a:t>
            </a:r>
            <a:endParaRPr lang="it-IT" sz="1400" dirty="0"/>
          </a:p>
          <a:p>
            <a:pPr marL="914400" lvl="1" indent="-457200">
              <a:lnSpc>
                <a:spcPct val="90000"/>
              </a:lnSpc>
              <a:buSzPct val="85000"/>
              <a:buFont typeface="Arial" charset="0"/>
              <a:buChar char="−"/>
            </a:pPr>
            <a:r>
              <a:rPr lang="it-IT" sz="1400" dirty="0"/>
              <a:t>Merlini</a:t>
            </a:r>
          </a:p>
          <a:p>
            <a:pPr marL="914400" lvl="1" indent="-457200">
              <a:lnSpc>
                <a:spcPct val="90000"/>
              </a:lnSpc>
              <a:buSzPct val="85000"/>
              <a:buFont typeface="Monotype Sorts" pitchFamily="2" charset="2"/>
              <a:buNone/>
            </a:pPr>
            <a:endParaRPr lang="it-IT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6548-0239-4DCE-8B37-56CAC919403B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6613"/>
            <a:ext cx="7772400" cy="1728787"/>
          </a:xfrm>
        </p:spPr>
        <p:txBody>
          <a:bodyPr/>
          <a:lstStyle/>
          <a:p>
            <a:r>
              <a:rPr lang="it-IT"/>
              <a:t>Gli anni Cinquanta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fr-FR" sz="2000"/>
              <a:t>Jean Herbert (1952)</a:t>
            </a:r>
            <a:r>
              <a:rPr lang="fr-FR" sz="2000" i="1"/>
              <a:t> Manuel de l’interprète. Comment on devient interprète de conférences, </a:t>
            </a:r>
            <a:r>
              <a:rPr lang="fr-FR" sz="2000"/>
              <a:t>Genève, Georg.</a:t>
            </a:r>
            <a:endParaRPr lang="it-IT" sz="200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36" y="2636838"/>
            <a:ext cx="6572264" cy="3810000"/>
          </a:xfrm>
        </p:spPr>
        <p:txBody>
          <a:bodyPr/>
          <a:lstStyle/>
          <a:p>
            <a:pPr marL="365125" indent="-365125">
              <a:buSzPct val="85000"/>
              <a:buFont typeface="Monotype Sorts" pitchFamily="2" charset="2"/>
              <a:buNone/>
            </a:pPr>
            <a:r>
              <a:rPr lang="fr-FR" b="1" dirty="0"/>
              <a:t>	“La prise de notes est le facteur essentiel de la technique pour l’interprétation consécutive”</a:t>
            </a:r>
          </a:p>
          <a:p>
            <a:pPr marL="365125" indent="-365125">
              <a:buSzPct val="85000"/>
              <a:buFont typeface="Monotype Sorts" pitchFamily="2" charset="2"/>
              <a:buNone/>
            </a:pPr>
            <a:endParaRPr lang="fr-FR" b="1" dirty="0"/>
          </a:p>
          <a:p>
            <a:pPr marL="365125" indent="-365125">
              <a:buSzPct val="85000"/>
              <a:buFontTx/>
              <a:buChar char="•"/>
            </a:pPr>
            <a:r>
              <a:rPr lang="it-IT" sz="2000" b="1" dirty="0"/>
              <a:t>Trasposizione delle idee</a:t>
            </a:r>
          </a:p>
          <a:p>
            <a:pPr marL="365125" indent="-365125">
              <a:buSzPct val="85000"/>
              <a:buFontTx/>
              <a:buChar char="•"/>
            </a:pPr>
            <a:r>
              <a:rPr lang="it-IT" sz="2000" b="1" dirty="0"/>
              <a:t>Carattere individuale degli appunti</a:t>
            </a:r>
          </a:p>
          <a:p>
            <a:pPr marL="365125" indent="-365125">
              <a:buSzPct val="85000"/>
              <a:buFontTx/>
              <a:buChar char="•"/>
            </a:pPr>
            <a:r>
              <a:rPr lang="it-IT" sz="2000" b="1" dirty="0"/>
              <a:t>Prime indicazioni </a:t>
            </a:r>
            <a:endParaRPr lang="it-IT" sz="2000" b="1" dirty="0" smtClean="0"/>
          </a:p>
          <a:p>
            <a:pPr marL="365125" indent="-365125">
              <a:buSzPct val="85000"/>
              <a:buNone/>
            </a:pPr>
            <a:r>
              <a:rPr lang="it-IT" sz="2000" b="1" dirty="0" smtClean="0"/>
              <a:t>	</a:t>
            </a:r>
            <a:r>
              <a:rPr lang="it-IT" sz="2000" dirty="0" smtClean="0"/>
              <a:t>impatto visivo, </a:t>
            </a:r>
            <a:r>
              <a:rPr lang="it-IT" sz="2000" dirty="0"/>
              <a:t>simboli, frecce, </a:t>
            </a:r>
            <a:r>
              <a:rPr lang="it-IT" sz="2000" dirty="0" err="1" smtClean="0"/>
              <a:t>frecce</a:t>
            </a:r>
            <a:r>
              <a:rPr lang="it-IT" sz="2000" dirty="0" smtClean="0"/>
              <a:t> </a:t>
            </a:r>
            <a:r>
              <a:rPr lang="it-IT" sz="2000" dirty="0"/>
              <a:t>di rimando, negazione, enfasi </a:t>
            </a:r>
            <a:r>
              <a:rPr lang="it-IT" sz="2000" dirty="0" smtClean="0"/>
              <a:t>e concatenazioni logiche</a:t>
            </a:r>
            <a:endParaRPr lang="it-IT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6548-0239-4DCE-8B37-56CAC919403B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6613"/>
            <a:ext cx="7772400" cy="1728787"/>
          </a:xfrm>
        </p:spPr>
        <p:txBody>
          <a:bodyPr/>
          <a:lstStyle/>
          <a:p>
            <a:r>
              <a:rPr lang="it-IT"/>
              <a:t>Gli anni Cinquanta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fr-FR" sz="2000"/>
              <a:t>Jean Herbert (1952)</a:t>
            </a:r>
            <a:r>
              <a:rPr lang="fr-FR" sz="2000" i="1"/>
              <a:t> Manuel de l’interprète. Comment on devient interprète de conférences, </a:t>
            </a:r>
            <a:r>
              <a:rPr lang="fr-FR" sz="2000"/>
              <a:t>Genève, Georg.</a:t>
            </a:r>
            <a:endParaRPr lang="it-IT" sz="200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7422" y="2636838"/>
            <a:ext cx="6572264" cy="3578244"/>
          </a:xfrm>
        </p:spPr>
        <p:txBody>
          <a:bodyPr/>
          <a:lstStyle/>
          <a:p>
            <a:pPr marL="365125" indent="-365125">
              <a:buSzPct val="85000"/>
              <a:buNone/>
            </a:pPr>
            <a:r>
              <a:rPr lang="fr-FR" b="1" dirty="0"/>
              <a:t>	</a:t>
            </a:r>
            <a:r>
              <a:rPr lang="fr-FR" sz="2400" dirty="0" smtClean="0"/>
              <a:t>“L’interprète doit dans la mesure du possible faire </a:t>
            </a:r>
            <a:r>
              <a:rPr lang="fr-FR" sz="2400" u="sng" dirty="0" smtClean="0"/>
              <a:t>l’analyse logique du discours</a:t>
            </a:r>
            <a:r>
              <a:rPr lang="fr-FR" sz="2400" dirty="0" smtClean="0"/>
              <a:t> au fur et à mesure que celui-ci se déroule et prendre ses notes en conséquences.  Cela nécessite un </a:t>
            </a:r>
            <a:r>
              <a:rPr lang="fr-FR" sz="2400" u="sng" dirty="0" smtClean="0"/>
              <a:t>dépouillement</a:t>
            </a:r>
            <a:r>
              <a:rPr lang="fr-FR" sz="2400" dirty="0" smtClean="0"/>
              <a:t> et un </a:t>
            </a:r>
            <a:r>
              <a:rPr lang="fr-FR" sz="2400" u="sng" dirty="0" smtClean="0"/>
              <a:t>classement</a:t>
            </a:r>
            <a:r>
              <a:rPr lang="fr-FR" sz="2400" dirty="0" smtClean="0"/>
              <a:t> des parties principales et des subdivisions, qui ne sont pas toujours apparentes, sauf chez les meilleurs orateurs” (pp. 34-35).</a:t>
            </a:r>
            <a:endParaRPr lang="it-IT" sz="2400" dirty="0" smtClean="0"/>
          </a:p>
          <a:p>
            <a:pPr marL="365125" indent="-365125">
              <a:buSzPct val="85000"/>
              <a:buFont typeface="Monotype Sorts" pitchFamily="2" charset="2"/>
              <a:buNone/>
            </a:pPr>
            <a:endParaRPr lang="it-IT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F76A-E8FA-4982-BA5A-231659B1EA80}" type="datetime1">
              <a:rPr lang="it-IT"/>
              <a:pPr/>
              <a:t>25/11/2015</a:t>
            </a:fld>
            <a:endParaRPr lang="it-IT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6613"/>
            <a:ext cx="7304088" cy="1728787"/>
          </a:xfrm>
        </p:spPr>
        <p:txBody>
          <a:bodyPr/>
          <a:lstStyle/>
          <a:p>
            <a:r>
              <a:rPr lang="it-IT"/>
              <a:t>Gli anni Cinquanta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 sz="2000"/>
              <a:t>Jean-</a:t>
            </a:r>
            <a:r>
              <a:rPr lang="fr-FR" sz="2000"/>
              <a:t>Fran</a:t>
            </a:r>
            <a:r>
              <a:rPr lang="en-US" sz="2000">
                <a:cs typeface="Arial" charset="0"/>
              </a:rPr>
              <a:t>çois </a:t>
            </a:r>
            <a:r>
              <a:rPr lang="fr-FR" sz="2000"/>
              <a:t>Rozan (1956) </a:t>
            </a:r>
            <a:r>
              <a:rPr lang="fr-FR" sz="2000" i="1"/>
              <a:t>La prise de notes en interprétation consécutive</a:t>
            </a:r>
            <a:r>
              <a:rPr lang="fr-FR" sz="2000"/>
              <a:t>, Genève, Georg.</a:t>
            </a:r>
            <a:endParaRPr lang="it-IT" sz="200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636838"/>
            <a:ext cx="6172200" cy="38100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SzPct val="85000"/>
              <a:buFontTx/>
              <a:buChar char="•"/>
            </a:pPr>
            <a:r>
              <a:rPr lang="it-IT" sz="2000" b="1"/>
              <a:t>Recepisce e amplia le indicazioni di Herbert</a:t>
            </a:r>
          </a:p>
          <a:p>
            <a:pPr marL="533400" indent="-533400">
              <a:lnSpc>
                <a:spcPct val="90000"/>
              </a:lnSpc>
              <a:buSzPct val="85000"/>
              <a:buFontTx/>
              <a:buChar char="•"/>
            </a:pPr>
            <a:r>
              <a:rPr lang="it-IT" sz="2000" b="1"/>
              <a:t>Necessità dell’analisi del TO</a:t>
            </a:r>
          </a:p>
          <a:p>
            <a:pPr marL="533400" indent="-533400">
              <a:lnSpc>
                <a:spcPct val="90000"/>
              </a:lnSpc>
              <a:buSzPct val="85000"/>
              <a:buFontTx/>
              <a:buChar char="•"/>
            </a:pPr>
            <a:r>
              <a:rPr lang="it-IT" sz="2000" b="1"/>
              <a:t>7 principi:</a:t>
            </a:r>
          </a:p>
          <a:p>
            <a:pPr marL="1077913" lvl="1" indent="-457200">
              <a:lnSpc>
                <a:spcPct val="90000"/>
              </a:lnSpc>
              <a:buFontTx/>
              <a:buAutoNum type="arabicPeriod"/>
            </a:pPr>
            <a:r>
              <a:rPr lang="it-IT" sz="2000"/>
              <a:t>trasposizione delle idee </a:t>
            </a:r>
          </a:p>
          <a:p>
            <a:pPr marL="1077913" lvl="1" indent="-457200">
              <a:lnSpc>
                <a:spcPct val="90000"/>
              </a:lnSpc>
              <a:buFontTx/>
              <a:buAutoNum type="arabicPeriod"/>
            </a:pPr>
            <a:r>
              <a:rPr lang="it-IT" sz="2000"/>
              <a:t>abbreviazione</a:t>
            </a:r>
            <a:endParaRPr lang="en-GB" sz="2000"/>
          </a:p>
          <a:p>
            <a:pPr marL="1077913" lvl="1" indent="-457200">
              <a:lnSpc>
                <a:spcPct val="90000"/>
              </a:lnSpc>
              <a:buFontTx/>
              <a:buAutoNum type="arabicPeriod"/>
            </a:pPr>
            <a:r>
              <a:rPr lang="it-IT" sz="2000"/>
              <a:t>concatenazione logico-semantica e separazione grafica delle frasi</a:t>
            </a:r>
            <a:endParaRPr lang="en-GB" sz="2000"/>
          </a:p>
          <a:p>
            <a:pPr marL="1077913" lvl="1" indent="-457200">
              <a:lnSpc>
                <a:spcPct val="90000"/>
              </a:lnSpc>
              <a:buFontTx/>
              <a:buAutoNum type="arabicPeriod"/>
            </a:pPr>
            <a:r>
              <a:rPr lang="it-IT" sz="2000"/>
              <a:t>negazione</a:t>
            </a:r>
            <a:endParaRPr lang="en-GB" sz="2000"/>
          </a:p>
          <a:p>
            <a:pPr marL="1077913" lvl="1" indent="-457200">
              <a:lnSpc>
                <a:spcPct val="90000"/>
              </a:lnSpc>
              <a:buFontTx/>
              <a:buAutoNum type="arabicPeriod"/>
            </a:pPr>
            <a:r>
              <a:rPr lang="it-IT" sz="2000"/>
              <a:t>accentuazione</a:t>
            </a:r>
            <a:endParaRPr lang="en-GB" sz="2000"/>
          </a:p>
          <a:p>
            <a:pPr marL="1077913" lvl="1" indent="-457200">
              <a:lnSpc>
                <a:spcPct val="90000"/>
              </a:lnSpc>
              <a:buFontTx/>
              <a:buAutoNum type="arabicPeriod"/>
            </a:pPr>
            <a:r>
              <a:rPr lang="it-IT" sz="2000"/>
              <a:t>verticalismo</a:t>
            </a:r>
            <a:endParaRPr lang="en-GB" sz="2000"/>
          </a:p>
          <a:p>
            <a:pPr marL="1077913" lvl="1" indent="-457200">
              <a:lnSpc>
                <a:spcPct val="90000"/>
              </a:lnSpc>
              <a:buFontTx/>
              <a:buAutoNum type="arabicPeriod"/>
            </a:pPr>
            <a:r>
              <a:rPr lang="it-IT" sz="2000"/>
              <a:t>décalage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unione della società (standard)">
  <a:themeElements>
    <a:clrScheme name="Riunione della società (standard) 1">
      <a:dk1>
        <a:srgbClr val="003300"/>
      </a:dk1>
      <a:lt1>
        <a:srgbClr val="FFFFFF"/>
      </a:lt1>
      <a:dk2>
        <a:srgbClr val="336600"/>
      </a:dk2>
      <a:lt2>
        <a:srgbClr val="FFCC66"/>
      </a:lt2>
      <a:accent1>
        <a:srgbClr val="996633"/>
      </a:accent1>
      <a:accent2>
        <a:srgbClr val="0099CC"/>
      </a:accent2>
      <a:accent3>
        <a:srgbClr val="ADB8AA"/>
      </a:accent3>
      <a:accent4>
        <a:srgbClr val="DADADA"/>
      </a:accent4>
      <a:accent5>
        <a:srgbClr val="CAB8AD"/>
      </a:accent5>
      <a:accent6>
        <a:srgbClr val="008AB9"/>
      </a:accent6>
      <a:hlink>
        <a:srgbClr val="FF9933"/>
      </a:hlink>
      <a:folHlink>
        <a:srgbClr val="009900"/>
      </a:folHlink>
    </a:clrScheme>
    <a:fontScheme name="Riunione della società (standard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unione della società (standard) 1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unione della società (standard)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unione della società (standard)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Office\Modelli\Presentazioni\Riunione della società (standard).pot</Template>
  <TotalTime>1728</TotalTime>
  <Words>754</Words>
  <Application>Microsoft PowerPoint 7.0</Application>
  <PresentationFormat>Presentazione su schermo (4:3)</PresentationFormat>
  <Paragraphs>165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1" baseType="lpstr">
      <vt:lpstr>Riunione della società (standard)</vt:lpstr>
      <vt:lpstr>Acrobat Document</vt:lpstr>
      <vt:lpstr>Diapositiva 1</vt:lpstr>
      <vt:lpstr>Diapositiva 2</vt:lpstr>
      <vt:lpstr>Diapositiva 3</vt:lpstr>
      <vt:lpstr>Diapositiva 4</vt:lpstr>
      <vt:lpstr>Diapositiva 5</vt:lpstr>
      <vt:lpstr>I modelli dell’IC Dagli anni ’50 agli anni ’90 </vt:lpstr>
      <vt:lpstr>Gli anni Cinquanta  Jean Herbert (1952) Manuel de l’interprète. Comment on devient interprète de conférences, Genève, Georg.</vt:lpstr>
      <vt:lpstr>Gli anni Cinquanta  Jean Herbert (1952) Manuel de l’interprète. Comment on devient interprète de conférences, Genève, Georg.</vt:lpstr>
      <vt:lpstr>Gli anni Cinquanta  Jean-François Rozan (1956) La prise de notes en interprétation consécutive, Genève, Georg.</vt:lpstr>
      <vt:lpstr>Gli anni Cinquanta  Jean-François Rozan (1956) La prise de notes en interprétation consécutive, Genève, Georg.</vt:lpstr>
      <vt:lpstr>Gli anni Sessanta e Settanta  Danica Seleskovitch (1975) Langage, langues et mémoire. Etude de la prise de notes en interprétation consécutive, Paris, Minard.</vt:lpstr>
      <vt:lpstr>Gli anni Sessanta e Settanta Hella Kirchhoff (1979) “Die Notationssprache als Hilfsmittel des Konferenzdolmetschers im Konsekutivvorgang”, in Mair W., Sallager E. (Hrsg.), Sprachtheorie und Sprachenpraxis, Tübingen, Gunter Narr Verlag, pp. 121-133.</vt:lpstr>
      <vt:lpstr>Gli anni Ottanta  Jennifer Mackintosh (1985) “The Kintsch and van Dijk model of discourse comprehension and production applied to the interpretation process”, Meta, 30/1, pp. 37-43.</vt:lpstr>
      <vt:lpstr>Gli anni Ottanta  Heinz Matyssek (1989) Handbuch der Notizentechnik für Dolmetscher: ein Weg zur sprachunabhängigen Notation, Heidelberg, Julius Groos.</vt:lpstr>
      <vt:lpstr>Gli anni Ottanta  Sergio Allioni (1987-1998), Elementi di grammatica per l’interpretazione consecutiva, Trieste, SERT.</vt:lpstr>
      <vt:lpstr>Gli anni Ottanta  Voci contrarie alla sistematizzazione:  David e Margareta Bowen, Christopher Thiéry</vt:lpstr>
      <vt:lpstr>Gli anni Novanta Bistra Alexieva (1994) “On teaching note-taking in consecutive interpreting”, in Teaching translation and interpreting 2. Ed by C. Collerup and A. Lindegaard, Amsterdam/Philadelphia, Benjamins, pp. 199-206.</vt:lpstr>
      <vt:lpstr>Gli anni Novanta Raffaela Merlini (1997) “Consecutive Interpretation Modules”, InterprIT 1.0 - Self-access Interpreting Program (Italian) Software package on CD-ROM and Teaching Guide, London, Hodder &amp; Stoughton. </vt:lpstr>
      <vt:lpstr>Russo, M. (1999) “Sviluppo morfologico del codice dell’interpretazione consecutiva”, in Falbo, C., M. Russo, F. Straniero Sergio (a cura di), Interpretazione simultanea e consecutiva. Problemi teorici e metodologie didattiche, Milano: Hoepli.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TECNICHE DI SINTESI TESTUALE Dott. Raffaela Merlini</dc:title>
  <dc:creator>Raffaela Merlini</dc:creator>
  <cp:lastModifiedBy>Raffaela</cp:lastModifiedBy>
  <cp:revision>134</cp:revision>
  <dcterms:created xsi:type="dcterms:W3CDTF">2002-11-21T18:18:53Z</dcterms:created>
  <dcterms:modified xsi:type="dcterms:W3CDTF">2015-11-25T22:30:45Z</dcterms:modified>
</cp:coreProperties>
</file>