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57" r:id="rId4"/>
    <p:sldId id="259" r:id="rId5"/>
    <p:sldId id="260" r:id="rId6"/>
    <p:sldId id="266" r:id="rId7"/>
    <p:sldId id="271" r:id="rId8"/>
    <p:sldId id="274" r:id="rId9"/>
    <p:sldId id="272" r:id="rId10"/>
    <p:sldId id="262" r:id="rId11"/>
    <p:sldId id="264" r:id="rId12"/>
    <p:sldId id="276" r:id="rId13"/>
    <p:sldId id="265" r:id="rId14"/>
    <p:sldId id="267" r:id="rId15"/>
    <p:sldId id="268" r:id="rId16"/>
    <p:sldId id="273"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0000"/>
    <a:srgbClr val="FF5050"/>
    <a:srgbClr val="CC0000"/>
    <a:srgbClr val="FF3300"/>
    <a:srgbClr val="FF0066"/>
    <a:srgbClr val="FF6600"/>
    <a:srgbClr val="FF1111"/>
  </p:clrMru>
</p:presentationPr>
</file>

<file path=ppt/tableStyles.xml><?xml version="1.0" encoding="utf-8"?>
<a:tblStyleLst xmlns:a="http://schemas.openxmlformats.org/drawingml/2006/main" def="{5C22544A-7EE6-4342-B048-85BDC9FD1C3A}">
  <a:tblStyle styleId="{284E427A-3D55-4303-BF80-6455036E1DE7}" styleName="Stile con tema 1 - Color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Stile con tema 1 - Color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86" y="4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C4DCB5-1C16-44C7-A83B-8D7F79165F35}" type="doc">
      <dgm:prSet loTypeId="urn:microsoft.com/office/officeart/2005/8/layout/hierarchy1" loCatId="hierarchy" qsTypeId="urn:microsoft.com/office/officeart/2005/8/quickstyle/simple4" qsCatId="simple" csTypeId="urn:microsoft.com/office/officeart/2005/8/colors/accent3_2" csCatId="accent3" phldr="1"/>
      <dgm:spPr/>
      <dgm:t>
        <a:bodyPr/>
        <a:lstStyle/>
        <a:p>
          <a:endParaRPr lang="it-IT"/>
        </a:p>
      </dgm:t>
    </dgm:pt>
    <dgm:pt modelId="{90D2AC0A-E8E6-4D55-AC5F-8F81B2DE40B5}">
      <dgm:prSet phldrT="[Testo]" custT="1">
        <dgm:style>
          <a:lnRef idx="1">
            <a:schemeClr val="accent2"/>
          </a:lnRef>
          <a:fillRef idx="2">
            <a:schemeClr val="accent2"/>
          </a:fillRef>
          <a:effectRef idx="1">
            <a:schemeClr val="accent2"/>
          </a:effectRef>
          <a:fontRef idx="minor">
            <a:schemeClr val="dk1"/>
          </a:fontRef>
        </dgm:style>
      </dgm:prSet>
      <dgm:spPr>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dgm:spPr>
      <dgm:t>
        <a:bodyPr/>
        <a:lstStyle/>
        <a:p>
          <a:r>
            <a:rPr lang="it-IT" sz="2000" b="1" i="1" dirty="0" smtClean="0">
              <a:effectLst/>
            </a:rPr>
            <a:t>RAPRESENTAZIONI SOCIALI DELL’INTELLIGENZA</a:t>
          </a:r>
          <a:endParaRPr lang="it-IT" sz="1600" b="1" i="1" dirty="0">
            <a:effectLst/>
          </a:endParaRPr>
        </a:p>
      </dgm:t>
    </dgm:pt>
    <dgm:pt modelId="{EB36F92B-B039-448F-B1BE-1C72F4CFFFA2}" type="parTrans" cxnId="{8809E6AE-9086-4B16-8CA6-740F5B069F30}">
      <dgm:prSet/>
      <dgm:spPr/>
      <dgm:t>
        <a:bodyPr/>
        <a:lstStyle/>
        <a:p>
          <a:endParaRPr lang="it-IT"/>
        </a:p>
      </dgm:t>
    </dgm:pt>
    <dgm:pt modelId="{099AD075-D87B-42A4-ABFF-1794BE59CF31}" type="sibTrans" cxnId="{8809E6AE-9086-4B16-8CA6-740F5B069F30}">
      <dgm:prSet/>
      <dgm:spPr/>
      <dgm:t>
        <a:bodyPr/>
        <a:lstStyle/>
        <a:p>
          <a:endParaRPr lang="it-IT"/>
        </a:p>
      </dgm:t>
    </dgm:pt>
    <dgm:pt modelId="{9DD3942F-41BC-418A-85A9-DA99555B15B0}">
      <dgm:prSet phldrT="[Testo]" custT="1">
        <dgm:style>
          <a:lnRef idx="1">
            <a:schemeClr val="accent6"/>
          </a:lnRef>
          <a:fillRef idx="2">
            <a:schemeClr val="accent6"/>
          </a:fillRef>
          <a:effectRef idx="1">
            <a:schemeClr val="accent6"/>
          </a:effectRef>
          <a:fontRef idx="minor">
            <a:schemeClr val="dk1"/>
          </a:fontRef>
        </dgm:style>
      </dgm:prSet>
      <dgm:spPr/>
      <dgm:t>
        <a:bodyPr/>
        <a:lstStyle/>
        <a:p>
          <a:r>
            <a:rPr lang="it-IT" sz="1600" b="1" dirty="0" smtClean="0">
              <a:effectLst/>
            </a:rPr>
            <a:t>TEORIE DEL SENSO COMUNE (IMPLICITE)</a:t>
          </a:r>
          <a:endParaRPr lang="it-IT" sz="1600" b="1" dirty="0">
            <a:effectLst/>
          </a:endParaRPr>
        </a:p>
      </dgm:t>
    </dgm:pt>
    <dgm:pt modelId="{B6A0EDC0-81A9-4727-A562-BBAF9A0FB448}" type="parTrans" cxnId="{3DCD8E8A-3D61-4123-80E2-02606763FA33}">
      <dgm:prSet>
        <dgm:style>
          <a:lnRef idx="2">
            <a:schemeClr val="accent2"/>
          </a:lnRef>
          <a:fillRef idx="0">
            <a:schemeClr val="accent2"/>
          </a:fillRef>
          <a:effectRef idx="1">
            <a:schemeClr val="accent2"/>
          </a:effectRef>
          <a:fontRef idx="minor">
            <a:schemeClr val="tx1"/>
          </a:fontRef>
        </dgm:style>
      </dgm:prSet>
      <dgm:spPr/>
      <dgm:t>
        <a:bodyPr/>
        <a:lstStyle/>
        <a:p>
          <a:endParaRPr lang="it-IT"/>
        </a:p>
      </dgm:t>
    </dgm:pt>
    <dgm:pt modelId="{C409C75B-1C64-4B80-9AFA-CD806C681AB5}" type="sibTrans" cxnId="{3DCD8E8A-3D61-4123-80E2-02606763FA33}">
      <dgm:prSet/>
      <dgm:spPr/>
      <dgm:t>
        <a:bodyPr/>
        <a:lstStyle/>
        <a:p>
          <a:endParaRPr lang="it-IT"/>
        </a:p>
      </dgm:t>
    </dgm:pt>
    <dgm:pt modelId="{5926AD29-E08A-4FD0-A368-DC0DF748884A}">
      <dgm:prSet phldrT="[Testo]" custT="1">
        <dgm:style>
          <a:lnRef idx="1">
            <a:schemeClr val="accent6"/>
          </a:lnRef>
          <a:fillRef idx="2">
            <a:schemeClr val="accent6"/>
          </a:fillRef>
          <a:effectRef idx="1">
            <a:schemeClr val="accent6"/>
          </a:effectRef>
          <a:fontRef idx="minor">
            <a:schemeClr val="dk1"/>
          </a:fontRef>
        </dgm:style>
      </dgm:prSet>
      <dgm:spPr/>
      <dgm:t>
        <a:bodyPr/>
        <a:lstStyle/>
        <a:p>
          <a:pPr algn="ctr"/>
          <a:r>
            <a:rPr lang="it-IT" sz="1400" b="1" dirty="0" smtClean="0">
              <a:effectLst/>
            </a:rPr>
            <a:t>Le concezioni più diffuse la dipingono come unitaria, generale, innata e statica; tendono ad attribuire il successo scolastico alla </a:t>
          </a:r>
          <a:r>
            <a:rPr lang="it-IT" sz="1400" b="1" i="1" dirty="0" smtClean="0">
              <a:effectLst/>
            </a:rPr>
            <a:t>bravura</a:t>
          </a:r>
          <a:r>
            <a:rPr lang="it-IT" sz="1400" b="1" dirty="0" smtClean="0">
              <a:effectLst/>
            </a:rPr>
            <a:t> o intelligenza del bambino/a</a:t>
          </a:r>
        </a:p>
      </dgm:t>
    </dgm:pt>
    <dgm:pt modelId="{54E8A84F-D35B-484F-BC03-29716DE34797}" type="parTrans" cxnId="{0C9ED668-21C1-4DF3-8206-CD941520318E}">
      <dgm:prSet>
        <dgm:style>
          <a:lnRef idx="2">
            <a:schemeClr val="accent6"/>
          </a:lnRef>
          <a:fillRef idx="0">
            <a:schemeClr val="accent6"/>
          </a:fillRef>
          <a:effectRef idx="1">
            <a:schemeClr val="accent6"/>
          </a:effectRef>
          <a:fontRef idx="minor">
            <a:schemeClr val="tx1"/>
          </a:fontRef>
        </dgm:style>
      </dgm:prSet>
      <dgm:spPr/>
      <dgm:t>
        <a:bodyPr/>
        <a:lstStyle/>
        <a:p>
          <a:endParaRPr lang="it-IT"/>
        </a:p>
      </dgm:t>
    </dgm:pt>
    <dgm:pt modelId="{C426A45F-BCCA-4BE0-8E17-842403820183}" type="sibTrans" cxnId="{0C9ED668-21C1-4DF3-8206-CD941520318E}">
      <dgm:prSet/>
      <dgm:spPr/>
      <dgm:t>
        <a:bodyPr/>
        <a:lstStyle/>
        <a:p>
          <a:endParaRPr lang="it-IT"/>
        </a:p>
      </dgm:t>
    </dgm:pt>
    <dgm:pt modelId="{BCAF4697-31AB-4DBD-A6A2-CD68277DFFD0}">
      <dgm:prSet phldrT="[Testo]" custT="1">
        <dgm:style>
          <a:lnRef idx="1">
            <a:schemeClr val="accent3"/>
          </a:lnRef>
          <a:fillRef idx="2">
            <a:schemeClr val="accent3"/>
          </a:fillRef>
          <a:effectRef idx="1">
            <a:schemeClr val="accent3"/>
          </a:effectRef>
          <a:fontRef idx="minor">
            <a:schemeClr val="dk1"/>
          </a:fontRef>
        </dgm:style>
      </dgm:prSet>
      <dgm:spPr/>
      <dgm:t>
        <a:bodyPr/>
        <a:lstStyle/>
        <a:p>
          <a:r>
            <a:rPr lang="it-IT" sz="1600" b="1" dirty="0" smtClean="0">
              <a:effectLst/>
            </a:rPr>
            <a:t>TEORIE SCIENTIFICHE (ESPLICITE)</a:t>
          </a:r>
          <a:endParaRPr lang="it-IT" sz="1600" b="1" dirty="0">
            <a:effectLst/>
          </a:endParaRPr>
        </a:p>
      </dgm:t>
    </dgm:pt>
    <dgm:pt modelId="{9DE19A72-D45A-4AC7-B27F-C15EACF3E144}" type="parTrans" cxnId="{4BDCD22E-EEDD-4B9D-8D6B-73A20C499AD6}">
      <dgm:prSet>
        <dgm:style>
          <a:lnRef idx="2">
            <a:schemeClr val="accent2"/>
          </a:lnRef>
          <a:fillRef idx="0">
            <a:schemeClr val="accent2"/>
          </a:fillRef>
          <a:effectRef idx="1">
            <a:schemeClr val="accent2"/>
          </a:effectRef>
          <a:fontRef idx="minor">
            <a:schemeClr val="tx1"/>
          </a:fontRef>
        </dgm:style>
      </dgm:prSet>
      <dgm:spPr/>
      <dgm:t>
        <a:bodyPr/>
        <a:lstStyle/>
        <a:p>
          <a:endParaRPr lang="it-IT"/>
        </a:p>
      </dgm:t>
    </dgm:pt>
    <dgm:pt modelId="{F8E3DA8B-AE01-4DE0-9F0D-27B81971B657}" type="sibTrans" cxnId="{4BDCD22E-EEDD-4B9D-8D6B-73A20C499AD6}">
      <dgm:prSet/>
      <dgm:spPr/>
      <dgm:t>
        <a:bodyPr/>
        <a:lstStyle/>
        <a:p>
          <a:endParaRPr lang="it-IT"/>
        </a:p>
      </dgm:t>
    </dgm:pt>
    <dgm:pt modelId="{3CFEB3E8-984F-4B69-B853-BE771E69543F}">
      <dgm:prSet phldrT="[Testo]" custT="1">
        <dgm:style>
          <a:lnRef idx="1">
            <a:schemeClr val="accent3"/>
          </a:lnRef>
          <a:fillRef idx="2">
            <a:schemeClr val="accent3"/>
          </a:fillRef>
          <a:effectRef idx="1">
            <a:schemeClr val="accent3"/>
          </a:effectRef>
          <a:fontRef idx="minor">
            <a:schemeClr val="dk1"/>
          </a:fontRef>
        </dgm:style>
      </dgm:prSet>
      <dgm:spPr/>
      <dgm:t>
        <a:bodyPr/>
        <a:lstStyle/>
        <a:p>
          <a:r>
            <a:rPr lang="it-IT" sz="1400" b="1" dirty="0" smtClean="0">
              <a:effectLst/>
            </a:rPr>
            <a:t>MONOLITICHE O SINGOLARI (fattore “g”)</a:t>
          </a:r>
        </a:p>
        <a:p>
          <a:r>
            <a:rPr lang="it-IT" sz="1400" b="1" dirty="0" smtClean="0">
              <a:effectLst/>
            </a:rPr>
            <a:t>La definiscono come potenziale unitario e generale, misurabile attraverso strumenti di valutazione standardizzati</a:t>
          </a:r>
        </a:p>
      </dgm:t>
    </dgm:pt>
    <dgm:pt modelId="{FE146C24-7488-4F19-A0DE-18C509FF251C}" type="parTrans" cxnId="{C315AE5D-119E-4A11-90EB-924269C8D6FD}">
      <dgm:prSet>
        <dgm:style>
          <a:lnRef idx="2">
            <a:schemeClr val="accent3"/>
          </a:lnRef>
          <a:fillRef idx="0">
            <a:schemeClr val="accent3"/>
          </a:fillRef>
          <a:effectRef idx="1">
            <a:schemeClr val="accent3"/>
          </a:effectRef>
          <a:fontRef idx="minor">
            <a:schemeClr val="tx1"/>
          </a:fontRef>
        </dgm:style>
      </dgm:prSet>
      <dgm:spPr/>
      <dgm:t>
        <a:bodyPr/>
        <a:lstStyle/>
        <a:p>
          <a:endParaRPr lang="it-IT"/>
        </a:p>
      </dgm:t>
    </dgm:pt>
    <dgm:pt modelId="{6520693F-6535-433C-B75F-C25AD836D6DD}" type="sibTrans" cxnId="{C315AE5D-119E-4A11-90EB-924269C8D6FD}">
      <dgm:prSet/>
      <dgm:spPr/>
      <dgm:t>
        <a:bodyPr/>
        <a:lstStyle/>
        <a:p>
          <a:endParaRPr lang="it-IT"/>
        </a:p>
      </dgm:t>
    </dgm:pt>
    <dgm:pt modelId="{53298039-36F2-4B7F-8A04-3539B41A38C3}">
      <dgm:prSet phldrT="[Testo]" custT="1">
        <dgm:style>
          <a:lnRef idx="1">
            <a:schemeClr val="accent3"/>
          </a:lnRef>
          <a:fillRef idx="2">
            <a:schemeClr val="accent3"/>
          </a:fillRef>
          <a:effectRef idx="1">
            <a:schemeClr val="accent3"/>
          </a:effectRef>
          <a:fontRef idx="minor">
            <a:schemeClr val="dk1"/>
          </a:fontRef>
        </dgm:style>
      </dgm:prSet>
      <dgm:spPr/>
      <dgm:t>
        <a:bodyPr/>
        <a:lstStyle/>
        <a:p>
          <a:pPr algn="ctr"/>
          <a:r>
            <a:rPr lang="it-IT" sz="1400" b="1" dirty="0" smtClean="0">
              <a:effectLst/>
            </a:rPr>
            <a:t>PLURALI (fattore “s”)</a:t>
          </a:r>
        </a:p>
        <a:p>
          <a:pPr algn="ctr"/>
          <a:r>
            <a:rPr lang="it-IT" sz="1400" b="1" dirty="0" smtClean="0">
              <a:effectLst/>
            </a:rPr>
            <a:t>Sostengono l’esistenza di più aree potenziali, il cui livello di sviluppo è valutabile facendo riferimento a codici e materiali propri di ciascuna area di sviluppo</a:t>
          </a:r>
          <a:endParaRPr lang="it-IT" sz="1400" b="1" dirty="0">
            <a:effectLst/>
          </a:endParaRPr>
        </a:p>
      </dgm:t>
    </dgm:pt>
    <dgm:pt modelId="{DACB16C7-BAB2-468D-9521-2B8083966C21}" type="parTrans" cxnId="{B2D1D469-36B6-44B1-B617-94FBEA545B07}">
      <dgm:prSet>
        <dgm:style>
          <a:lnRef idx="2">
            <a:schemeClr val="accent3"/>
          </a:lnRef>
          <a:fillRef idx="0">
            <a:schemeClr val="accent3"/>
          </a:fillRef>
          <a:effectRef idx="1">
            <a:schemeClr val="accent3"/>
          </a:effectRef>
          <a:fontRef idx="minor">
            <a:schemeClr val="tx1"/>
          </a:fontRef>
        </dgm:style>
      </dgm:prSet>
      <dgm:spPr/>
      <dgm:t>
        <a:bodyPr/>
        <a:lstStyle/>
        <a:p>
          <a:endParaRPr lang="it-IT"/>
        </a:p>
      </dgm:t>
    </dgm:pt>
    <dgm:pt modelId="{FE085F14-1589-4C85-8D72-4D1740F698A0}" type="sibTrans" cxnId="{B2D1D469-36B6-44B1-B617-94FBEA545B07}">
      <dgm:prSet/>
      <dgm:spPr/>
      <dgm:t>
        <a:bodyPr/>
        <a:lstStyle/>
        <a:p>
          <a:endParaRPr lang="it-IT"/>
        </a:p>
      </dgm:t>
    </dgm:pt>
    <dgm:pt modelId="{0D25DC13-FED1-41B8-9B8B-97D9C10E4370}" type="pres">
      <dgm:prSet presAssocID="{CCC4DCB5-1C16-44C7-A83B-8D7F79165F35}" presName="hierChild1" presStyleCnt="0">
        <dgm:presLayoutVars>
          <dgm:chPref val="1"/>
          <dgm:dir/>
          <dgm:animOne val="branch"/>
          <dgm:animLvl val="lvl"/>
          <dgm:resizeHandles/>
        </dgm:presLayoutVars>
      </dgm:prSet>
      <dgm:spPr/>
      <dgm:t>
        <a:bodyPr/>
        <a:lstStyle/>
        <a:p>
          <a:endParaRPr lang="it-IT"/>
        </a:p>
      </dgm:t>
    </dgm:pt>
    <dgm:pt modelId="{7FCF2AAE-B207-47B6-8DE1-FF8C98872A0E}" type="pres">
      <dgm:prSet presAssocID="{90D2AC0A-E8E6-4D55-AC5F-8F81B2DE40B5}" presName="hierRoot1" presStyleCnt="0"/>
      <dgm:spPr/>
    </dgm:pt>
    <dgm:pt modelId="{005AB5E4-1BDE-4CEF-BC16-FD965D3463D6}" type="pres">
      <dgm:prSet presAssocID="{90D2AC0A-E8E6-4D55-AC5F-8F81B2DE40B5}" presName="composite" presStyleCnt="0"/>
      <dgm:spPr/>
    </dgm:pt>
    <dgm:pt modelId="{61545005-C6A5-45ED-A973-9EDE21DE5601}" type="pres">
      <dgm:prSet presAssocID="{90D2AC0A-E8E6-4D55-AC5F-8F81B2DE40B5}" presName="background" presStyleLbl="node0" presStyleIdx="0" presStyleCnt="1">
        <dgm:style>
          <a:lnRef idx="2">
            <a:schemeClr val="accent2">
              <a:shade val="50000"/>
            </a:schemeClr>
          </a:lnRef>
          <a:fillRef idx="1">
            <a:schemeClr val="accent2"/>
          </a:fillRef>
          <a:effectRef idx="0">
            <a:schemeClr val="accent2"/>
          </a:effectRef>
          <a:fontRef idx="minor">
            <a:schemeClr val="lt1"/>
          </a:fontRef>
        </dgm:style>
      </dgm:prSet>
      <dgm:spPr>
        <a:gradFill flip="none" rotWithShape="0">
          <a:gsLst>
            <a:gs pos="0">
              <a:srgbClr val="CC0000">
                <a:shade val="30000"/>
                <a:satMod val="115000"/>
              </a:srgbClr>
            </a:gs>
            <a:gs pos="50000">
              <a:srgbClr val="CC0000">
                <a:shade val="67500"/>
                <a:satMod val="115000"/>
              </a:srgbClr>
            </a:gs>
            <a:gs pos="100000">
              <a:srgbClr val="CC0000">
                <a:shade val="100000"/>
                <a:satMod val="115000"/>
              </a:srgbClr>
            </a:gs>
          </a:gsLst>
          <a:path path="circle">
            <a:fillToRect l="100000" b="100000"/>
          </a:path>
          <a:tileRect t="-100000" r="-100000"/>
        </a:gradFill>
      </dgm:spPr>
      <dgm:t>
        <a:bodyPr/>
        <a:lstStyle/>
        <a:p>
          <a:endParaRPr lang="it-IT"/>
        </a:p>
      </dgm:t>
    </dgm:pt>
    <dgm:pt modelId="{8C207C9E-2DF4-45EC-9D3C-95BF2D681344}" type="pres">
      <dgm:prSet presAssocID="{90D2AC0A-E8E6-4D55-AC5F-8F81B2DE40B5}" presName="text" presStyleLbl="fgAcc0" presStyleIdx="0" presStyleCnt="1" custScaleX="114201" custScaleY="69878" custLinFactNeighborX="20373" custLinFactNeighborY="-10710">
        <dgm:presLayoutVars>
          <dgm:chPref val="3"/>
        </dgm:presLayoutVars>
      </dgm:prSet>
      <dgm:spPr/>
      <dgm:t>
        <a:bodyPr/>
        <a:lstStyle/>
        <a:p>
          <a:endParaRPr lang="it-IT"/>
        </a:p>
      </dgm:t>
    </dgm:pt>
    <dgm:pt modelId="{44486F4B-81B6-4236-8616-41B44237FBB8}" type="pres">
      <dgm:prSet presAssocID="{90D2AC0A-E8E6-4D55-AC5F-8F81B2DE40B5}" presName="hierChild2" presStyleCnt="0"/>
      <dgm:spPr/>
    </dgm:pt>
    <dgm:pt modelId="{2A8A434E-6A0E-4677-907C-67C0AE3BE365}" type="pres">
      <dgm:prSet presAssocID="{B6A0EDC0-81A9-4727-A562-BBAF9A0FB448}" presName="Name10" presStyleLbl="parChTrans1D2" presStyleIdx="0" presStyleCnt="2"/>
      <dgm:spPr/>
      <dgm:t>
        <a:bodyPr/>
        <a:lstStyle/>
        <a:p>
          <a:endParaRPr lang="it-IT"/>
        </a:p>
      </dgm:t>
    </dgm:pt>
    <dgm:pt modelId="{EB862A53-780A-42F3-ACD5-950FF420F790}" type="pres">
      <dgm:prSet presAssocID="{9DD3942F-41BC-418A-85A9-DA99555B15B0}" presName="hierRoot2" presStyleCnt="0"/>
      <dgm:spPr/>
    </dgm:pt>
    <dgm:pt modelId="{299478E0-7237-46AC-8D8A-6E13453310A8}" type="pres">
      <dgm:prSet presAssocID="{9DD3942F-41BC-418A-85A9-DA99555B15B0}" presName="composite2" presStyleCnt="0"/>
      <dgm:spPr/>
    </dgm:pt>
    <dgm:pt modelId="{76DA3CCB-7AEC-4B12-8737-E7E85FCA47E6}" type="pres">
      <dgm:prSet presAssocID="{9DD3942F-41BC-418A-85A9-DA99555B15B0}" presName="background2" presStyleLbl="node2" presStyleIdx="0" presStyleCnt="2">
        <dgm:style>
          <a:lnRef idx="2">
            <a:schemeClr val="accent6">
              <a:shade val="50000"/>
            </a:schemeClr>
          </a:lnRef>
          <a:fillRef idx="1">
            <a:schemeClr val="accent6"/>
          </a:fillRef>
          <a:effectRef idx="0">
            <a:schemeClr val="accent6"/>
          </a:effectRef>
          <a:fontRef idx="minor">
            <a:schemeClr val="lt1"/>
          </a:fontRef>
        </dgm:style>
      </dgm:prSet>
      <dgm:spPr/>
    </dgm:pt>
    <dgm:pt modelId="{65A15441-A1D4-4245-882C-B47030102943}" type="pres">
      <dgm:prSet presAssocID="{9DD3942F-41BC-418A-85A9-DA99555B15B0}" presName="text2" presStyleLbl="fgAcc2" presStyleIdx="0" presStyleCnt="2" custScaleY="50434" custLinFactNeighborX="-4938" custLinFactNeighborY="7665">
        <dgm:presLayoutVars>
          <dgm:chPref val="3"/>
        </dgm:presLayoutVars>
      </dgm:prSet>
      <dgm:spPr/>
      <dgm:t>
        <a:bodyPr/>
        <a:lstStyle/>
        <a:p>
          <a:endParaRPr lang="it-IT"/>
        </a:p>
      </dgm:t>
    </dgm:pt>
    <dgm:pt modelId="{FE6A05BA-E4D7-415C-9077-9B56BFBD1EE7}" type="pres">
      <dgm:prSet presAssocID="{9DD3942F-41BC-418A-85A9-DA99555B15B0}" presName="hierChild3" presStyleCnt="0"/>
      <dgm:spPr/>
    </dgm:pt>
    <dgm:pt modelId="{815DBCDB-5DFE-4B82-83AA-815672974A93}" type="pres">
      <dgm:prSet presAssocID="{54E8A84F-D35B-484F-BC03-29716DE34797}" presName="Name17" presStyleLbl="parChTrans1D3" presStyleIdx="0" presStyleCnt="3"/>
      <dgm:spPr/>
      <dgm:t>
        <a:bodyPr/>
        <a:lstStyle/>
        <a:p>
          <a:endParaRPr lang="it-IT"/>
        </a:p>
      </dgm:t>
    </dgm:pt>
    <dgm:pt modelId="{1802A5D1-FD4F-4F62-8192-D934F4790EB2}" type="pres">
      <dgm:prSet presAssocID="{5926AD29-E08A-4FD0-A368-DC0DF748884A}" presName="hierRoot3" presStyleCnt="0"/>
      <dgm:spPr/>
    </dgm:pt>
    <dgm:pt modelId="{96216332-4376-4846-8E52-BD3856B24CDB}" type="pres">
      <dgm:prSet presAssocID="{5926AD29-E08A-4FD0-A368-DC0DF748884A}" presName="composite3" presStyleCnt="0"/>
      <dgm:spPr/>
    </dgm:pt>
    <dgm:pt modelId="{77BF6E79-0EC1-4D2E-B9CF-5356EFDBF8C1}" type="pres">
      <dgm:prSet presAssocID="{5926AD29-E08A-4FD0-A368-DC0DF748884A}" presName="background3" presStyleLbl="node3" presStyleIdx="0" presStyleCnt="3">
        <dgm:style>
          <a:lnRef idx="1">
            <a:schemeClr val="accent6"/>
          </a:lnRef>
          <a:fillRef idx="3">
            <a:schemeClr val="accent6"/>
          </a:fillRef>
          <a:effectRef idx="2">
            <a:schemeClr val="accent6"/>
          </a:effectRef>
          <a:fontRef idx="minor">
            <a:schemeClr val="lt1"/>
          </a:fontRef>
        </dgm:style>
      </dgm:prSet>
      <dgm:spPr/>
    </dgm:pt>
    <dgm:pt modelId="{8E3FF3EF-E02F-40F1-B585-E5DD5DF24B76}" type="pres">
      <dgm:prSet presAssocID="{5926AD29-E08A-4FD0-A368-DC0DF748884A}" presName="text3" presStyleLbl="fgAcc3" presStyleIdx="0" presStyleCnt="3" custScaleX="100004" custScaleY="118732" custLinFactNeighborX="-8025" custLinFactNeighborY="-1080">
        <dgm:presLayoutVars>
          <dgm:chPref val="3"/>
        </dgm:presLayoutVars>
      </dgm:prSet>
      <dgm:spPr/>
      <dgm:t>
        <a:bodyPr/>
        <a:lstStyle/>
        <a:p>
          <a:endParaRPr lang="it-IT"/>
        </a:p>
      </dgm:t>
    </dgm:pt>
    <dgm:pt modelId="{0EB9B69D-6A86-4E32-BFCF-03F660C9F637}" type="pres">
      <dgm:prSet presAssocID="{5926AD29-E08A-4FD0-A368-DC0DF748884A}" presName="hierChild4" presStyleCnt="0"/>
      <dgm:spPr/>
    </dgm:pt>
    <dgm:pt modelId="{BF21D6E6-64A8-4135-8C98-F24C3B769D26}" type="pres">
      <dgm:prSet presAssocID="{9DE19A72-D45A-4AC7-B27F-C15EACF3E144}" presName="Name10" presStyleLbl="parChTrans1D2" presStyleIdx="1" presStyleCnt="2"/>
      <dgm:spPr/>
      <dgm:t>
        <a:bodyPr/>
        <a:lstStyle/>
        <a:p>
          <a:endParaRPr lang="it-IT"/>
        </a:p>
      </dgm:t>
    </dgm:pt>
    <dgm:pt modelId="{78434A7D-C2CE-438A-9E56-0E3383D34E7C}" type="pres">
      <dgm:prSet presAssocID="{BCAF4697-31AB-4DBD-A6A2-CD68277DFFD0}" presName="hierRoot2" presStyleCnt="0"/>
      <dgm:spPr/>
    </dgm:pt>
    <dgm:pt modelId="{218808AC-D234-4934-A409-96485FD30828}" type="pres">
      <dgm:prSet presAssocID="{BCAF4697-31AB-4DBD-A6A2-CD68277DFFD0}" presName="composite2" presStyleCnt="0"/>
      <dgm:spPr/>
    </dgm:pt>
    <dgm:pt modelId="{0DD2795B-BB00-4389-A2A5-6C2B9E328898}" type="pres">
      <dgm:prSet presAssocID="{BCAF4697-31AB-4DBD-A6A2-CD68277DFFD0}" presName="background2" presStyleLbl="node2" presStyleIdx="1" presStyleCnt="2"/>
      <dgm:spPr/>
    </dgm:pt>
    <dgm:pt modelId="{E3B552E2-3FD4-49AA-807C-CF6826BAF10D}" type="pres">
      <dgm:prSet presAssocID="{BCAF4697-31AB-4DBD-A6A2-CD68277DFFD0}" presName="text2" presStyleLbl="fgAcc2" presStyleIdx="1" presStyleCnt="2" custScaleX="91360" custScaleY="49922" custLinFactNeighborX="18392" custLinFactNeighborY="-3677">
        <dgm:presLayoutVars>
          <dgm:chPref val="3"/>
        </dgm:presLayoutVars>
      </dgm:prSet>
      <dgm:spPr/>
      <dgm:t>
        <a:bodyPr/>
        <a:lstStyle/>
        <a:p>
          <a:endParaRPr lang="it-IT"/>
        </a:p>
      </dgm:t>
    </dgm:pt>
    <dgm:pt modelId="{18FA8881-18AC-4107-B43E-0F44A0484FC2}" type="pres">
      <dgm:prSet presAssocID="{BCAF4697-31AB-4DBD-A6A2-CD68277DFFD0}" presName="hierChild3" presStyleCnt="0"/>
      <dgm:spPr/>
    </dgm:pt>
    <dgm:pt modelId="{4B28A588-CD55-42C3-82B8-9C3E0FB4D55D}" type="pres">
      <dgm:prSet presAssocID="{FE146C24-7488-4F19-A0DE-18C509FF251C}" presName="Name17" presStyleLbl="parChTrans1D3" presStyleIdx="1" presStyleCnt="3"/>
      <dgm:spPr/>
      <dgm:t>
        <a:bodyPr/>
        <a:lstStyle/>
        <a:p>
          <a:endParaRPr lang="it-IT"/>
        </a:p>
      </dgm:t>
    </dgm:pt>
    <dgm:pt modelId="{0913F976-398D-47F3-AB63-E82F01004376}" type="pres">
      <dgm:prSet presAssocID="{3CFEB3E8-984F-4B69-B853-BE771E69543F}" presName="hierRoot3" presStyleCnt="0"/>
      <dgm:spPr/>
    </dgm:pt>
    <dgm:pt modelId="{45CDF838-074A-4F43-BD6E-97B276D7CCCD}" type="pres">
      <dgm:prSet presAssocID="{3CFEB3E8-984F-4B69-B853-BE771E69543F}" presName="composite3" presStyleCnt="0"/>
      <dgm:spPr/>
    </dgm:pt>
    <dgm:pt modelId="{85044ED2-0289-44F0-B423-B066FB128A14}" type="pres">
      <dgm:prSet presAssocID="{3CFEB3E8-984F-4B69-B853-BE771E69543F}" presName="background3" presStyleLbl="node3" presStyleIdx="1" presStyleCnt="3"/>
      <dgm:spPr/>
    </dgm:pt>
    <dgm:pt modelId="{46659EA7-04C3-412B-A116-38F288F8FB8F}" type="pres">
      <dgm:prSet presAssocID="{3CFEB3E8-984F-4B69-B853-BE771E69543F}" presName="text3" presStyleLbl="fgAcc3" presStyleIdx="1" presStyleCnt="3" custScaleY="119244" custLinFactNeighborX="-134" custLinFactNeighborY="625">
        <dgm:presLayoutVars>
          <dgm:chPref val="3"/>
        </dgm:presLayoutVars>
      </dgm:prSet>
      <dgm:spPr/>
      <dgm:t>
        <a:bodyPr/>
        <a:lstStyle/>
        <a:p>
          <a:endParaRPr lang="it-IT"/>
        </a:p>
      </dgm:t>
    </dgm:pt>
    <dgm:pt modelId="{E957F607-A9F0-4606-A549-92E5EF802C99}" type="pres">
      <dgm:prSet presAssocID="{3CFEB3E8-984F-4B69-B853-BE771E69543F}" presName="hierChild4" presStyleCnt="0"/>
      <dgm:spPr/>
    </dgm:pt>
    <dgm:pt modelId="{A71D3E65-B52D-40DE-857A-7206A4C8EE4E}" type="pres">
      <dgm:prSet presAssocID="{DACB16C7-BAB2-468D-9521-2B8083966C21}" presName="Name17" presStyleLbl="parChTrans1D3" presStyleIdx="2" presStyleCnt="3"/>
      <dgm:spPr/>
      <dgm:t>
        <a:bodyPr/>
        <a:lstStyle/>
        <a:p>
          <a:endParaRPr lang="it-IT"/>
        </a:p>
      </dgm:t>
    </dgm:pt>
    <dgm:pt modelId="{469E302E-E5E5-4665-A66F-5E1E382B3E1E}" type="pres">
      <dgm:prSet presAssocID="{53298039-36F2-4B7F-8A04-3539B41A38C3}" presName="hierRoot3" presStyleCnt="0"/>
      <dgm:spPr/>
    </dgm:pt>
    <dgm:pt modelId="{9F297FC9-8573-4EE6-8198-1CC143869BF2}" type="pres">
      <dgm:prSet presAssocID="{53298039-36F2-4B7F-8A04-3539B41A38C3}" presName="composite3" presStyleCnt="0"/>
      <dgm:spPr/>
    </dgm:pt>
    <dgm:pt modelId="{CE3EB4C0-56DF-4697-B431-4F79D28B60F2}" type="pres">
      <dgm:prSet presAssocID="{53298039-36F2-4B7F-8A04-3539B41A38C3}" presName="background3" presStyleLbl="node3" presStyleIdx="2" presStyleCnt="3"/>
      <dgm:spPr/>
    </dgm:pt>
    <dgm:pt modelId="{5AC277F6-2B07-4011-A814-C043BD12A256}" type="pres">
      <dgm:prSet presAssocID="{53298039-36F2-4B7F-8A04-3539B41A38C3}" presName="text3" presStyleLbl="fgAcc3" presStyleIdx="2" presStyleCnt="3" custScaleX="109929" custScaleY="119244" custLinFactNeighborX="-8028" custLinFactNeighborY="625">
        <dgm:presLayoutVars>
          <dgm:chPref val="3"/>
        </dgm:presLayoutVars>
      </dgm:prSet>
      <dgm:spPr/>
      <dgm:t>
        <a:bodyPr/>
        <a:lstStyle/>
        <a:p>
          <a:endParaRPr lang="it-IT"/>
        </a:p>
      </dgm:t>
    </dgm:pt>
    <dgm:pt modelId="{B77FE7FD-4F88-4F75-8687-38DC026B838A}" type="pres">
      <dgm:prSet presAssocID="{53298039-36F2-4B7F-8A04-3539B41A38C3}" presName="hierChild4" presStyleCnt="0"/>
      <dgm:spPr/>
    </dgm:pt>
  </dgm:ptLst>
  <dgm:cxnLst>
    <dgm:cxn modelId="{CA0BF81F-EE0F-427F-9ADD-A57A5138F377}" type="presOf" srcId="{CCC4DCB5-1C16-44C7-A83B-8D7F79165F35}" destId="{0D25DC13-FED1-41B8-9B8B-97D9C10E4370}" srcOrd="0" destOrd="0" presId="urn:microsoft.com/office/officeart/2005/8/layout/hierarchy1"/>
    <dgm:cxn modelId="{B2D1D469-36B6-44B1-B617-94FBEA545B07}" srcId="{BCAF4697-31AB-4DBD-A6A2-CD68277DFFD0}" destId="{53298039-36F2-4B7F-8A04-3539B41A38C3}" srcOrd="1" destOrd="0" parTransId="{DACB16C7-BAB2-468D-9521-2B8083966C21}" sibTransId="{FE085F14-1589-4C85-8D72-4D1740F698A0}"/>
    <dgm:cxn modelId="{6AB8694B-3ECC-4142-8790-C4A6B166A15D}" type="presOf" srcId="{5926AD29-E08A-4FD0-A368-DC0DF748884A}" destId="{8E3FF3EF-E02F-40F1-B585-E5DD5DF24B76}" srcOrd="0" destOrd="0" presId="urn:microsoft.com/office/officeart/2005/8/layout/hierarchy1"/>
    <dgm:cxn modelId="{3EC57288-8C26-47F0-8648-7E1C4A39F459}" type="presOf" srcId="{FE146C24-7488-4F19-A0DE-18C509FF251C}" destId="{4B28A588-CD55-42C3-82B8-9C3E0FB4D55D}" srcOrd="0" destOrd="0" presId="urn:microsoft.com/office/officeart/2005/8/layout/hierarchy1"/>
    <dgm:cxn modelId="{F3E8AEFF-CF35-483F-AF3B-1F6AB0AF7056}" type="presOf" srcId="{53298039-36F2-4B7F-8A04-3539B41A38C3}" destId="{5AC277F6-2B07-4011-A814-C043BD12A256}" srcOrd="0" destOrd="0" presId="urn:microsoft.com/office/officeart/2005/8/layout/hierarchy1"/>
    <dgm:cxn modelId="{80B96699-D2E6-4E83-A4E3-6DF4E5BA0C33}" type="presOf" srcId="{90D2AC0A-E8E6-4D55-AC5F-8F81B2DE40B5}" destId="{8C207C9E-2DF4-45EC-9D3C-95BF2D681344}" srcOrd="0" destOrd="0" presId="urn:microsoft.com/office/officeart/2005/8/layout/hierarchy1"/>
    <dgm:cxn modelId="{5AD2E824-9AF0-4135-AC30-60A67CF211F7}" type="presOf" srcId="{9DE19A72-D45A-4AC7-B27F-C15EACF3E144}" destId="{BF21D6E6-64A8-4135-8C98-F24C3B769D26}" srcOrd="0" destOrd="0" presId="urn:microsoft.com/office/officeart/2005/8/layout/hierarchy1"/>
    <dgm:cxn modelId="{99E91A09-5656-4D0F-9808-31DB220FE2FE}" type="presOf" srcId="{DACB16C7-BAB2-468D-9521-2B8083966C21}" destId="{A71D3E65-B52D-40DE-857A-7206A4C8EE4E}" srcOrd="0" destOrd="0" presId="urn:microsoft.com/office/officeart/2005/8/layout/hierarchy1"/>
    <dgm:cxn modelId="{3DCD8E8A-3D61-4123-80E2-02606763FA33}" srcId="{90D2AC0A-E8E6-4D55-AC5F-8F81B2DE40B5}" destId="{9DD3942F-41BC-418A-85A9-DA99555B15B0}" srcOrd="0" destOrd="0" parTransId="{B6A0EDC0-81A9-4727-A562-BBAF9A0FB448}" sibTransId="{C409C75B-1C64-4B80-9AFA-CD806C681AB5}"/>
    <dgm:cxn modelId="{3AF22AFA-D518-4944-8BE9-B706A75453EB}" type="presOf" srcId="{54E8A84F-D35B-484F-BC03-29716DE34797}" destId="{815DBCDB-5DFE-4B82-83AA-815672974A93}" srcOrd="0" destOrd="0" presId="urn:microsoft.com/office/officeart/2005/8/layout/hierarchy1"/>
    <dgm:cxn modelId="{C315AE5D-119E-4A11-90EB-924269C8D6FD}" srcId="{BCAF4697-31AB-4DBD-A6A2-CD68277DFFD0}" destId="{3CFEB3E8-984F-4B69-B853-BE771E69543F}" srcOrd="0" destOrd="0" parTransId="{FE146C24-7488-4F19-A0DE-18C509FF251C}" sibTransId="{6520693F-6535-433C-B75F-C25AD836D6DD}"/>
    <dgm:cxn modelId="{0C9ED668-21C1-4DF3-8206-CD941520318E}" srcId="{9DD3942F-41BC-418A-85A9-DA99555B15B0}" destId="{5926AD29-E08A-4FD0-A368-DC0DF748884A}" srcOrd="0" destOrd="0" parTransId="{54E8A84F-D35B-484F-BC03-29716DE34797}" sibTransId="{C426A45F-BCCA-4BE0-8E17-842403820183}"/>
    <dgm:cxn modelId="{8809E6AE-9086-4B16-8CA6-740F5B069F30}" srcId="{CCC4DCB5-1C16-44C7-A83B-8D7F79165F35}" destId="{90D2AC0A-E8E6-4D55-AC5F-8F81B2DE40B5}" srcOrd="0" destOrd="0" parTransId="{EB36F92B-B039-448F-B1BE-1C72F4CFFFA2}" sibTransId="{099AD075-D87B-42A4-ABFF-1794BE59CF31}"/>
    <dgm:cxn modelId="{CECB401F-1F10-4F00-81F5-A0A7276AEF02}" type="presOf" srcId="{BCAF4697-31AB-4DBD-A6A2-CD68277DFFD0}" destId="{E3B552E2-3FD4-49AA-807C-CF6826BAF10D}" srcOrd="0" destOrd="0" presId="urn:microsoft.com/office/officeart/2005/8/layout/hierarchy1"/>
    <dgm:cxn modelId="{92E56B11-97B7-4B1A-B62D-9C2DD19BB67B}" type="presOf" srcId="{B6A0EDC0-81A9-4727-A562-BBAF9A0FB448}" destId="{2A8A434E-6A0E-4677-907C-67C0AE3BE365}" srcOrd="0" destOrd="0" presId="urn:microsoft.com/office/officeart/2005/8/layout/hierarchy1"/>
    <dgm:cxn modelId="{7B017429-5C52-4712-9EBF-13CD01EEDA0C}" type="presOf" srcId="{3CFEB3E8-984F-4B69-B853-BE771E69543F}" destId="{46659EA7-04C3-412B-A116-38F288F8FB8F}" srcOrd="0" destOrd="0" presId="urn:microsoft.com/office/officeart/2005/8/layout/hierarchy1"/>
    <dgm:cxn modelId="{299E2D05-7FBE-41C9-BEF3-54F0A8B74786}" type="presOf" srcId="{9DD3942F-41BC-418A-85A9-DA99555B15B0}" destId="{65A15441-A1D4-4245-882C-B47030102943}" srcOrd="0" destOrd="0" presId="urn:microsoft.com/office/officeart/2005/8/layout/hierarchy1"/>
    <dgm:cxn modelId="{4BDCD22E-EEDD-4B9D-8D6B-73A20C499AD6}" srcId="{90D2AC0A-E8E6-4D55-AC5F-8F81B2DE40B5}" destId="{BCAF4697-31AB-4DBD-A6A2-CD68277DFFD0}" srcOrd="1" destOrd="0" parTransId="{9DE19A72-D45A-4AC7-B27F-C15EACF3E144}" sibTransId="{F8E3DA8B-AE01-4DE0-9F0D-27B81971B657}"/>
    <dgm:cxn modelId="{95A680D5-C1CF-4CA6-BD43-9F82E70B61AB}" type="presParOf" srcId="{0D25DC13-FED1-41B8-9B8B-97D9C10E4370}" destId="{7FCF2AAE-B207-47B6-8DE1-FF8C98872A0E}" srcOrd="0" destOrd="0" presId="urn:microsoft.com/office/officeart/2005/8/layout/hierarchy1"/>
    <dgm:cxn modelId="{B10B5D77-87D1-4356-80D3-33DA37A762CE}" type="presParOf" srcId="{7FCF2AAE-B207-47B6-8DE1-FF8C98872A0E}" destId="{005AB5E4-1BDE-4CEF-BC16-FD965D3463D6}" srcOrd="0" destOrd="0" presId="urn:microsoft.com/office/officeart/2005/8/layout/hierarchy1"/>
    <dgm:cxn modelId="{120AD552-ED07-4510-9A95-87A581E711A7}" type="presParOf" srcId="{005AB5E4-1BDE-4CEF-BC16-FD965D3463D6}" destId="{61545005-C6A5-45ED-A973-9EDE21DE5601}" srcOrd="0" destOrd="0" presId="urn:microsoft.com/office/officeart/2005/8/layout/hierarchy1"/>
    <dgm:cxn modelId="{F5B00527-AAFE-4237-94DC-E189B136D7D5}" type="presParOf" srcId="{005AB5E4-1BDE-4CEF-BC16-FD965D3463D6}" destId="{8C207C9E-2DF4-45EC-9D3C-95BF2D681344}" srcOrd="1" destOrd="0" presId="urn:microsoft.com/office/officeart/2005/8/layout/hierarchy1"/>
    <dgm:cxn modelId="{B0928FA7-53F0-48DA-8667-78CA1DF4E104}" type="presParOf" srcId="{7FCF2AAE-B207-47B6-8DE1-FF8C98872A0E}" destId="{44486F4B-81B6-4236-8616-41B44237FBB8}" srcOrd="1" destOrd="0" presId="urn:microsoft.com/office/officeart/2005/8/layout/hierarchy1"/>
    <dgm:cxn modelId="{1F7C3576-3AA1-4110-91D6-275DAFDE1D33}" type="presParOf" srcId="{44486F4B-81B6-4236-8616-41B44237FBB8}" destId="{2A8A434E-6A0E-4677-907C-67C0AE3BE365}" srcOrd="0" destOrd="0" presId="urn:microsoft.com/office/officeart/2005/8/layout/hierarchy1"/>
    <dgm:cxn modelId="{2E71741B-6956-44CF-B033-AF3542E6933A}" type="presParOf" srcId="{44486F4B-81B6-4236-8616-41B44237FBB8}" destId="{EB862A53-780A-42F3-ACD5-950FF420F790}" srcOrd="1" destOrd="0" presId="urn:microsoft.com/office/officeart/2005/8/layout/hierarchy1"/>
    <dgm:cxn modelId="{C0CF4D9F-78E7-470B-AF7F-416A5C2393B1}" type="presParOf" srcId="{EB862A53-780A-42F3-ACD5-950FF420F790}" destId="{299478E0-7237-46AC-8D8A-6E13453310A8}" srcOrd="0" destOrd="0" presId="urn:microsoft.com/office/officeart/2005/8/layout/hierarchy1"/>
    <dgm:cxn modelId="{91FCB02C-B251-457E-A05B-D702ED5E1F45}" type="presParOf" srcId="{299478E0-7237-46AC-8D8A-6E13453310A8}" destId="{76DA3CCB-7AEC-4B12-8737-E7E85FCA47E6}" srcOrd="0" destOrd="0" presId="urn:microsoft.com/office/officeart/2005/8/layout/hierarchy1"/>
    <dgm:cxn modelId="{804EEE75-701B-4452-ABA8-719F32ACFAE2}" type="presParOf" srcId="{299478E0-7237-46AC-8D8A-6E13453310A8}" destId="{65A15441-A1D4-4245-882C-B47030102943}" srcOrd="1" destOrd="0" presId="urn:microsoft.com/office/officeart/2005/8/layout/hierarchy1"/>
    <dgm:cxn modelId="{31D178A6-A3A8-4A35-8BFC-BC37422A17D8}" type="presParOf" srcId="{EB862A53-780A-42F3-ACD5-950FF420F790}" destId="{FE6A05BA-E4D7-415C-9077-9B56BFBD1EE7}" srcOrd="1" destOrd="0" presId="urn:microsoft.com/office/officeart/2005/8/layout/hierarchy1"/>
    <dgm:cxn modelId="{9CBCE639-574F-4FF1-8348-34A32C5AD01F}" type="presParOf" srcId="{FE6A05BA-E4D7-415C-9077-9B56BFBD1EE7}" destId="{815DBCDB-5DFE-4B82-83AA-815672974A93}" srcOrd="0" destOrd="0" presId="urn:microsoft.com/office/officeart/2005/8/layout/hierarchy1"/>
    <dgm:cxn modelId="{3DEAC9B6-9872-4E81-82E0-3433F80B2242}" type="presParOf" srcId="{FE6A05BA-E4D7-415C-9077-9B56BFBD1EE7}" destId="{1802A5D1-FD4F-4F62-8192-D934F4790EB2}" srcOrd="1" destOrd="0" presId="urn:microsoft.com/office/officeart/2005/8/layout/hierarchy1"/>
    <dgm:cxn modelId="{333FCB42-AEF3-4F9D-AC9C-91DAD2EE3892}" type="presParOf" srcId="{1802A5D1-FD4F-4F62-8192-D934F4790EB2}" destId="{96216332-4376-4846-8E52-BD3856B24CDB}" srcOrd="0" destOrd="0" presId="urn:microsoft.com/office/officeart/2005/8/layout/hierarchy1"/>
    <dgm:cxn modelId="{935DEB07-08F9-47CC-BCFD-B16791B63634}" type="presParOf" srcId="{96216332-4376-4846-8E52-BD3856B24CDB}" destId="{77BF6E79-0EC1-4D2E-B9CF-5356EFDBF8C1}" srcOrd="0" destOrd="0" presId="urn:microsoft.com/office/officeart/2005/8/layout/hierarchy1"/>
    <dgm:cxn modelId="{4265D4F5-2861-4CC3-B3EF-63170DC1ADC1}" type="presParOf" srcId="{96216332-4376-4846-8E52-BD3856B24CDB}" destId="{8E3FF3EF-E02F-40F1-B585-E5DD5DF24B76}" srcOrd="1" destOrd="0" presId="urn:microsoft.com/office/officeart/2005/8/layout/hierarchy1"/>
    <dgm:cxn modelId="{70313467-53F7-4EDA-AC87-CEB84F6B68D1}" type="presParOf" srcId="{1802A5D1-FD4F-4F62-8192-D934F4790EB2}" destId="{0EB9B69D-6A86-4E32-BFCF-03F660C9F637}" srcOrd="1" destOrd="0" presId="urn:microsoft.com/office/officeart/2005/8/layout/hierarchy1"/>
    <dgm:cxn modelId="{4A4627DE-32A2-4C83-940F-982651F50A83}" type="presParOf" srcId="{44486F4B-81B6-4236-8616-41B44237FBB8}" destId="{BF21D6E6-64A8-4135-8C98-F24C3B769D26}" srcOrd="2" destOrd="0" presId="urn:microsoft.com/office/officeart/2005/8/layout/hierarchy1"/>
    <dgm:cxn modelId="{571F89B2-B02C-4D0B-AEA6-80F9D0B0B094}" type="presParOf" srcId="{44486F4B-81B6-4236-8616-41B44237FBB8}" destId="{78434A7D-C2CE-438A-9E56-0E3383D34E7C}" srcOrd="3" destOrd="0" presId="urn:microsoft.com/office/officeart/2005/8/layout/hierarchy1"/>
    <dgm:cxn modelId="{E2028FA3-B077-4AA7-852D-497B79910BB0}" type="presParOf" srcId="{78434A7D-C2CE-438A-9E56-0E3383D34E7C}" destId="{218808AC-D234-4934-A409-96485FD30828}" srcOrd="0" destOrd="0" presId="urn:microsoft.com/office/officeart/2005/8/layout/hierarchy1"/>
    <dgm:cxn modelId="{19D54087-D6C8-4F43-82E1-51847656B361}" type="presParOf" srcId="{218808AC-D234-4934-A409-96485FD30828}" destId="{0DD2795B-BB00-4389-A2A5-6C2B9E328898}" srcOrd="0" destOrd="0" presId="urn:microsoft.com/office/officeart/2005/8/layout/hierarchy1"/>
    <dgm:cxn modelId="{6A6817CF-6E6B-4396-A46C-5BB8F1093B6C}" type="presParOf" srcId="{218808AC-D234-4934-A409-96485FD30828}" destId="{E3B552E2-3FD4-49AA-807C-CF6826BAF10D}" srcOrd="1" destOrd="0" presId="urn:microsoft.com/office/officeart/2005/8/layout/hierarchy1"/>
    <dgm:cxn modelId="{344A3A94-0A03-4B62-8A7E-66C00DD913AA}" type="presParOf" srcId="{78434A7D-C2CE-438A-9E56-0E3383D34E7C}" destId="{18FA8881-18AC-4107-B43E-0F44A0484FC2}" srcOrd="1" destOrd="0" presId="urn:microsoft.com/office/officeart/2005/8/layout/hierarchy1"/>
    <dgm:cxn modelId="{87509403-1E78-4B43-830A-7CA2C80E386E}" type="presParOf" srcId="{18FA8881-18AC-4107-B43E-0F44A0484FC2}" destId="{4B28A588-CD55-42C3-82B8-9C3E0FB4D55D}" srcOrd="0" destOrd="0" presId="urn:microsoft.com/office/officeart/2005/8/layout/hierarchy1"/>
    <dgm:cxn modelId="{2331930C-2A4F-45E2-9B06-2B1AC58AC357}" type="presParOf" srcId="{18FA8881-18AC-4107-B43E-0F44A0484FC2}" destId="{0913F976-398D-47F3-AB63-E82F01004376}" srcOrd="1" destOrd="0" presId="urn:microsoft.com/office/officeart/2005/8/layout/hierarchy1"/>
    <dgm:cxn modelId="{914FD505-3050-45CB-8E64-55F8FF28C5FA}" type="presParOf" srcId="{0913F976-398D-47F3-AB63-E82F01004376}" destId="{45CDF838-074A-4F43-BD6E-97B276D7CCCD}" srcOrd="0" destOrd="0" presId="urn:microsoft.com/office/officeart/2005/8/layout/hierarchy1"/>
    <dgm:cxn modelId="{2A955FEE-309F-4083-9A4F-F376B3039A71}" type="presParOf" srcId="{45CDF838-074A-4F43-BD6E-97B276D7CCCD}" destId="{85044ED2-0289-44F0-B423-B066FB128A14}" srcOrd="0" destOrd="0" presId="urn:microsoft.com/office/officeart/2005/8/layout/hierarchy1"/>
    <dgm:cxn modelId="{87DA060E-5BC3-4DE4-BE0A-E5E440E4998A}" type="presParOf" srcId="{45CDF838-074A-4F43-BD6E-97B276D7CCCD}" destId="{46659EA7-04C3-412B-A116-38F288F8FB8F}" srcOrd="1" destOrd="0" presId="urn:microsoft.com/office/officeart/2005/8/layout/hierarchy1"/>
    <dgm:cxn modelId="{BC3FC7CD-A67F-44E9-A392-FF2CCC939042}" type="presParOf" srcId="{0913F976-398D-47F3-AB63-E82F01004376}" destId="{E957F607-A9F0-4606-A549-92E5EF802C99}" srcOrd="1" destOrd="0" presId="urn:microsoft.com/office/officeart/2005/8/layout/hierarchy1"/>
    <dgm:cxn modelId="{6F0912AB-34A0-40AC-A29B-88221FF1EFE2}" type="presParOf" srcId="{18FA8881-18AC-4107-B43E-0F44A0484FC2}" destId="{A71D3E65-B52D-40DE-857A-7206A4C8EE4E}" srcOrd="2" destOrd="0" presId="urn:microsoft.com/office/officeart/2005/8/layout/hierarchy1"/>
    <dgm:cxn modelId="{864C27D1-A789-47CA-AEE0-2FDD6139EA08}" type="presParOf" srcId="{18FA8881-18AC-4107-B43E-0F44A0484FC2}" destId="{469E302E-E5E5-4665-A66F-5E1E382B3E1E}" srcOrd="3" destOrd="0" presId="urn:microsoft.com/office/officeart/2005/8/layout/hierarchy1"/>
    <dgm:cxn modelId="{97D672A6-7F70-4470-9D35-98D9A0B945D4}" type="presParOf" srcId="{469E302E-E5E5-4665-A66F-5E1E382B3E1E}" destId="{9F297FC9-8573-4EE6-8198-1CC143869BF2}" srcOrd="0" destOrd="0" presId="urn:microsoft.com/office/officeart/2005/8/layout/hierarchy1"/>
    <dgm:cxn modelId="{207E2843-660A-40A5-9A16-46DE3288EEC7}" type="presParOf" srcId="{9F297FC9-8573-4EE6-8198-1CC143869BF2}" destId="{CE3EB4C0-56DF-4697-B431-4F79D28B60F2}" srcOrd="0" destOrd="0" presId="urn:microsoft.com/office/officeart/2005/8/layout/hierarchy1"/>
    <dgm:cxn modelId="{507B67CB-236A-47A7-A4E5-4C7807F08682}" type="presParOf" srcId="{9F297FC9-8573-4EE6-8198-1CC143869BF2}" destId="{5AC277F6-2B07-4011-A814-C043BD12A256}" srcOrd="1" destOrd="0" presId="urn:microsoft.com/office/officeart/2005/8/layout/hierarchy1"/>
    <dgm:cxn modelId="{46E9E03E-E77F-4A50-BF6F-06776AA05B8C}" type="presParOf" srcId="{469E302E-E5E5-4665-A66F-5E1E382B3E1E}" destId="{B77FE7FD-4F88-4F75-8687-38DC026B838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6C4B9E-C4B2-48E7-B042-E3955DB64706}" type="doc">
      <dgm:prSet loTypeId="urn:microsoft.com/office/officeart/2005/8/layout/radial4" loCatId="relationship" qsTypeId="urn:microsoft.com/office/officeart/2005/8/quickstyle/simple3" qsCatId="simple" csTypeId="urn:microsoft.com/office/officeart/2005/8/colors/colorful5" csCatId="colorful" phldr="1"/>
      <dgm:spPr/>
      <dgm:t>
        <a:bodyPr/>
        <a:lstStyle/>
        <a:p>
          <a:endParaRPr lang="it-IT"/>
        </a:p>
      </dgm:t>
    </dgm:pt>
    <dgm:pt modelId="{7255FF3A-83A1-436A-9A7F-C0C2D54B1B8D}">
      <dgm:prSet phldrT="[Testo]" custT="1">
        <dgm:style>
          <a:lnRef idx="1">
            <a:schemeClr val="accent6"/>
          </a:lnRef>
          <a:fillRef idx="2">
            <a:schemeClr val="accent6"/>
          </a:fillRef>
          <a:effectRef idx="1">
            <a:schemeClr val="accent6"/>
          </a:effectRef>
          <a:fontRef idx="minor">
            <a:schemeClr val="dk1"/>
          </a:fontRef>
        </dgm:style>
      </dgm:prSet>
      <dgm:spPr/>
      <dgm:t>
        <a:bodyPr/>
        <a:lstStyle/>
        <a:p>
          <a:pPr>
            <a:lnSpc>
              <a:spcPct val="100000"/>
            </a:lnSpc>
            <a:spcAft>
              <a:spcPts val="0"/>
            </a:spcAft>
          </a:pPr>
          <a:r>
            <a:rPr lang="it-IT" sz="1600" b="1" i="1" dirty="0" smtClean="0">
              <a:effectLst/>
            </a:rPr>
            <a:t>PROJECT SPECTRUM: </a:t>
          </a:r>
        </a:p>
        <a:p>
          <a:pPr>
            <a:lnSpc>
              <a:spcPct val="100000"/>
            </a:lnSpc>
            <a:spcAft>
              <a:spcPts val="0"/>
            </a:spcAft>
          </a:pPr>
          <a:r>
            <a:rPr lang="it-IT" sz="1600" b="1" i="0" dirty="0" smtClean="0">
              <a:effectLst/>
            </a:rPr>
            <a:t>Progetto di ricerca finalizzato allo sviluppo di un approccio alternativo al curricolo e alla valutazione</a:t>
          </a:r>
        </a:p>
      </dgm:t>
    </dgm:pt>
    <dgm:pt modelId="{3DD5264A-9929-4779-AF83-553D5104DDAB}" type="parTrans" cxnId="{FF73B30C-0F35-44D5-A458-BE2CDB743A8C}">
      <dgm:prSet/>
      <dgm:spPr/>
      <dgm:t>
        <a:bodyPr/>
        <a:lstStyle/>
        <a:p>
          <a:endParaRPr lang="it-IT"/>
        </a:p>
      </dgm:t>
    </dgm:pt>
    <dgm:pt modelId="{C7056724-2DCF-4C0F-AB4C-B613CBD214F2}" type="sibTrans" cxnId="{FF73B30C-0F35-44D5-A458-BE2CDB743A8C}">
      <dgm:prSet/>
      <dgm:spPr/>
      <dgm:t>
        <a:bodyPr/>
        <a:lstStyle/>
        <a:p>
          <a:endParaRPr lang="it-IT"/>
        </a:p>
      </dgm:t>
    </dgm:pt>
    <dgm:pt modelId="{BC1CE9BB-09C3-4A70-A304-182362FD7009}">
      <dgm:prSet phldrT="[Testo]" custT="1">
        <dgm:style>
          <a:lnRef idx="1">
            <a:schemeClr val="accent6"/>
          </a:lnRef>
          <a:fillRef idx="2">
            <a:schemeClr val="accent6"/>
          </a:fillRef>
          <a:effectRef idx="1">
            <a:schemeClr val="accent6"/>
          </a:effectRef>
          <a:fontRef idx="minor">
            <a:schemeClr val="dk1"/>
          </a:fontRef>
        </dgm:style>
      </dgm:prSet>
      <dgm:spPr/>
      <dgm:t>
        <a:bodyPr/>
        <a:lstStyle/>
        <a:p>
          <a:pPr algn="ctr">
            <a:spcAft>
              <a:spcPts val="0"/>
            </a:spcAft>
          </a:pPr>
          <a:r>
            <a:rPr lang="it-IT" sz="1600" b="1" dirty="0" smtClean="0">
              <a:effectLst/>
            </a:rPr>
            <a:t>TEORIA DELLE </a:t>
          </a:r>
        </a:p>
        <a:p>
          <a:pPr algn="ctr">
            <a:spcAft>
              <a:spcPct val="35000"/>
            </a:spcAft>
          </a:pPr>
          <a:r>
            <a:rPr lang="it-IT" sz="1600" b="1" dirty="0" smtClean="0">
              <a:effectLst/>
            </a:rPr>
            <a:t>INTELLIGENZE MULTIPLE  </a:t>
          </a:r>
        </a:p>
        <a:p>
          <a:pPr algn="ctr">
            <a:spcAft>
              <a:spcPts val="0"/>
            </a:spcAft>
          </a:pPr>
          <a:r>
            <a:rPr lang="it-IT" sz="1600" b="1" dirty="0" smtClean="0">
              <a:effectLst/>
            </a:rPr>
            <a:t>La mente umana ha natura modulare,  ogni modulo è specificamente deputato all’elaborazione di informazioni di natura simile; </a:t>
          </a:r>
        </a:p>
        <a:p>
          <a:pPr algn="ctr">
            <a:spcAft>
              <a:spcPts val="0"/>
            </a:spcAft>
          </a:pPr>
          <a:r>
            <a:rPr lang="it-IT" sz="1600" b="1" dirty="0" smtClean="0">
              <a:effectLst/>
            </a:rPr>
            <a:t>il livello di sviluppo in ciascuna area </a:t>
          </a:r>
        </a:p>
        <a:p>
          <a:pPr algn="ctr">
            <a:spcAft>
              <a:spcPts val="0"/>
            </a:spcAft>
          </a:pPr>
          <a:r>
            <a:rPr lang="it-IT" sz="1600" b="1" dirty="0" smtClean="0">
              <a:effectLst/>
            </a:rPr>
            <a:t>- o intelligenza - è valutabile facendo riferimento alle modalità di risoluzione dei problemi proprie di quella stessa area</a:t>
          </a:r>
        </a:p>
        <a:p>
          <a:pPr algn="ctr">
            <a:spcAft>
              <a:spcPct val="35000"/>
            </a:spcAft>
          </a:pPr>
          <a:r>
            <a:rPr lang="it-IT" sz="1600" b="1" dirty="0" smtClean="0">
              <a:effectLst/>
            </a:rPr>
            <a:t>H. GARDNER</a:t>
          </a:r>
          <a:endParaRPr lang="it-IT" sz="1800" b="1" dirty="0">
            <a:effectLst/>
          </a:endParaRPr>
        </a:p>
      </dgm:t>
    </dgm:pt>
    <dgm:pt modelId="{A423B10E-512E-4FEE-9A25-6F878A9FE622}" type="parTrans" cxnId="{E6D8920C-5327-4693-83D6-17C11044EF23}">
      <dgm:prSet>
        <dgm:style>
          <a:lnRef idx="1">
            <a:schemeClr val="accent6"/>
          </a:lnRef>
          <a:fillRef idx="3">
            <a:schemeClr val="accent6"/>
          </a:fillRef>
          <a:effectRef idx="2">
            <a:schemeClr val="accent6"/>
          </a:effectRef>
          <a:fontRef idx="minor">
            <a:schemeClr val="lt1"/>
          </a:fontRef>
        </dgm:style>
      </dgm:prSet>
      <dgm:spPr/>
      <dgm:t>
        <a:bodyPr/>
        <a:lstStyle/>
        <a:p>
          <a:endParaRPr lang="it-IT"/>
        </a:p>
      </dgm:t>
    </dgm:pt>
    <dgm:pt modelId="{1DA19267-14C0-4387-AEF3-B929FD2C5604}" type="sibTrans" cxnId="{E6D8920C-5327-4693-83D6-17C11044EF23}">
      <dgm:prSet/>
      <dgm:spPr/>
      <dgm:t>
        <a:bodyPr/>
        <a:lstStyle/>
        <a:p>
          <a:endParaRPr lang="it-IT"/>
        </a:p>
      </dgm:t>
    </dgm:pt>
    <dgm:pt modelId="{E7AF6842-94AB-4EE6-B4C3-40FB59A3679A}">
      <dgm:prSet phldrT="[Testo]" custT="1">
        <dgm:style>
          <a:lnRef idx="1">
            <a:schemeClr val="accent6"/>
          </a:lnRef>
          <a:fillRef idx="2">
            <a:schemeClr val="accent6"/>
          </a:fillRef>
          <a:effectRef idx="1">
            <a:schemeClr val="accent6"/>
          </a:effectRef>
          <a:fontRef idx="minor">
            <a:schemeClr val="dk1"/>
          </a:fontRef>
        </dgm:style>
      </dgm:prSet>
      <dgm:spPr/>
      <dgm:t>
        <a:bodyPr/>
        <a:lstStyle/>
        <a:p>
          <a:pPr>
            <a:spcAft>
              <a:spcPts val="0"/>
            </a:spcAft>
          </a:pPr>
          <a:r>
            <a:rPr lang="it-IT" sz="1600" b="1" dirty="0" smtClean="0">
              <a:effectLst/>
            </a:rPr>
            <a:t>TEORIA DELLO SVILUPPO </a:t>
          </a:r>
        </a:p>
        <a:p>
          <a:pPr>
            <a:spcAft>
              <a:spcPct val="35000"/>
            </a:spcAft>
          </a:pPr>
          <a:r>
            <a:rPr lang="it-IT" sz="1600" b="1" dirty="0" smtClean="0">
              <a:effectLst/>
            </a:rPr>
            <a:t>NON-UNIVERSALE</a:t>
          </a:r>
        </a:p>
        <a:p>
          <a:pPr>
            <a:spcAft>
              <a:spcPts val="0"/>
            </a:spcAft>
          </a:pPr>
          <a:r>
            <a:rPr lang="it-IT" sz="1600" b="1" dirty="0" smtClean="0">
              <a:effectLst/>
            </a:rPr>
            <a:t>Le strutture cognitive si costruiscono gradualmente e indipendentemente in ogni dominio, in un processo che richiede uno sforzo individuale e un supporto esterno; ogni bambino possiede inclinazioni distintive in uno o più campi del sapere e progredisce all’interno di un </a:t>
          </a:r>
          <a:r>
            <a:rPr lang="it-IT" sz="1600" b="1" i="1" dirty="0" smtClean="0">
              <a:effectLst/>
            </a:rPr>
            <a:t>continuum</a:t>
          </a:r>
          <a:r>
            <a:rPr lang="it-IT" sz="1600" b="1" dirty="0" smtClean="0">
              <a:effectLst/>
            </a:rPr>
            <a:t> di domini compresi tra l’universale e l’unico</a:t>
          </a:r>
        </a:p>
        <a:p>
          <a:pPr>
            <a:spcAft>
              <a:spcPct val="35000"/>
            </a:spcAft>
          </a:pPr>
          <a:r>
            <a:rPr lang="it-IT" sz="1600" b="1" dirty="0" smtClean="0">
              <a:effectLst/>
            </a:rPr>
            <a:t>D. H. FELDMAN</a:t>
          </a:r>
          <a:endParaRPr lang="it-IT" sz="1600" b="1" dirty="0">
            <a:effectLst/>
          </a:endParaRPr>
        </a:p>
      </dgm:t>
    </dgm:pt>
    <dgm:pt modelId="{79C91338-D991-4C84-9F60-FDF4E1644750}" type="parTrans" cxnId="{27B3BBBF-09BC-40F3-A1EE-8A064AB32C09}">
      <dgm:prSet>
        <dgm:style>
          <a:lnRef idx="1">
            <a:schemeClr val="accent6"/>
          </a:lnRef>
          <a:fillRef idx="3">
            <a:schemeClr val="accent6"/>
          </a:fillRef>
          <a:effectRef idx="2">
            <a:schemeClr val="accent6"/>
          </a:effectRef>
          <a:fontRef idx="minor">
            <a:schemeClr val="lt1"/>
          </a:fontRef>
        </dgm:style>
      </dgm:prSet>
      <dgm:spPr/>
      <dgm:t>
        <a:bodyPr/>
        <a:lstStyle/>
        <a:p>
          <a:endParaRPr lang="it-IT"/>
        </a:p>
      </dgm:t>
    </dgm:pt>
    <dgm:pt modelId="{372E02F1-A0F4-4505-BBD1-23AD5138DD9D}" type="sibTrans" cxnId="{27B3BBBF-09BC-40F3-A1EE-8A064AB32C09}">
      <dgm:prSet/>
      <dgm:spPr/>
      <dgm:t>
        <a:bodyPr/>
        <a:lstStyle/>
        <a:p>
          <a:endParaRPr lang="it-IT"/>
        </a:p>
      </dgm:t>
    </dgm:pt>
    <dgm:pt modelId="{D23B2D5D-5280-4145-B165-6C69AA9ADB94}" type="pres">
      <dgm:prSet presAssocID="{FF6C4B9E-C4B2-48E7-B042-E3955DB64706}" presName="cycle" presStyleCnt="0">
        <dgm:presLayoutVars>
          <dgm:chMax val="1"/>
          <dgm:dir/>
          <dgm:animLvl val="ctr"/>
          <dgm:resizeHandles val="exact"/>
        </dgm:presLayoutVars>
      </dgm:prSet>
      <dgm:spPr/>
      <dgm:t>
        <a:bodyPr/>
        <a:lstStyle/>
        <a:p>
          <a:endParaRPr lang="it-IT"/>
        </a:p>
      </dgm:t>
    </dgm:pt>
    <dgm:pt modelId="{F1433D3A-1782-4235-A871-3798DDF9DA9C}" type="pres">
      <dgm:prSet presAssocID="{7255FF3A-83A1-436A-9A7F-C0C2D54B1B8D}" presName="centerShape" presStyleLbl="node0" presStyleIdx="0" presStyleCnt="1" custScaleX="234661" custScaleY="43453" custLinFactNeighborX="4204" custLinFactNeighborY="-4999"/>
      <dgm:spPr/>
      <dgm:t>
        <a:bodyPr/>
        <a:lstStyle/>
        <a:p>
          <a:endParaRPr lang="it-IT"/>
        </a:p>
      </dgm:t>
    </dgm:pt>
    <dgm:pt modelId="{B4B8BE10-179B-4D39-9235-4C3207BB4934}" type="pres">
      <dgm:prSet presAssocID="{A423B10E-512E-4FEE-9A25-6F878A9FE622}" presName="parTrans" presStyleLbl="bgSibTrans2D1" presStyleIdx="0" presStyleCnt="2" custLinFactNeighborX="-41870" custLinFactNeighborY="36632"/>
      <dgm:spPr/>
      <dgm:t>
        <a:bodyPr/>
        <a:lstStyle/>
        <a:p>
          <a:endParaRPr lang="it-IT"/>
        </a:p>
      </dgm:t>
    </dgm:pt>
    <dgm:pt modelId="{49432965-5B7C-4B70-A275-264A44B4851D}" type="pres">
      <dgm:prSet presAssocID="{BC1CE9BB-09C3-4A70-A304-182362FD7009}" presName="node" presStyleLbl="node1" presStyleIdx="0" presStyleCnt="2" custScaleX="147732" custScaleY="166457" custRadScaleRad="108606" custRadScaleInc="22429">
        <dgm:presLayoutVars>
          <dgm:bulletEnabled val="1"/>
        </dgm:presLayoutVars>
      </dgm:prSet>
      <dgm:spPr/>
      <dgm:t>
        <a:bodyPr/>
        <a:lstStyle/>
        <a:p>
          <a:endParaRPr lang="it-IT"/>
        </a:p>
      </dgm:t>
    </dgm:pt>
    <dgm:pt modelId="{C0973A3C-E47A-444B-8A44-A0B660257994}" type="pres">
      <dgm:prSet presAssocID="{79C91338-D991-4C84-9F60-FDF4E1644750}" presName="parTrans" presStyleLbl="bgSibTrans2D1" presStyleIdx="1" presStyleCnt="2" custLinFactNeighborX="45974" custLinFactNeighborY="32448"/>
      <dgm:spPr/>
      <dgm:t>
        <a:bodyPr/>
        <a:lstStyle/>
        <a:p>
          <a:endParaRPr lang="it-IT"/>
        </a:p>
      </dgm:t>
    </dgm:pt>
    <dgm:pt modelId="{2AD21055-3AE3-49C6-A65F-DFFB079E97F8}" type="pres">
      <dgm:prSet presAssocID="{E7AF6842-94AB-4EE6-B4C3-40FB59A3679A}" presName="node" presStyleLbl="node1" presStyleIdx="1" presStyleCnt="2" custScaleX="142725" custScaleY="164732" custRadScaleRad="107236" custRadScaleInc="-24136">
        <dgm:presLayoutVars>
          <dgm:bulletEnabled val="1"/>
        </dgm:presLayoutVars>
      </dgm:prSet>
      <dgm:spPr/>
      <dgm:t>
        <a:bodyPr/>
        <a:lstStyle/>
        <a:p>
          <a:endParaRPr lang="it-IT"/>
        </a:p>
      </dgm:t>
    </dgm:pt>
  </dgm:ptLst>
  <dgm:cxnLst>
    <dgm:cxn modelId="{E6D8920C-5327-4693-83D6-17C11044EF23}" srcId="{7255FF3A-83A1-436A-9A7F-C0C2D54B1B8D}" destId="{BC1CE9BB-09C3-4A70-A304-182362FD7009}" srcOrd="0" destOrd="0" parTransId="{A423B10E-512E-4FEE-9A25-6F878A9FE622}" sibTransId="{1DA19267-14C0-4387-AEF3-B929FD2C5604}"/>
    <dgm:cxn modelId="{8E15251F-D08F-4409-BA13-FCCE770FA378}" type="presOf" srcId="{A423B10E-512E-4FEE-9A25-6F878A9FE622}" destId="{B4B8BE10-179B-4D39-9235-4C3207BB4934}" srcOrd="0" destOrd="0" presId="urn:microsoft.com/office/officeart/2005/8/layout/radial4"/>
    <dgm:cxn modelId="{FF73B30C-0F35-44D5-A458-BE2CDB743A8C}" srcId="{FF6C4B9E-C4B2-48E7-B042-E3955DB64706}" destId="{7255FF3A-83A1-436A-9A7F-C0C2D54B1B8D}" srcOrd="0" destOrd="0" parTransId="{3DD5264A-9929-4779-AF83-553D5104DDAB}" sibTransId="{C7056724-2DCF-4C0F-AB4C-B613CBD214F2}"/>
    <dgm:cxn modelId="{7B2BC02F-E954-4052-A798-08BC5F8B3E63}" type="presOf" srcId="{7255FF3A-83A1-436A-9A7F-C0C2D54B1B8D}" destId="{F1433D3A-1782-4235-A871-3798DDF9DA9C}" srcOrd="0" destOrd="0" presId="urn:microsoft.com/office/officeart/2005/8/layout/radial4"/>
    <dgm:cxn modelId="{27B3BBBF-09BC-40F3-A1EE-8A064AB32C09}" srcId="{7255FF3A-83A1-436A-9A7F-C0C2D54B1B8D}" destId="{E7AF6842-94AB-4EE6-B4C3-40FB59A3679A}" srcOrd="1" destOrd="0" parTransId="{79C91338-D991-4C84-9F60-FDF4E1644750}" sibTransId="{372E02F1-A0F4-4505-BBD1-23AD5138DD9D}"/>
    <dgm:cxn modelId="{66F5D155-4E9E-498E-8028-F45DEBE3995B}" type="presOf" srcId="{FF6C4B9E-C4B2-48E7-B042-E3955DB64706}" destId="{D23B2D5D-5280-4145-B165-6C69AA9ADB94}" srcOrd="0" destOrd="0" presId="urn:microsoft.com/office/officeart/2005/8/layout/radial4"/>
    <dgm:cxn modelId="{F2A30F41-0E17-480F-A332-E189CD299C1A}" type="presOf" srcId="{BC1CE9BB-09C3-4A70-A304-182362FD7009}" destId="{49432965-5B7C-4B70-A275-264A44B4851D}" srcOrd="0" destOrd="0" presId="urn:microsoft.com/office/officeart/2005/8/layout/radial4"/>
    <dgm:cxn modelId="{DB98D33C-CA36-4486-9EBC-1B1AC0720677}" type="presOf" srcId="{79C91338-D991-4C84-9F60-FDF4E1644750}" destId="{C0973A3C-E47A-444B-8A44-A0B660257994}" srcOrd="0" destOrd="0" presId="urn:microsoft.com/office/officeart/2005/8/layout/radial4"/>
    <dgm:cxn modelId="{44A76D4D-A623-4469-A3B9-17B809CFD514}" type="presOf" srcId="{E7AF6842-94AB-4EE6-B4C3-40FB59A3679A}" destId="{2AD21055-3AE3-49C6-A65F-DFFB079E97F8}" srcOrd="0" destOrd="0" presId="urn:microsoft.com/office/officeart/2005/8/layout/radial4"/>
    <dgm:cxn modelId="{038D73A8-CC0C-4E12-BC27-4B3168062B0F}" type="presParOf" srcId="{D23B2D5D-5280-4145-B165-6C69AA9ADB94}" destId="{F1433D3A-1782-4235-A871-3798DDF9DA9C}" srcOrd="0" destOrd="0" presId="urn:microsoft.com/office/officeart/2005/8/layout/radial4"/>
    <dgm:cxn modelId="{82D77E50-FB89-437C-88A1-1A45CE6A6997}" type="presParOf" srcId="{D23B2D5D-5280-4145-B165-6C69AA9ADB94}" destId="{B4B8BE10-179B-4D39-9235-4C3207BB4934}" srcOrd="1" destOrd="0" presId="urn:microsoft.com/office/officeart/2005/8/layout/radial4"/>
    <dgm:cxn modelId="{B5DD0C26-EA53-4622-B8F4-D205B0434A52}" type="presParOf" srcId="{D23B2D5D-5280-4145-B165-6C69AA9ADB94}" destId="{49432965-5B7C-4B70-A275-264A44B4851D}" srcOrd="2" destOrd="0" presId="urn:microsoft.com/office/officeart/2005/8/layout/radial4"/>
    <dgm:cxn modelId="{E4444EEE-9DDF-4659-9B65-A3204B0990C0}" type="presParOf" srcId="{D23B2D5D-5280-4145-B165-6C69AA9ADB94}" destId="{C0973A3C-E47A-444B-8A44-A0B660257994}" srcOrd="3" destOrd="0" presId="urn:microsoft.com/office/officeart/2005/8/layout/radial4"/>
    <dgm:cxn modelId="{EC241CC5-C13A-4E92-8B01-BE3E68D5F192}" type="presParOf" srcId="{D23B2D5D-5280-4145-B165-6C69AA9ADB94}" destId="{2AD21055-3AE3-49C6-A65F-DFFB079E97F8}" srcOrd="4"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A58506-3F67-4529-B740-CCF39049342A}" type="doc">
      <dgm:prSet loTypeId="urn:microsoft.com/office/officeart/2005/8/layout/radial3" loCatId="relationship" qsTypeId="urn:microsoft.com/office/officeart/2005/8/quickstyle/3d3" qsCatId="3D" csTypeId="urn:microsoft.com/office/officeart/2005/8/colors/colorful5" csCatId="colorful" phldr="1"/>
      <dgm:spPr/>
      <dgm:t>
        <a:bodyPr/>
        <a:lstStyle/>
        <a:p>
          <a:endParaRPr lang="it-IT"/>
        </a:p>
      </dgm:t>
    </dgm:pt>
    <dgm:pt modelId="{156A7D8B-F073-4F22-9925-DC91C9FEFC07}">
      <dgm:prSet phldrT="[Testo]" custT="1"/>
      <dgm:spPr/>
      <dgm:t>
        <a:bodyPr/>
        <a:lstStyle/>
        <a:p>
          <a:r>
            <a:rPr lang="it-IT" sz="1800" b="1" i="1" dirty="0" smtClean="0">
              <a:effectLst/>
            </a:rPr>
            <a:t>PROJECT SPECTRUM:</a:t>
          </a:r>
        </a:p>
        <a:p>
          <a:r>
            <a:rPr lang="it-IT" sz="1200" b="1" i="0" dirty="0" smtClean="0">
              <a:effectLst/>
            </a:rPr>
            <a:t>caratteristiche distintive dell’approccio</a:t>
          </a:r>
          <a:endParaRPr lang="it-IT" sz="1200" b="1" i="0" dirty="0">
            <a:effectLst/>
          </a:endParaRPr>
        </a:p>
      </dgm:t>
    </dgm:pt>
    <dgm:pt modelId="{38F67D44-0AE1-410B-8F2C-186D574E808A}" type="parTrans" cxnId="{A2FB139E-F4A3-465F-9638-F5920643F29F}">
      <dgm:prSet/>
      <dgm:spPr/>
      <dgm:t>
        <a:bodyPr/>
        <a:lstStyle/>
        <a:p>
          <a:endParaRPr lang="it-IT" sz="1600"/>
        </a:p>
      </dgm:t>
    </dgm:pt>
    <dgm:pt modelId="{E8693649-0264-4051-9FF9-452FA70A9E1A}" type="sibTrans" cxnId="{A2FB139E-F4A3-465F-9638-F5920643F29F}">
      <dgm:prSet/>
      <dgm:spPr/>
      <dgm:t>
        <a:bodyPr/>
        <a:lstStyle/>
        <a:p>
          <a:endParaRPr lang="it-IT" sz="1600"/>
        </a:p>
      </dgm:t>
    </dgm:pt>
    <dgm:pt modelId="{117D13F6-639B-40E1-8E90-0A618D92FF05}">
      <dgm:prSet phldrT="[Testo]" custT="1"/>
      <dgm:spPr/>
      <dgm:t>
        <a:bodyPr/>
        <a:lstStyle/>
        <a:p>
          <a:pPr>
            <a:spcAft>
              <a:spcPts val="0"/>
            </a:spcAft>
          </a:pPr>
          <a:r>
            <a:rPr lang="it-IT" sz="1200" b="1" dirty="0" smtClean="0"/>
            <a:t>VALUTAZIONE RADICATA IN ATTIVITA’ SIGNIFICATIVE:</a:t>
          </a:r>
        </a:p>
        <a:p>
          <a:pPr>
            <a:spcAft>
              <a:spcPct val="35000"/>
            </a:spcAft>
          </a:pPr>
          <a:r>
            <a:rPr lang="it-IT" sz="1200" b="1" dirty="0" smtClean="0"/>
            <a:t> i compiti  da affrontare richiedono abilità in un contesto contemporaneamente significativo per l’alunno e apprezzabile a livello culturale</a:t>
          </a:r>
          <a:endParaRPr lang="it-IT" sz="1200" b="1" dirty="0"/>
        </a:p>
      </dgm:t>
    </dgm:pt>
    <dgm:pt modelId="{D706B828-60B3-4792-A9AF-5DD344786E76}" type="parTrans" cxnId="{D6E40458-7793-4D8C-98B4-8A3861B30623}">
      <dgm:prSet/>
      <dgm:spPr/>
      <dgm:t>
        <a:bodyPr/>
        <a:lstStyle/>
        <a:p>
          <a:endParaRPr lang="it-IT" sz="1600"/>
        </a:p>
      </dgm:t>
    </dgm:pt>
    <dgm:pt modelId="{202A1637-2A1A-4E8E-8DFA-696FBFF770D6}" type="sibTrans" cxnId="{D6E40458-7793-4D8C-98B4-8A3861B30623}">
      <dgm:prSet/>
      <dgm:spPr/>
      <dgm:t>
        <a:bodyPr/>
        <a:lstStyle/>
        <a:p>
          <a:endParaRPr lang="it-IT" sz="1600"/>
        </a:p>
      </dgm:t>
    </dgm:pt>
    <dgm:pt modelId="{80A6AADA-E037-47A3-ADC2-4522AFDBD1FB}">
      <dgm:prSet custT="1"/>
      <dgm:spPr/>
      <dgm:t>
        <a:bodyPr/>
        <a:lstStyle/>
        <a:p>
          <a:pPr>
            <a:spcAft>
              <a:spcPts val="0"/>
            </a:spcAft>
          </a:pPr>
          <a:r>
            <a:rPr lang="it-IT" sz="1200" b="1" dirty="0" smtClean="0"/>
            <a:t>ATTENUAZIONE DEL CONFINE TRA CURRICOLO E VALUTAZIONE:</a:t>
          </a:r>
        </a:p>
        <a:p>
          <a:pPr>
            <a:spcAft>
              <a:spcPct val="35000"/>
            </a:spcAft>
          </a:pPr>
          <a:r>
            <a:rPr lang="it-IT" sz="1200" b="1" dirty="0" smtClean="0"/>
            <a:t> le valutazioni sono il frutto di osservazioni, estese nel tempo, del bambino nel suo ambiente e in altre attività della classe incentrate su temi familiari e motivanti</a:t>
          </a:r>
          <a:endParaRPr lang="it-IT" sz="1200" b="1" dirty="0"/>
        </a:p>
      </dgm:t>
    </dgm:pt>
    <dgm:pt modelId="{E7EC738A-AFCF-43DB-8AE0-62EC994C8B9B}" type="parTrans" cxnId="{76D975C5-A1BD-4329-89AB-D3B3B1C67CFA}">
      <dgm:prSet/>
      <dgm:spPr/>
      <dgm:t>
        <a:bodyPr/>
        <a:lstStyle/>
        <a:p>
          <a:endParaRPr lang="it-IT"/>
        </a:p>
      </dgm:t>
    </dgm:pt>
    <dgm:pt modelId="{4511EBF2-7F03-4047-AED5-1E5BCACD5042}" type="sibTrans" cxnId="{76D975C5-A1BD-4329-89AB-D3B3B1C67CFA}">
      <dgm:prSet/>
      <dgm:spPr/>
      <dgm:t>
        <a:bodyPr/>
        <a:lstStyle/>
        <a:p>
          <a:endParaRPr lang="it-IT"/>
        </a:p>
      </dgm:t>
    </dgm:pt>
    <dgm:pt modelId="{50FEC53C-BFA6-408B-BCA5-6E5EEF321674}">
      <dgm:prSet custT="1"/>
      <dgm:spPr/>
      <dgm:t>
        <a:bodyPr/>
        <a:lstStyle/>
        <a:p>
          <a:pPr>
            <a:spcAft>
              <a:spcPts val="0"/>
            </a:spcAft>
          </a:pPr>
          <a:r>
            <a:rPr lang="it-IT" sz="1200" b="1" dirty="0" smtClean="0"/>
            <a:t>ATTENZIONE AGLI </a:t>
          </a:r>
        </a:p>
        <a:p>
          <a:pPr>
            <a:spcAft>
              <a:spcPts val="0"/>
            </a:spcAft>
          </a:pPr>
          <a:r>
            <a:rPr lang="it-IT" sz="1200" b="1" dirty="0" smtClean="0"/>
            <a:t>STILI </a:t>
          </a:r>
          <a:r>
            <a:rPr lang="it-IT" sz="1200" b="1" dirty="0" err="1" smtClean="0"/>
            <a:t>DI</a:t>
          </a:r>
          <a:r>
            <a:rPr lang="it-IT" sz="1200" b="1" dirty="0" smtClean="0"/>
            <a:t> LAVORO:</a:t>
          </a:r>
        </a:p>
        <a:p>
          <a:pPr>
            <a:spcAft>
              <a:spcPct val="35000"/>
            </a:spcAft>
          </a:pPr>
          <a:r>
            <a:rPr lang="it-IT" sz="1200" b="1" dirty="0" smtClean="0"/>
            <a:t> durante le osservazioni viene posta attenzione all’approccio adottato dal bambino nei confronti dei diversi compiti, alla relazione con i materiali e i contenuti di un’area</a:t>
          </a:r>
          <a:endParaRPr lang="it-IT" sz="1200" dirty="0"/>
        </a:p>
      </dgm:t>
    </dgm:pt>
    <dgm:pt modelId="{62F5E093-AC82-465E-8B85-74F1393E7DF7}" type="parTrans" cxnId="{A2A1F086-FCDF-4EF1-BA53-0894202F5526}">
      <dgm:prSet/>
      <dgm:spPr/>
      <dgm:t>
        <a:bodyPr/>
        <a:lstStyle/>
        <a:p>
          <a:endParaRPr lang="it-IT"/>
        </a:p>
      </dgm:t>
    </dgm:pt>
    <dgm:pt modelId="{C2E9D8E8-4E63-4FEE-B715-66EB775DDC54}" type="sibTrans" cxnId="{A2A1F086-FCDF-4EF1-BA53-0894202F5526}">
      <dgm:prSet/>
      <dgm:spPr/>
      <dgm:t>
        <a:bodyPr/>
        <a:lstStyle/>
        <a:p>
          <a:endParaRPr lang="it-IT"/>
        </a:p>
      </dgm:t>
    </dgm:pt>
    <dgm:pt modelId="{0968E289-DF9B-418E-8B82-E6EF0D95EBBE}">
      <dgm:prSet custT="1"/>
      <dgm:spPr/>
      <dgm:t>
        <a:bodyPr/>
        <a:lstStyle/>
        <a:p>
          <a:pPr>
            <a:spcAft>
              <a:spcPts val="0"/>
            </a:spcAft>
          </a:pPr>
          <a:r>
            <a:rPr lang="it-IT" sz="1200" b="1" dirty="0" smtClean="0"/>
            <a:t>USO </a:t>
          </a:r>
          <a:r>
            <a:rPr lang="it-IT" sz="1200" b="1" dirty="0" err="1" smtClean="0"/>
            <a:t>DI</a:t>
          </a:r>
          <a:r>
            <a:rPr lang="it-IT" sz="1200" b="1" dirty="0" smtClean="0"/>
            <a:t> MISURE ADATTE ALLE DIFFERENTI INTELLIGENZE:</a:t>
          </a:r>
        </a:p>
        <a:p>
          <a:pPr>
            <a:spcAft>
              <a:spcPct val="35000"/>
            </a:spcAft>
          </a:pPr>
          <a:r>
            <a:rPr lang="it-IT" sz="1200" b="1" dirty="0" smtClean="0"/>
            <a:t> ogni attività è costruita in modo da consentire l’osservazione diretta delle abilità all’interno di un dominio, scegliendo codici e materiali propri di quell’intelligenza</a:t>
          </a:r>
          <a:endParaRPr lang="it-IT" sz="1300" dirty="0"/>
        </a:p>
      </dgm:t>
    </dgm:pt>
    <dgm:pt modelId="{E62EEA59-F5D4-4D17-AF80-FCF17B713CB2}" type="parTrans" cxnId="{06F44952-75EA-459C-855B-9476DEDD45F2}">
      <dgm:prSet/>
      <dgm:spPr/>
      <dgm:t>
        <a:bodyPr/>
        <a:lstStyle/>
        <a:p>
          <a:endParaRPr lang="it-IT"/>
        </a:p>
      </dgm:t>
    </dgm:pt>
    <dgm:pt modelId="{C027C945-73DA-4910-8E0F-2B7AAE418AB4}" type="sibTrans" cxnId="{06F44952-75EA-459C-855B-9476DEDD45F2}">
      <dgm:prSet/>
      <dgm:spPr/>
      <dgm:t>
        <a:bodyPr/>
        <a:lstStyle/>
        <a:p>
          <a:endParaRPr lang="it-IT"/>
        </a:p>
      </dgm:t>
    </dgm:pt>
    <dgm:pt modelId="{FF3D3460-F8B4-4632-9077-172667EF8FD5}" type="pres">
      <dgm:prSet presAssocID="{A8A58506-3F67-4529-B740-CCF39049342A}" presName="composite" presStyleCnt="0">
        <dgm:presLayoutVars>
          <dgm:chMax val="1"/>
          <dgm:dir/>
          <dgm:resizeHandles val="exact"/>
        </dgm:presLayoutVars>
      </dgm:prSet>
      <dgm:spPr/>
      <dgm:t>
        <a:bodyPr/>
        <a:lstStyle/>
        <a:p>
          <a:endParaRPr lang="it-IT"/>
        </a:p>
      </dgm:t>
    </dgm:pt>
    <dgm:pt modelId="{F70CB337-5079-4384-9302-B7C8EF7C9AF3}" type="pres">
      <dgm:prSet presAssocID="{A8A58506-3F67-4529-B740-CCF39049342A}" presName="radial" presStyleCnt="0">
        <dgm:presLayoutVars>
          <dgm:animLvl val="ctr"/>
        </dgm:presLayoutVars>
      </dgm:prSet>
      <dgm:spPr/>
    </dgm:pt>
    <dgm:pt modelId="{2D981E9E-D154-455E-A3C0-992B7847EB63}" type="pres">
      <dgm:prSet presAssocID="{156A7D8B-F073-4F22-9925-DC91C9FEFC07}" presName="centerShape" presStyleLbl="vennNode1" presStyleIdx="0" presStyleCnt="5" custScaleX="64674" custScaleY="59734"/>
      <dgm:spPr/>
      <dgm:t>
        <a:bodyPr/>
        <a:lstStyle/>
        <a:p>
          <a:endParaRPr lang="it-IT"/>
        </a:p>
      </dgm:t>
    </dgm:pt>
    <dgm:pt modelId="{0EBE4607-8637-485B-BE02-1A47D0C2BB16}" type="pres">
      <dgm:prSet presAssocID="{117D13F6-639B-40E1-8E90-0A618D92FF05}" presName="node" presStyleLbl="vennNode1" presStyleIdx="1" presStyleCnt="5" custScaleX="199280" custScaleY="136827" custRadScaleRad="82490" custRadScaleInc="1903">
        <dgm:presLayoutVars>
          <dgm:bulletEnabled val="1"/>
        </dgm:presLayoutVars>
      </dgm:prSet>
      <dgm:spPr/>
      <dgm:t>
        <a:bodyPr/>
        <a:lstStyle/>
        <a:p>
          <a:endParaRPr lang="it-IT"/>
        </a:p>
      </dgm:t>
    </dgm:pt>
    <dgm:pt modelId="{85BC01E1-EF92-4ABA-BB5F-AC721DB9722F}" type="pres">
      <dgm:prSet presAssocID="{50FEC53C-BFA6-408B-BCA5-6E5EEF321674}" presName="node" presStyleLbl="vennNode1" presStyleIdx="2" presStyleCnt="5" custScaleX="167435" custScaleY="140236" custRadScaleRad="106033" custRadScaleInc="-2372">
        <dgm:presLayoutVars>
          <dgm:bulletEnabled val="1"/>
        </dgm:presLayoutVars>
      </dgm:prSet>
      <dgm:spPr/>
      <dgm:t>
        <a:bodyPr/>
        <a:lstStyle/>
        <a:p>
          <a:endParaRPr lang="it-IT"/>
        </a:p>
      </dgm:t>
    </dgm:pt>
    <dgm:pt modelId="{77255121-F91C-45CA-9E6F-8FFA4EC03494}" type="pres">
      <dgm:prSet presAssocID="{0968E289-DF9B-418E-8B82-E6EF0D95EBBE}" presName="node" presStyleLbl="vennNode1" presStyleIdx="3" presStyleCnt="5" custScaleX="181270" custScaleY="136926" custRadScaleRad="85085" custRadScaleInc="-1787">
        <dgm:presLayoutVars>
          <dgm:bulletEnabled val="1"/>
        </dgm:presLayoutVars>
      </dgm:prSet>
      <dgm:spPr/>
      <dgm:t>
        <a:bodyPr/>
        <a:lstStyle/>
        <a:p>
          <a:endParaRPr lang="it-IT"/>
        </a:p>
      </dgm:t>
    </dgm:pt>
    <dgm:pt modelId="{368ED20B-C17F-44DB-B929-0B08F0170B45}" type="pres">
      <dgm:prSet presAssocID="{80A6AADA-E037-47A3-ADC2-4522AFDBD1FB}" presName="node" presStyleLbl="vennNode1" presStyleIdx="4" presStyleCnt="5" custScaleX="161425" custScaleY="140072" custRadScaleRad="103719" custRadScaleInc="2463">
        <dgm:presLayoutVars>
          <dgm:bulletEnabled val="1"/>
        </dgm:presLayoutVars>
      </dgm:prSet>
      <dgm:spPr/>
      <dgm:t>
        <a:bodyPr/>
        <a:lstStyle/>
        <a:p>
          <a:endParaRPr lang="it-IT"/>
        </a:p>
      </dgm:t>
    </dgm:pt>
  </dgm:ptLst>
  <dgm:cxnLst>
    <dgm:cxn modelId="{F81513A7-FF71-49D4-8109-B558E7198836}" type="presOf" srcId="{117D13F6-639B-40E1-8E90-0A618D92FF05}" destId="{0EBE4607-8637-485B-BE02-1A47D0C2BB16}" srcOrd="0" destOrd="0" presId="urn:microsoft.com/office/officeart/2005/8/layout/radial3"/>
    <dgm:cxn modelId="{76D975C5-A1BD-4329-89AB-D3B3B1C67CFA}" srcId="{156A7D8B-F073-4F22-9925-DC91C9FEFC07}" destId="{80A6AADA-E037-47A3-ADC2-4522AFDBD1FB}" srcOrd="3" destOrd="0" parTransId="{E7EC738A-AFCF-43DB-8AE0-62EC994C8B9B}" sibTransId="{4511EBF2-7F03-4047-AED5-1E5BCACD5042}"/>
    <dgm:cxn modelId="{A2A1F086-FCDF-4EF1-BA53-0894202F5526}" srcId="{156A7D8B-F073-4F22-9925-DC91C9FEFC07}" destId="{50FEC53C-BFA6-408B-BCA5-6E5EEF321674}" srcOrd="1" destOrd="0" parTransId="{62F5E093-AC82-465E-8B85-74F1393E7DF7}" sibTransId="{C2E9D8E8-4E63-4FEE-B715-66EB775DDC54}"/>
    <dgm:cxn modelId="{8230E712-38A6-44F5-8709-95D10529ECB6}" type="presOf" srcId="{0968E289-DF9B-418E-8B82-E6EF0D95EBBE}" destId="{77255121-F91C-45CA-9E6F-8FFA4EC03494}" srcOrd="0" destOrd="0" presId="urn:microsoft.com/office/officeart/2005/8/layout/radial3"/>
    <dgm:cxn modelId="{06F44952-75EA-459C-855B-9476DEDD45F2}" srcId="{156A7D8B-F073-4F22-9925-DC91C9FEFC07}" destId="{0968E289-DF9B-418E-8B82-E6EF0D95EBBE}" srcOrd="2" destOrd="0" parTransId="{E62EEA59-F5D4-4D17-AF80-FCF17B713CB2}" sibTransId="{C027C945-73DA-4910-8E0F-2B7AAE418AB4}"/>
    <dgm:cxn modelId="{C450B709-E1E0-4698-9571-F2B9FF524450}" type="presOf" srcId="{80A6AADA-E037-47A3-ADC2-4522AFDBD1FB}" destId="{368ED20B-C17F-44DB-B929-0B08F0170B45}" srcOrd="0" destOrd="0" presId="urn:microsoft.com/office/officeart/2005/8/layout/radial3"/>
    <dgm:cxn modelId="{A5549976-A60F-4455-9603-CAEC1C0C15B2}" type="presOf" srcId="{50FEC53C-BFA6-408B-BCA5-6E5EEF321674}" destId="{85BC01E1-EF92-4ABA-BB5F-AC721DB9722F}" srcOrd="0" destOrd="0" presId="urn:microsoft.com/office/officeart/2005/8/layout/radial3"/>
    <dgm:cxn modelId="{A2FB139E-F4A3-465F-9638-F5920643F29F}" srcId="{A8A58506-3F67-4529-B740-CCF39049342A}" destId="{156A7D8B-F073-4F22-9925-DC91C9FEFC07}" srcOrd="0" destOrd="0" parTransId="{38F67D44-0AE1-410B-8F2C-186D574E808A}" sibTransId="{E8693649-0264-4051-9FF9-452FA70A9E1A}"/>
    <dgm:cxn modelId="{61641AEE-EB3A-4FBC-AEB6-B7976E156400}" type="presOf" srcId="{A8A58506-3F67-4529-B740-CCF39049342A}" destId="{FF3D3460-F8B4-4632-9077-172667EF8FD5}" srcOrd="0" destOrd="0" presId="urn:microsoft.com/office/officeart/2005/8/layout/radial3"/>
    <dgm:cxn modelId="{5C5C4ABA-46B8-4930-831F-7B1C43728CCE}" type="presOf" srcId="{156A7D8B-F073-4F22-9925-DC91C9FEFC07}" destId="{2D981E9E-D154-455E-A3C0-992B7847EB63}" srcOrd="0" destOrd="0" presId="urn:microsoft.com/office/officeart/2005/8/layout/radial3"/>
    <dgm:cxn modelId="{D6E40458-7793-4D8C-98B4-8A3861B30623}" srcId="{156A7D8B-F073-4F22-9925-DC91C9FEFC07}" destId="{117D13F6-639B-40E1-8E90-0A618D92FF05}" srcOrd="0" destOrd="0" parTransId="{D706B828-60B3-4792-A9AF-5DD344786E76}" sibTransId="{202A1637-2A1A-4E8E-8DFA-696FBFF770D6}"/>
    <dgm:cxn modelId="{0461126F-D840-4F30-8AE1-595288FB8507}" type="presParOf" srcId="{FF3D3460-F8B4-4632-9077-172667EF8FD5}" destId="{F70CB337-5079-4384-9302-B7C8EF7C9AF3}" srcOrd="0" destOrd="0" presId="urn:microsoft.com/office/officeart/2005/8/layout/radial3"/>
    <dgm:cxn modelId="{25C497FE-1986-4BF5-88FF-50B5A64FBCB1}" type="presParOf" srcId="{F70CB337-5079-4384-9302-B7C8EF7C9AF3}" destId="{2D981E9E-D154-455E-A3C0-992B7847EB63}" srcOrd="0" destOrd="0" presId="urn:microsoft.com/office/officeart/2005/8/layout/radial3"/>
    <dgm:cxn modelId="{C0CE0C9B-59C8-4178-8234-C929D93DD47C}" type="presParOf" srcId="{F70CB337-5079-4384-9302-B7C8EF7C9AF3}" destId="{0EBE4607-8637-485B-BE02-1A47D0C2BB16}" srcOrd="1" destOrd="0" presId="urn:microsoft.com/office/officeart/2005/8/layout/radial3"/>
    <dgm:cxn modelId="{78E3554A-DB91-4FD5-942C-BC5934A09AB8}" type="presParOf" srcId="{F70CB337-5079-4384-9302-B7C8EF7C9AF3}" destId="{85BC01E1-EF92-4ABA-BB5F-AC721DB9722F}" srcOrd="2" destOrd="0" presId="urn:microsoft.com/office/officeart/2005/8/layout/radial3"/>
    <dgm:cxn modelId="{816604D8-7E8B-4A6D-9213-EF43C61AAD97}" type="presParOf" srcId="{F70CB337-5079-4384-9302-B7C8EF7C9AF3}" destId="{77255121-F91C-45CA-9E6F-8FFA4EC03494}" srcOrd="3" destOrd="0" presId="urn:microsoft.com/office/officeart/2005/8/layout/radial3"/>
    <dgm:cxn modelId="{39E1D86D-B598-4AC4-95EC-377A1867F493}" type="presParOf" srcId="{F70CB337-5079-4384-9302-B7C8EF7C9AF3}" destId="{368ED20B-C17F-44DB-B929-0B08F0170B45}" srcOrd="4"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CFCB95-4347-41CE-A92D-23A93290E241}" type="doc">
      <dgm:prSet loTypeId="urn:microsoft.com/office/officeart/2005/8/layout/venn1" loCatId="relationship" qsTypeId="urn:microsoft.com/office/officeart/2005/8/quickstyle/simple1" qsCatId="simple" csTypeId="urn:microsoft.com/office/officeart/2005/8/colors/colorful5" csCatId="colorful" phldr="1"/>
      <dgm:spPr/>
      <dgm:t>
        <a:bodyPr/>
        <a:lstStyle/>
        <a:p>
          <a:endParaRPr lang="it-IT"/>
        </a:p>
      </dgm:t>
    </dgm:pt>
    <dgm:pt modelId="{40EC2F6B-27CF-4FE9-A0C9-83986A1E6484}">
      <dgm:prSet custT="1"/>
      <dgm:spPr/>
      <dgm:t>
        <a:bodyPr/>
        <a:lstStyle/>
        <a:p>
          <a:pPr rtl="0"/>
          <a:r>
            <a:rPr lang="it-IT" sz="1600" b="1" i="1" dirty="0" smtClean="0"/>
            <a:t>Immagine  articolata e </a:t>
          </a:r>
          <a:r>
            <a:rPr lang="it-IT" sz="1600" b="1" i="1" dirty="0" err="1" smtClean="0"/>
            <a:t>multiprospettica</a:t>
          </a:r>
          <a:r>
            <a:rPr lang="it-IT" sz="1600" b="1" i="1" dirty="0" smtClean="0"/>
            <a:t> del bambino</a:t>
          </a:r>
          <a:endParaRPr lang="it-IT" sz="1400" b="1" i="1" dirty="0" smtClean="0"/>
        </a:p>
      </dgm:t>
    </dgm:pt>
    <dgm:pt modelId="{4743BAED-F5B9-4611-A4D3-C5C4ABB272DA}" type="parTrans" cxnId="{2A1E8B2D-5652-4734-B820-3DCBA7FC7FCD}">
      <dgm:prSet/>
      <dgm:spPr/>
      <dgm:t>
        <a:bodyPr/>
        <a:lstStyle/>
        <a:p>
          <a:endParaRPr lang="it-IT"/>
        </a:p>
      </dgm:t>
    </dgm:pt>
    <dgm:pt modelId="{295A77DE-952D-4866-B910-DECAF6901627}" type="sibTrans" cxnId="{2A1E8B2D-5652-4734-B820-3DCBA7FC7FCD}">
      <dgm:prSet/>
      <dgm:spPr/>
      <dgm:t>
        <a:bodyPr/>
        <a:lstStyle/>
        <a:p>
          <a:endParaRPr lang="it-IT"/>
        </a:p>
      </dgm:t>
    </dgm:pt>
    <dgm:pt modelId="{2F4E0375-C224-4FAF-9C65-8148B2C271DC}">
      <dgm:prSet custT="1"/>
      <dgm:spPr/>
      <dgm:t>
        <a:bodyPr/>
        <a:lstStyle/>
        <a:p>
          <a:pPr rtl="0"/>
          <a:endParaRPr lang="it-IT" sz="1400" dirty="0"/>
        </a:p>
      </dgm:t>
    </dgm:pt>
    <dgm:pt modelId="{DE74C0BE-FCA3-42AC-9AD1-35D3E074F7F3}" type="parTrans" cxnId="{8F7D3544-67B3-4175-8848-EF43EAEBEC96}">
      <dgm:prSet/>
      <dgm:spPr/>
      <dgm:t>
        <a:bodyPr/>
        <a:lstStyle/>
        <a:p>
          <a:endParaRPr lang="it-IT"/>
        </a:p>
      </dgm:t>
    </dgm:pt>
    <dgm:pt modelId="{D09DB341-0661-4350-922D-F9D15BB546EF}" type="sibTrans" cxnId="{8F7D3544-67B3-4175-8848-EF43EAEBEC96}">
      <dgm:prSet/>
      <dgm:spPr/>
      <dgm:t>
        <a:bodyPr/>
        <a:lstStyle/>
        <a:p>
          <a:endParaRPr lang="it-IT"/>
        </a:p>
      </dgm:t>
    </dgm:pt>
    <dgm:pt modelId="{1309CE8D-EA0A-4D5C-A17A-C17F0BA65956}">
      <dgm:prSet custT="1"/>
      <dgm:spPr/>
      <dgm:t>
        <a:bodyPr/>
        <a:lstStyle/>
        <a:p>
          <a:pPr rtl="0"/>
          <a:r>
            <a:rPr lang="it-IT" sz="1600" b="1" i="1" dirty="0" smtClean="0"/>
            <a:t>Attenzione alla complessità della mente umana in prospettiva interculturale</a:t>
          </a:r>
          <a:endParaRPr lang="it-IT" sz="1600" dirty="0"/>
        </a:p>
      </dgm:t>
    </dgm:pt>
    <dgm:pt modelId="{99F4E59C-8BD3-4DAC-9847-7F5FA4687372}" type="parTrans" cxnId="{BC628D03-A356-44BD-B5A3-5F899B0E7D5D}">
      <dgm:prSet/>
      <dgm:spPr/>
      <dgm:t>
        <a:bodyPr/>
        <a:lstStyle/>
        <a:p>
          <a:endParaRPr lang="it-IT"/>
        </a:p>
      </dgm:t>
    </dgm:pt>
    <dgm:pt modelId="{1293E987-81D3-4B6A-A26F-DFABB88E9CF3}" type="sibTrans" cxnId="{BC628D03-A356-44BD-B5A3-5F899B0E7D5D}">
      <dgm:prSet/>
      <dgm:spPr/>
      <dgm:t>
        <a:bodyPr/>
        <a:lstStyle/>
        <a:p>
          <a:endParaRPr lang="it-IT"/>
        </a:p>
      </dgm:t>
    </dgm:pt>
    <dgm:pt modelId="{39C9E919-CDEF-4E74-B49E-67798208B586}">
      <dgm:prSet custT="1"/>
      <dgm:spPr/>
      <dgm:t>
        <a:bodyPr/>
        <a:lstStyle/>
        <a:p>
          <a:pPr rtl="0"/>
          <a:endParaRPr lang="it-IT" sz="1400" b="1" i="1" dirty="0"/>
        </a:p>
      </dgm:t>
    </dgm:pt>
    <dgm:pt modelId="{9136FCB2-654E-415E-8746-3FC907801F53}" type="parTrans" cxnId="{FE8AC8B1-7E8A-414B-B779-222E80DA5784}">
      <dgm:prSet/>
      <dgm:spPr/>
      <dgm:t>
        <a:bodyPr/>
        <a:lstStyle/>
        <a:p>
          <a:endParaRPr lang="it-IT"/>
        </a:p>
      </dgm:t>
    </dgm:pt>
    <dgm:pt modelId="{42FDA494-2ABC-4246-82BC-CF38A52272E9}" type="sibTrans" cxnId="{FE8AC8B1-7E8A-414B-B779-222E80DA5784}">
      <dgm:prSet/>
      <dgm:spPr/>
      <dgm:t>
        <a:bodyPr/>
        <a:lstStyle/>
        <a:p>
          <a:endParaRPr lang="it-IT"/>
        </a:p>
      </dgm:t>
    </dgm:pt>
    <dgm:pt modelId="{C1F37D76-682A-4783-AC27-8E58E10E84F1}">
      <dgm:prSet/>
      <dgm:spPr/>
      <dgm:t>
        <a:bodyPr/>
        <a:lstStyle/>
        <a:p>
          <a:pPr rtl="0"/>
          <a:r>
            <a:rPr lang="it-IT" b="1" i="1" dirty="0" smtClean="0"/>
            <a:t>Identificazione punti di forza su cui far leva per favorire il successo in altre aree</a:t>
          </a:r>
          <a:endParaRPr lang="it-IT" dirty="0"/>
        </a:p>
      </dgm:t>
    </dgm:pt>
    <dgm:pt modelId="{9D23F5F8-6406-46CF-A540-709B7B9891A9}" type="parTrans" cxnId="{1B3D9610-37CA-4F0C-A4E1-C556C56F9359}">
      <dgm:prSet/>
      <dgm:spPr/>
      <dgm:t>
        <a:bodyPr/>
        <a:lstStyle/>
        <a:p>
          <a:endParaRPr lang="it-IT"/>
        </a:p>
      </dgm:t>
    </dgm:pt>
    <dgm:pt modelId="{289650A8-E7C0-4998-A32A-BDCC1B820EE7}" type="sibTrans" cxnId="{1B3D9610-37CA-4F0C-A4E1-C556C56F9359}">
      <dgm:prSet/>
      <dgm:spPr/>
      <dgm:t>
        <a:bodyPr/>
        <a:lstStyle/>
        <a:p>
          <a:endParaRPr lang="it-IT"/>
        </a:p>
      </dgm:t>
    </dgm:pt>
    <dgm:pt modelId="{56AFBF59-105E-4A1A-B66D-6E2C4E2E93A1}" type="pres">
      <dgm:prSet presAssocID="{99CFCB95-4347-41CE-A92D-23A93290E241}" presName="compositeShape" presStyleCnt="0">
        <dgm:presLayoutVars>
          <dgm:chMax val="7"/>
          <dgm:dir/>
          <dgm:resizeHandles val="exact"/>
        </dgm:presLayoutVars>
      </dgm:prSet>
      <dgm:spPr/>
      <dgm:t>
        <a:bodyPr/>
        <a:lstStyle/>
        <a:p>
          <a:endParaRPr lang="it-IT"/>
        </a:p>
      </dgm:t>
    </dgm:pt>
    <dgm:pt modelId="{5219E50D-BF18-4F08-9D6F-08A9CA156463}" type="pres">
      <dgm:prSet presAssocID="{40EC2F6B-27CF-4FE9-A0C9-83986A1E6484}" presName="circ1" presStyleLbl="vennNode1" presStyleIdx="0" presStyleCnt="5"/>
      <dgm:spPr/>
      <dgm:t>
        <a:bodyPr/>
        <a:lstStyle/>
        <a:p>
          <a:endParaRPr lang="it-IT"/>
        </a:p>
      </dgm:t>
    </dgm:pt>
    <dgm:pt modelId="{1B6543D4-BB2F-4F03-A040-D552B2DEF2EB}" type="pres">
      <dgm:prSet presAssocID="{40EC2F6B-27CF-4FE9-A0C9-83986A1E6484}" presName="circ1Tx" presStyleLbl="revTx" presStyleIdx="0" presStyleCnt="0" custScaleX="83566" custScaleY="129655" custLinFactNeighborX="2567" custLinFactNeighborY="14008">
        <dgm:presLayoutVars>
          <dgm:chMax val="0"/>
          <dgm:chPref val="0"/>
          <dgm:bulletEnabled val="1"/>
        </dgm:presLayoutVars>
      </dgm:prSet>
      <dgm:spPr/>
      <dgm:t>
        <a:bodyPr/>
        <a:lstStyle/>
        <a:p>
          <a:endParaRPr lang="it-IT"/>
        </a:p>
      </dgm:t>
    </dgm:pt>
    <dgm:pt modelId="{6C820900-EE46-43BB-B64D-3798A744E626}" type="pres">
      <dgm:prSet presAssocID="{2F4E0375-C224-4FAF-9C65-8148B2C271DC}" presName="circ2" presStyleLbl="vennNode1" presStyleIdx="1" presStyleCnt="5" custLinFactNeighborX="-334" custLinFactNeighborY="211"/>
      <dgm:spPr/>
      <dgm:t>
        <a:bodyPr/>
        <a:lstStyle/>
        <a:p>
          <a:endParaRPr lang="it-IT"/>
        </a:p>
      </dgm:t>
    </dgm:pt>
    <dgm:pt modelId="{51AA9560-0BC1-4D7D-821E-BD649A39FC84}" type="pres">
      <dgm:prSet presAssocID="{2F4E0375-C224-4FAF-9C65-8148B2C271DC}" presName="circ2Tx" presStyleLbl="revTx" presStyleIdx="0" presStyleCnt="0" custLinFactNeighborX="-9559" custLinFactNeighborY="-5384">
        <dgm:presLayoutVars>
          <dgm:chMax val="0"/>
          <dgm:chPref val="0"/>
          <dgm:bulletEnabled val="1"/>
        </dgm:presLayoutVars>
      </dgm:prSet>
      <dgm:spPr/>
      <dgm:t>
        <a:bodyPr/>
        <a:lstStyle/>
        <a:p>
          <a:endParaRPr lang="it-IT"/>
        </a:p>
      </dgm:t>
    </dgm:pt>
    <dgm:pt modelId="{A9D0DDF9-4BF7-40D1-8B5E-1522020CD83B}" type="pres">
      <dgm:prSet presAssocID="{1309CE8D-EA0A-4D5C-A17A-C17F0BA65956}" presName="circ3" presStyleLbl="vennNode1" presStyleIdx="2" presStyleCnt="5"/>
      <dgm:spPr/>
      <dgm:t>
        <a:bodyPr/>
        <a:lstStyle/>
        <a:p>
          <a:endParaRPr lang="it-IT"/>
        </a:p>
      </dgm:t>
    </dgm:pt>
    <dgm:pt modelId="{FE104D76-4E2F-4662-AB72-9E698F429151}" type="pres">
      <dgm:prSet presAssocID="{1309CE8D-EA0A-4D5C-A17A-C17F0BA65956}" presName="circ3Tx" presStyleLbl="revTx" presStyleIdx="0" presStyleCnt="0" custLinFactX="-100000" custLinFactY="-98422" custLinFactNeighborX="-168230" custLinFactNeighborY="-100000">
        <dgm:presLayoutVars>
          <dgm:chMax val="0"/>
          <dgm:chPref val="0"/>
          <dgm:bulletEnabled val="1"/>
        </dgm:presLayoutVars>
      </dgm:prSet>
      <dgm:spPr/>
      <dgm:t>
        <a:bodyPr/>
        <a:lstStyle/>
        <a:p>
          <a:endParaRPr lang="it-IT"/>
        </a:p>
      </dgm:t>
    </dgm:pt>
    <dgm:pt modelId="{4E77B8EF-A558-4945-AEFE-461FB010156D}" type="pres">
      <dgm:prSet presAssocID="{39C9E919-CDEF-4E74-B49E-67798208B586}" presName="circ4" presStyleLbl="vennNode1" presStyleIdx="3" presStyleCnt="5"/>
      <dgm:spPr/>
    </dgm:pt>
    <dgm:pt modelId="{C314345A-4139-4D39-BFD7-2576A9453A11}" type="pres">
      <dgm:prSet presAssocID="{39C9E919-CDEF-4E74-B49E-67798208B586}" presName="circ4Tx" presStyleLbl="revTx" presStyleIdx="0" presStyleCnt="0">
        <dgm:presLayoutVars>
          <dgm:chMax val="0"/>
          <dgm:chPref val="0"/>
          <dgm:bulletEnabled val="1"/>
        </dgm:presLayoutVars>
      </dgm:prSet>
      <dgm:spPr/>
      <dgm:t>
        <a:bodyPr/>
        <a:lstStyle/>
        <a:p>
          <a:endParaRPr lang="it-IT"/>
        </a:p>
      </dgm:t>
    </dgm:pt>
    <dgm:pt modelId="{1BF60042-999C-479D-A803-6E41ADB37B37}" type="pres">
      <dgm:prSet presAssocID="{C1F37D76-682A-4783-AC27-8E58E10E84F1}" presName="circ5" presStyleLbl="vennNode1" presStyleIdx="4" presStyleCnt="5"/>
      <dgm:spPr/>
    </dgm:pt>
    <dgm:pt modelId="{B953F076-9818-4DB8-8318-DEE2E503BC46}" type="pres">
      <dgm:prSet presAssocID="{C1F37D76-682A-4783-AC27-8E58E10E84F1}" presName="circ5Tx" presStyleLbl="revTx" presStyleIdx="0" presStyleCnt="0" custLinFactX="100000" custLinFactNeighborX="189930" custLinFactNeighborY="-27834">
        <dgm:presLayoutVars>
          <dgm:chMax val="0"/>
          <dgm:chPref val="0"/>
          <dgm:bulletEnabled val="1"/>
        </dgm:presLayoutVars>
      </dgm:prSet>
      <dgm:spPr/>
      <dgm:t>
        <a:bodyPr/>
        <a:lstStyle/>
        <a:p>
          <a:endParaRPr lang="it-IT"/>
        </a:p>
      </dgm:t>
    </dgm:pt>
  </dgm:ptLst>
  <dgm:cxnLst>
    <dgm:cxn modelId="{427902E5-78FA-49E8-86A8-6B66B4141EF1}" type="presOf" srcId="{39C9E919-CDEF-4E74-B49E-67798208B586}" destId="{C314345A-4139-4D39-BFD7-2576A9453A11}" srcOrd="0" destOrd="0" presId="urn:microsoft.com/office/officeart/2005/8/layout/venn1"/>
    <dgm:cxn modelId="{2A1E8B2D-5652-4734-B820-3DCBA7FC7FCD}" srcId="{99CFCB95-4347-41CE-A92D-23A93290E241}" destId="{40EC2F6B-27CF-4FE9-A0C9-83986A1E6484}" srcOrd="0" destOrd="0" parTransId="{4743BAED-F5B9-4611-A4D3-C5C4ABB272DA}" sibTransId="{295A77DE-952D-4866-B910-DECAF6901627}"/>
    <dgm:cxn modelId="{FE0055A2-6C3E-4FFA-9912-87E2D2A64AE3}" type="presOf" srcId="{C1F37D76-682A-4783-AC27-8E58E10E84F1}" destId="{B953F076-9818-4DB8-8318-DEE2E503BC46}" srcOrd="0" destOrd="0" presId="urn:microsoft.com/office/officeart/2005/8/layout/venn1"/>
    <dgm:cxn modelId="{3D882FEE-3F13-4B94-A8CD-72EF9EEF0B38}" type="presOf" srcId="{1309CE8D-EA0A-4D5C-A17A-C17F0BA65956}" destId="{FE104D76-4E2F-4662-AB72-9E698F429151}" srcOrd="0" destOrd="0" presId="urn:microsoft.com/office/officeart/2005/8/layout/venn1"/>
    <dgm:cxn modelId="{58B76380-8DD3-4FE8-ACE6-CAB3A2AEF847}" type="presOf" srcId="{2F4E0375-C224-4FAF-9C65-8148B2C271DC}" destId="{51AA9560-0BC1-4D7D-821E-BD649A39FC84}" srcOrd="0" destOrd="0" presId="urn:microsoft.com/office/officeart/2005/8/layout/venn1"/>
    <dgm:cxn modelId="{B83C7F94-E53A-4A32-95CC-914B3BA4834E}" type="presOf" srcId="{40EC2F6B-27CF-4FE9-A0C9-83986A1E6484}" destId="{1B6543D4-BB2F-4F03-A040-D552B2DEF2EB}" srcOrd="0" destOrd="0" presId="urn:microsoft.com/office/officeart/2005/8/layout/venn1"/>
    <dgm:cxn modelId="{9A1B5E5B-1557-45EC-A8B0-822973BF4FC7}" type="presOf" srcId="{99CFCB95-4347-41CE-A92D-23A93290E241}" destId="{56AFBF59-105E-4A1A-B66D-6E2C4E2E93A1}" srcOrd="0" destOrd="0" presId="urn:microsoft.com/office/officeart/2005/8/layout/venn1"/>
    <dgm:cxn modelId="{BC628D03-A356-44BD-B5A3-5F899B0E7D5D}" srcId="{99CFCB95-4347-41CE-A92D-23A93290E241}" destId="{1309CE8D-EA0A-4D5C-A17A-C17F0BA65956}" srcOrd="2" destOrd="0" parTransId="{99F4E59C-8BD3-4DAC-9847-7F5FA4687372}" sibTransId="{1293E987-81D3-4B6A-A26F-DFABB88E9CF3}"/>
    <dgm:cxn modelId="{8F7D3544-67B3-4175-8848-EF43EAEBEC96}" srcId="{99CFCB95-4347-41CE-A92D-23A93290E241}" destId="{2F4E0375-C224-4FAF-9C65-8148B2C271DC}" srcOrd="1" destOrd="0" parTransId="{DE74C0BE-FCA3-42AC-9AD1-35D3E074F7F3}" sibTransId="{D09DB341-0661-4350-922D-F9D15BB546EF}"/>
    <dgm:cxn modelId="{1B3D9610-37CA-4F0C-A4E1-C556C56F9359}" srcId="{99CFCB95-4347-41CE-A92D-23A93290E241}" destId="{C1F37D76-682A-4783-AC27-8E58E10E84F1}" srcOrd="4" destOrd="0" parTransId="{9D23F5F8-6406-46CF-A540-709B7B9891A9}" sibTransId="{289650A8-E7C0-4998-A32A-BDCC1B820EE7}"/>
    <dgm:cxn modelId="{FE8AC8B1-7E8A-414B-B779-222E80DA5784}" srcId="{99CFCB95-4347-41CE-A92D-23A93290E241}" destId="{39C9E919-CDEF-4E74-B49E-67798208B586}" srcOrd="3" destOrd="0" parTransId="{9136FCB2-654E-415E-8746-3FC907801F53}" sibTransId="{42FDA494-2ABC-4246-82BC-CF38A52272E9}"/>
    <dgm:cxn modelId="{04FAB974-A04A-4915-AA2D-BFF2CAD641EC}" type="presParOf" srcId="{56AFBF59-105E-4A1A-B66D-6E2C4E2E93A1}" destId="{5219E50D-BF18-4F08-9D6F-08A9CA156463}" srcOrd="0" destOrd="0" presId="urn:microsoft.com/office/officeart/2005/8/layout/venn1"/>
    <dgm:cxn modelId="{B38A1DE0-D056-42BF-B4D8-967CEF48CF14}" type="presParOf" srcId="{56AFBF59-105E-4A1A-B66D-6E2C4E2E93A1}" destId="{1B6543D4-BB2F-4F03-A040-D552B2DEF2EB}" srcOrd="1" destOrd="0" presId="urn:microsoft.com/office/officeart/2005/8/layout/venn1"/>
    <dgm:cxn modelId="{B693D465-64C5-455F-BF23-912333B19E84}" type="presParOf" srcId="{56AFBF59-105E-4A1A-B66D-6E2C4E2E93A1}" destId="{6C820900-EE46-43BB-B64D-3798A744E626}" srcOrd="2" destOrd="0" presId="urn:microsoft.com/office/officeart/2005/8/layout/venn1"/>
    <dgm:cxn modelId="{3FF37049-62EF-49F4-B907-EF8AAC601AF0}" type="presParOf" srcId="{56AFBF59-105E-4A1A-B66D-6E2C4E2E93A1}" destId="{51AA9560-0BC1-4D7D-821E-BD649A39FC84}" srcOrd="3" destOrd="0" presId="urn:microsoft.com/office/officeart/2005/8/layout/venn1"/>
    <dgm:cxn modelId="{B89E8DEA-ED9A-4B93-90E2-3D2517E770ED}" type="presParOf" srcId="{56AFBF59-105E-4A1A-B66D-6E2C4E2E93A1}" destId="{A9D0DDF9-4BF7-40D1-8B5E-1522020CD83B}" srcOrd="4" destOrd="0" presId="urn:microsoft.com/office/officeart/2005/8/layout/venn1"/>
    <dgm:cxn modelId="{A592C13C-8DED-485D-9AD3-EB9C9C48240B}" type="presParOf" srcId="{56AFBF59-105E-4A1A-B66D-6E2C4E2E93A1}" destId="{FE104D76-4E2F-4662-AB72-9E698F429151}" srcOrd="5" destOrd="0" presId="urn:microsoft.com/office/officeart/2005/8/layout/venn1"/>
    <dgm:cxn modelId="{B6658362-558B-4C1F-85E4-EB997E28A41C}" type="presParOf" srcId="{56AFBF59-105E-4A1A-B66D-6E2C4E2E93A1}" destId="{4E77B8EF-A558-4945-AEFE-461FB010156D}" srcOrd="6" destOrd="0" presId="urn:microsoft.com/office/officeart/2005/8/layout/venn1"/>
    <dgm:cxn modelId="{A6C2BA7F-6EB4-40DC-BA93-A2E0E01F3892}" type="presParOf" srcId="{56AFBF59-105E-4A1A-B66D-6E2C4E2E93A1}" destId="{C314345A-4139-4D39-BFD7-2576A9453A11}" srcOrd="7" destOrd="0" presId="urn:microsoft.com/office/officeart/2005/8/layout/venn1"/>
    <dgm:cxn modelId="{CBEC2895-6E47-4865-9711-8FB658CEE593}" type="presParOf" srcId="{56AFBF59-105E-4A1A-B66D-6E2C4E2E93A1}" destId="{1BF60042-999C-479D-A803-6E41ADB37B37}" srcOrd="8" destOrd="0" presId="urn:microsoft.com/office/officeart/2005/8/layout/venn1"/>
    <dgm:cxn modelId="{14F025B0-E30A-46D6-B611-53A6E7D6B7BC}" type="presParOf" srcId="{56AFBF59-105E-4A1A-B66D-6E2C4E2E93A1}" destId="{B953F076-9818-4DB8-8318-DEE2E503BC46}" srcOrd="9"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1D3E65-B52D-40DE-857A-7206A4C8EE4E}">
      <dsp:nvSpPr>
        <dsp:cNvPr id="0" name=""/>
        <dsp:cNvSpPr/>
      </dsp:nvSpPr>
      <dsp:spPr>
        <a:xfrm>
          <a:off x="5778278" y="2547350"/>
          <a:ext cx="780368" cy="715673"/>
        </a:xfrm>
        <a:custGeom>
          <a:avLst/>
          <a:gdLst/>
          <a:ahLst/>
          <a:cxnLst/>
          <a:rect l="0" t="0" r="0" b="0"/>
          <a:pathLst>
            <a:path>
              <a:moveTo>
                <a:pt x="0" y="0"/>
              </a:moveTo>
              <a:lnTo>
                <a:pt x="0" y="507284"/>
              </a:lnTo>
              <a:lnTo>
                <a:pt x="780368" y="507284"/>
              </a:lnTo>
              <a:lnTo>
                <a:pt x="780368" y="715673"/>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4B28A588-CD55-42C3-82B8-9C3E0FB4D55D}">
      <dsp:nvSpPr>
        <dsp:cNvPr id="0" name=""/>
        <dsp:cNvSpPr/>
      </dsp:nvSpPr>
      <dsp:spPr>
        <a:xfrm>
          <a:off x="3875184" y="2547350"/>
          <a:ext cx="1903094" cy="715673"/>
        </a:xfrm>
        <a:custGeom>
          <a:avLst/>
          <a:gdLst/>
          <a:ahLst/>
          <a:cxnLst/>
          <a:rect l="0" t="0" r="0" b="0"/>
          <a:pathLst>
            <a:path>
              <a:moveTo>
                <a:pt x="1903094" y="0"/>
              </a:moveTo>
              <a:lnTo>
                <a:pt x="1903094" y="507284"/>
              </a:lnTo>
              <a:lnTo>
                <a:pt x="0" y="507284"/>
              </a:lnTo>
              <a:lnTo>
                <a:pt x="0" y="715673"/>
              </a:lnTo>
            </a:path>
          </a:pathLst>
        </a:custGeom>
        <a:noFill/>
        <a:ln w="25400" cap="flat" cmpd="sng" algn="ctr">
          <a:solidFill>
            <a:schemeClr val="accent3"/>
          </a:solidFill>
          <a:prstDash val="solid"/>
        </a:ln>
        <a:effectLst>
          <a:outerShdw blurRad="40000" dist="20000" dir="5400000" rotWithShape="0">
            <a:srgbClr val="000000">
              <a:alpha val="38000"/>
            </a:srgbClr>
          </a:outerShdw>
        </a:effectLst>
      </dsp:spPr>
      <dsp:style>
        <a:lnRef idx="2">
          <a:schemeClr val="accent3"/>
        </a:lnRef>
        <a:fillRef idx="0">
          <a:schemeClr val="accent3"/>
        </a:fillRef>
        <a:effectRef idx="1">
          <a:schemeClr val="accent3"/>
        </a:effectRef>
        <a:fontRef idx="minor">
          <a:schemeClr val="tx1"/>
        </a:fontRef>
      </dsp:style>
    </dsp:sp>
    <dsp:sp modelId="{BF21D6E6-64A8-4135-8C98-F24C3B769D26}">
      <dsp:nvSpPr>
        <dsp:cNvPr id="0" name=""/>
        <dsp:cNvSpPr/>
      </dsp:nvSpPr>
      <dsp:spPr>
        <a:xfrm>
          <a:off x="3656370" y="1079571"/>
          <a:ext cx="2121907" cy="754683"/>
        </a:xfrm>
        <a:custGeom>
          <a:avLst/>
          <a:gdLst/>
          <a:ahLst/>
          <a:cxnLst/>
          <a:rect l="0" t="0" r="0" b="0"/>
          <a:pathLst>
            <a:path>
              <a:moveTo>
                <a:pt x="0" y="0"/>
              </a:moveTo>
              <a:lnTo>
                <a:pt x="0" y="546294"/>
              </a:lnTo>
              <a:lnTo>
                <a:pt x="2121907" y="546294"/>
              </a:lnTo>
              <a:lnTo>
                <a:pt x="2121907" y="754683"/>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sp>
    <dsp:sp modelId="{815DBCDB-5DFE-4B82-83AA-815672974A93}">
      <dsp:nvSpPr>
        <dsp:cNvPr id="0" name=""/>
        <dsp:cNvSpPr/>
      </dsp:nvSpPr>
      <dsp:spPr>
        <a:xfrm>
          <a:off x="902551" y="2716675"/>
          <a:ext cx="91440" cy="529307"/>
        </a:xfrm>
        <a:custGeom>
          <a:avLst/>
          <a:gdLst/>
          <a:ahLst/>
          <a:cxnLst/>
          <a:rect l="0" t="0" r="0" b="0"/>
          <a:pathLst>
            <a:path>
              <a:moveTo>
                <a:pt x="115161" y="0"/>
              </a:moveTo>
              <a:lnTo>
                <a:pt x="115161" y="320918"/>
              </a:lnTo>
              <a:lnTo>
                <a:pt x="45720" y="320918"/>
              </a:lnTo>
              <a:lnTo>
                <a:pt x="45720" y="529307"/>
              </a:lnTo>
            </a:path>
          </a:pathLst>
        </a:custGeom>
        <a:noFill/>
        <a:ln w="25400" cap="flat" cmpd="sng" algn="ctr">
          <a:solidFill>
            <a:schemeClr val="accent6"/>
          </a:solidFill>
          <a:prstDash val="solid"/>
        </a:ln>
        <a:effectLst>
          <a:outerShdw blurRad="40000" dist="20000" dir="5400000" rotWithShape="0">
            <a:srgbClr val="000000">
              <a:alpha val="38000"/>
            </a:srgbClr>
          </a:outerShdw>
        </a:effectLst>
      </dsp:spPr>
      <dsp:style>
        <a:lnRef idx="2">
          <a:schemeClr val="accent6"/>
        </a:lnRef>
        <a:fillRef idx="0">
          <a:schemeClr val="accent6"/>
        </a:fillRef>
        <a:effectRef idx="1">
          <a:schemeClr val="accent6"/>
        </a:effectRef>
        <a:fontRef idx="minor">
          <a:schemeClr val="tx1"/>
        </a:fontRef>
      </dsp:style>
    </dsp:sp>
    <dsp:sp modelId="{2A8A434E-6A0E-4677-907C-67C0AE3BE365}">
      <dsp:nvSpPr>
        <dsp:cNvPr id="0" name=""/>
        <dsp:cNvSpPr/>
      </dsp:nvSpPr>
      <dsp:spPr>
        <a:xfrm>
          <a:off x="1017713" y="1079571"/>
          <a:ext cx="2638657" cy="916694"/>
        </a:xfrm>
        <a:custGeom>
          <a:avLst/>
          <a:gdLst/>
          <a:ahLst/>
          <a:cxnLst/>
          <a:rect l="0" t="0" r="0" b="0"/>
          <a:pathLst>
            <a:path>
              <a:moveTo>
                <a:pt x="2638657" y="0"/>
              </a:moveTo>
              <a:lnTo>
                <a:pt x="2638657" y="708305"/>
              </a:lnTo>
              <a:lnTo>
                <a:pt x="0" y="708305"/>
              </a:lnTo>
              <a:lnTo>
                <a:pt x="0" y="916694"/>
              </a:lnTo>
            </a:path>
          </a:pathLst>
        </a:custGeom>
        <a:noFill/>
        <a:ln w="25400" cap="flat" cmpd="sng" algn="ctr">
          <a:solidFill>
            <a:schemeClr val="accent2"/>
          </a:solidFill>
          <a:prstDash val="solid"/>
        </a:ln>
        <a:effectLst>
          <a:outerShdw blurRad="40000" dist="20000" dir="5400000" rotWithShape="0">
            <a:srgbClr val="000000">
              <a:alpha val="38000"/>
            </a:srgbClr>
          </a:outerShdw>
        </a:effectLst>
      </dsp:spPr>
      <dsp:style>
        <a:lnRef idx="2">
          <a:schemeClr val="accent2"/>
        </a:lnRef>
        <a:fillRef idx="0">
          <a:schemeClr val="accent2"/>
        </a:fillRef>
        <a:effectRef idx="1">
          <a:schemeClr val="accent2"/>
        </a:effectRef>
        <a:fontRef idx="minor">
          <a:schemeClr val="tx1"/>
        </a:fontRef>
      </dsp:style>
    </dsp:sp>
    <dsp:sp modelId="{61545005-C6A5-45ED-A973-9EDE21DE5601}">
      <dsp:nvSpPr>
        <dsp:cNvPr id="0" name=""/>
        <dsp:cNvSpPr/>
      </dsp:nvSpPr>
      <dsp:spPr>
        <a:xfrm>
          <a:off x="2371907" y="81421"/>
          <a:ext cx="2568925" cy="998150"/>
        </a:xfrm>
        <a:prstGeom prst="roundRect">
          <a:avLst>
            <a:gd name="adj" fmla="val 10000"/>
          </a:avLst>
        </a:prstGeom>
        <a:gradFill flip="none" rotWithShape="0">
          <a:gsLst>
            <a:gs pos="0">
              <a:srgbClr val="CC0000">
                <a:shade val="30000"/>
                <a:satMod val="115000"/>
              </a:srgbClr>
            </a:gs>
            <a:gs pos="50000">
              <a:srgbClr val="CC0000">
                <a:shade val="67500"/>
                <a:satMod val="115000"/>
              </a:srgbClr>
            </a:gs>
            <a:gs pos="100000">
              <a:srgbClr val="CC0000">
                <a:shade val="100000"/>
                <a:satMod val="115000"/>
              </a:srgbClr>
            </a:gs>
          </a:gsLst>
          <a:path path="circle">
            <a:fillToRect l="100000" b="100000"/>
          </a:path>
          <a:tileRect t="-100000" r="-100000"/>
        </a:gra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sp>
    <dsp:sp modelId="{8C207C9E-2DF4-45EC-9D3C-95BF2D681344}">
      <dsp:nvSpPr>
        <dsp:cNvPr id="0" name=""/>
        <dsp:cNvSpPr/>
      </dsp:nvSpPr>
      <dsp:spPr>
        <a:xfrm>
          <a:off x="2621849" y="318866"/>
          <a:ext cx="2568925" cy="998150"/>
        </a:xfrm>
        <a:prstGeom prst="roundRect">
          <a:avLst>
            <a:gd name="adj" fmla="val 10000"/>
          </a:avLst>
        </a:prstGeom>
        <a:gradFill flip="none" rotWithShape="1">
          <a:gsLst>
            <a:gs pos="0">
              <a:srgbClr val="FF5050">
                <a:tint val="66000"/>
                <a:satMod val="160000"/>
              </a:srgbClr>
            </a:gs>
            <a:gs pos="50000">
              <a:srgbClr val="FF5050">
                <a:tint val="44500"/>
                <a:satMod val="160000"/>
              </a:srgbClr>
            </a:gs>
            <a:gs pos="100000">
              <a:srgbClr val="FF5050">
                <a:tint val="23500"/>
                <a:satMod val="160000"/>
              </a:srgbClr>
            </a:gs>
          </a:gsLst>
          <a:lin ang="2700000" scaled="1"/>
          <a:tileRect/>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dsp:spPr>
      <dsp:style>
        <a:lnRef idx="1">
          <a:schemeClr val="accent2"/>
        </a:lnRef>
        <a:fillRef idx="2">
          <a:schemeClr val="accent2"/>
        </a:fillRef>
        <a:effectRef idx="1">
          <a:schemeClr val="accent2"/>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i="1" kern="1200" dirty="0" smtClean="0">
              <a:effectLst/>
            </a:rPr>
            <a:t>RAPRESENTAZIONI SOCIALI DELL’INTELLIGENZA</a:t>
          </a:r>
          <a:endParaRPr lang="it-IT" sz="1600" b="1" i="1" kern="1200" dirty="0">
            <a:effectLst/>
          </a:endParaRPr>
        </a:p>
      </dsp:txBody>
      <dsp:txXfrm>
        <a:off x="2621849" y="318866"/>
        <a:ext cx="2568925" cy="998150"/>
      </dsp:txXfrm>
    </dsp:sp>
    <dsp:sp modelId="{76DA3CCB-7AEC-4B12-8737-E7E85FCA47E6}">
      <dsp:nvSpPr>
        <dsp:cNvPr id="0" name=""/>
        <dsp:cNvSpPr/>
      </dsp:nvSpPr>
      <dsp:spPr>
        <a:xfrm>
          <a:off x="-107025" y="1996266"/>
          <a:ext cx="2249477" cy="720408"/>
        </a:xfrm>
        <a:prstGeom prst="roundRect">
          <a:avLst>
            <a:gd name="adj" fmla="val 10000"/>
          </a:avLst>
        </a:prstGeom>
        <a:solidFill>
          <a:schemeClr val="accent6"/>
        </a:solidFill>
        <a:ln w="25400" cap="flat" cmpd="sng" algn="ctr">
          <a:solidFill>
            <a:schemeClr val="accent6">
              <a:shade val="50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sp>
    <dsp:sp modelId="{65A15441-A1D4-4245-882C-B47030102943}">
      <dsp:nvSpPr>
        <dsp:cNvPr id="0" name=""/>
        <dsp:cNvSpPr/>
      </dsp:nvSpPr>
      <dsp:spPr>
        <a:xfrm>
          <a:off x="142916" y="2233711"/>
          <a:ext cx="2249477" cy="720408"/>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effectLst/>
            </a:rPr>
            <a:t>TEORIE DEL SENSO COMUNE (IMPLICITE)</a:t>
          </a:r>
          <a:endParaRPr lang="it-IT" sz="1600" b="1" kern="1200" dirty="0">
            <a:effectLst/>
          </a:endParaRPr>
        </a:p>
      </dsp:txBody>
      <dsp:txXfrm>
        <a:off x="142916" y="2233711"/>
        <a:ext cx="2249477" cy="720408"/>
      </dsp:txXfrm>
    </dsp:sp>
    <dsp:sp modelId="{77BF6E79-0EC1-4D2E-B9CF-5356EFDBF8C1}">
      <dsp:nvSpPr>
        <dsp:cNvPr id="0" name=""/>
        <dsp:cNvSpPr/>
      </dsp:nvSpPr>
      <dsp:spPr>
        <a:xfrm>
          <a:off x="-176512" y="3245983"/>
          <a:ext cx="2249567" cy="1695989"/>
        </a:xfrm>
        <a:prstGeom prst="roundRect">
          <a:avLst>
            <a:gd name="adj" fmla="val 1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 modelId="{8E3FF3EF-E02F-40F1-B585-E5DD5DF24B76}">
      <dsp:nvSpPr>
        <dsp:cNvPr id="0" name=""/>
        <dsp:cNvSpPr/>
      </dsp:nvSpPr>
      <dsp:spPr>
        <a:xfrm>
          <a:off x="73429" y="3483428"/>
          <a:ext cx="2249567" cy="1695989"/>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effectLst/>
            </a:rPr>
            <a:t>Le concezioni più diffuse la dipingono come unitaria, generale, innata e statica; tendono ad attribuire il successo scolastico alla </a:t>
          </a:r>
          <a:r>
            <a:rPr lang="it-IT" sz="1400" b="1" i="1" kern="1200" dirty="0" smtClean="0">
              <a:effectLst/>
            </a:rPr>
            <a:t>bravura</a:t>
          </a:r>
          <a:r>
            <a:rPr lang="it-IT" sz="1400" b="1" kern="1200" dirty="0" smtClean="0">
              <a:effectLst/>
            </a:rPr>
            <a:t> o intelligenza del bambino/a</a:t>
          </a:r>
        </a:p>
      </dsp:txBody>
      <dsp:txXfrm>
        <a:off x="73429" y="3483428"/>
        <a:ext cx="2249567" cy="1695989"/>
      </dsp:txXfrm>
    </dsp:sp>
    <dsp:sp modelId="{0DD2795B-BB00-4389-A2A5-6C2B9E328898}">
      <dsp:nvSpPr>
        <dsp:cNvPr id="0" name=""/>
        <dsp:cNvSpPr/>
      </dsp:nvSpPr>
      <dsp:spPr>
        <a:xfrm>
          <a:off x="4750717" y="1834255"/>
          <a:ext cx="2055122" cy="713094"/>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3B552E2-3FD4-49AA-807C-CF6826BAF10D}">
      <dsp:nvSpPr>
        <dsp:cNvPr id="0" name=""/>
        <dsp:cNvSpPr/>
      </dsp:nvSpPr>
      <dsp:spPr>
        <a:xfrm>
          <a:off x="5000659" y="2071700"/>
          <a:ext cx="2055122" cy="713094"/>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it-IT" sz="1600" b="1" kern="1200" dirty="0" smtClean="0">
              <a:effectLst/>
            </a:rPr>
            <a:t>TEORIE SCIENTIFICHE (ESPLICITE)</a:t>
          </a:r>
          <a:endParaRPr lang="it-IT" sz="1600" b="1" kern="1200" dirty="0">
            <a:effectLst/>
          </a:endParaRPr>
        </a:p>
      </dsp:txBody>
      <dsp:txXfrm>
        <a:off x="5000659" y="2071700"/>
        <a:ext cx="2055122" cy="713094"/>
      </dsp:txXfrm>
    </dsp:sp>
    <dsp:sp modelId="{85044ED2-0289-44F0-B423-B066FB128A14}">
      <dsp:nvSpPr>
        <dsp:cNvPr id="0" name=""/>
        <dsp:cNvSpPr/>
      </dsp:nvSpPr>
      <dsp:spPr>
        <a:xfrm>
          <a:off x="2750445" y="3263024"/>
          <a:ext cx="2249477" cy="170330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6659EA7-04C3-412B-A116-38F288F8FB8F}">
      <dsp:nvSpPr>
        <dsp:cNvPr id="0" name=""/>
        <dsp:cNvSpPr/>
      </dsp:nvSpPr>
      <dsp:spPr>
        <a:xfrm>
          <a:off x="3000387" y="3500469"/>
          <a:ext cx="2249477" cy="170330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effectLst/>
            </a:rPr>
            <a:t>MONOLITICHE O SINGOLARI (fattore “g”)</a:t>
          </a:r>
        </a:p>
        <a:p>
          <a:pPr lvl="0" algn="ctr" defTabSz="622300">
            <a:lnSpc>
              <a:spcPct val="90000"/>
            </a:lnSpc>
            <a:spcBef>
              <a:spcPct val="0"/>
            </a:spcBef>
            <a:spcAft>
              <a:spcPct val="35000"/>
            </a:spcAft>
          </a:pPr>
          <a:r>
            <a:rPr lang="it-IT" sz="1400" b="1" kern="1200" dirty="0" smtClean="0">
              <a:effectLst/>
            </a:rPr>
            <a:t>La definiscono come potenziale unitario e generale, misurabile attraverso strumenti di valutazione standardizzati</a:t>
          </a:r>
        </a:p>
      </dsp:txBody>
      <dsp:txXfrm>
        <a:off x="3000387" y="3500469"/>
        <a:ext cx="2249477" cy="1703303"/>
      </dsp:txXfrm>
    </dsp:sp>
    <dsp:sp modelId="{CE3EB4C0-56DF-4697-B431-4F79D28B60F2}">
      <dsp:nvSpPr>
        <dsp:cNvPr id="0" name=""/>
        <dsp:cNvSpPr/>
      </dsp:nvSpPr>
      <dsp:spPr>
        <a:xfrm>
          <a:off x="5322233" y="3263024"/>
          <a:ext cx="2472828" cy="170330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AC277F6-2B07-4011-A814-C043BD12A256}">
      <dsp:nvSpPr>
        <dsp:cNvPr id="0" name=""/>
        <dsp:cNvSpPr/>
      </dsp:nvSpPr>
      <dsp:spPr>
        <a:xfrm>
          <a:off x="5572175" y="3500469"/>
          <a:ext cx="2472828" cy="1703303"/>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t-IT" sz="1400" b="1" kern="1200" dirty="0" smtClean="0">
              <a:effectLst/>
            </a:rPr>
            <a:t>PLURALI (fattore “s”)</a:t>
          </a:r>
        </a:p>
        <a:p>
          <a:pPr lvl="0" algn="ctr" defTabSz="622300">
            <a:lnSpc>
              <a:spcPct val="90000"/>
            </a:lnSpc>
            <a:spcBef>
              <a:spcPct val="0"/>
            </a:spcBef>
            <a:spcAft>
              <a:spcPct val="35000"/>
            </a:spcAft>
          </a:pPr>
          <a:r>
            <a:rPr lang="it-IT" sz="1400" b="1" kern="1200" dirty="0" smtClean="0">
              <a:effectLst/>
            </a:rPr>
            <a:t>Sostengono l’esistenza di più aree potenziali, il cui livello di sviluppo è valutabile facendo riferimento a codici e materiali propri di ciascuna area di sviluppo</a:t>
          </a:r>
          <a:endParaRPr lang="it-IT" sz="1400" b="1" kern="1200" dirty="0">
            <a:effectLst/>
          </a:endParaRPr>
        </a:p>
      </dsp:txBody>
      <dsp:txXfrm>
        <a:off x="5572175" y="3500469"/>
        <a:ext cx="2472828" cy="17033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1433D3A-1782-4235-A871-3798DDF9DA9C}">
      <dsp:nvSpPr>
        <dsp:cNvPr id="0" name=""/>
        <dsp:cNvSpPr/>
      </dsp:nvSpPr>
      <dsp:spPr>
        <a:xfrm>
          <a:off x="1342182" y="3821913"/>
          <a:ext cx="5873061" cy="1087535"/>
        </a:xfrm>
        <a:prstGeom prst="ellipse">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0160" tIns="10160" rIns="10160" bIns="10160" numCol="1" spcCol="1270" anchor="ctr" anchorCtr="0">
          <a:noAutofit/>
        </a:bodyPr>
        <a:lstStyle/>
        <a:p>
          <a:pPr lvl="0" algn="ctr" defTabSz="711200">
            <a:lnSpc>
              <a:spcPct val="100000"/>
            </a:lnSpc>
            <a:spcBef>
              <a:spcPct val="0"/>
            </a:spcBef>
            <a:spcAft>
              <a:spcPts val="0"/>
            </a:spcAft>
          </a:pPr>
          <a:r>
            <a:rPr lang="it-IT" sz="1600" b="1" i="1" kern="1200" dirty="0" smtClean="0">
              <a:effectLst/>
            </a:rPr>
            <a:t>PROJECT SPECTRUM: </a:t>
          </a:r>
        </a:p>
        <a:p>
          <a:pPr lvl="0" algn="ctr" defTabSz="711200">
            <a:lnSpc>
              <a:spcPct val="100000"/>
            </a:lnSpc>
            <a:spcBef>
              <a:spcPct val="0"/>
            </a:spcBef>
            <a:spcAft>
              <a:spcPts val="0"/>
            </a:spcAft>
          </a:pPr>
          <a:r>
            <a:rPr lang="it-IT" sz="1600" b="1" i="0" kern="1200" dirty="0" smtClean="0">
              <a:effectLst/>
            </a:rPr>
            <a:t>Progetto di ricerca finalizzato allo sviluppo di un approccio alternativo al curricolo e alla valutazione</a:t>
          </a:r>
        </a:p>
      </dsp:txBody>
      <dsp:txXfrm>
        <a:off x="1342182" y="3821913"/>
        <a:ext cx="5873061" cy="1087535"/>
      </dsp:txXfrm>
    </dsp:sp>
    <dsp:sp modelId="{B4B8BE10-179B-4D39-9235-4C3207BB4934}">
      <dsp:nvSpPr>
        <dsp:cNvPr id="0" name=""/>
        <dsp:cNvSpPr/>
      </dsp:nvSpPr>
      <dsp:spPr>
        <a:xfrm rot="13701008">
          <a:off x="312905" y="2605516"/>
          <a:ext cx="2705045" cy="713293"/>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 modelId="{49432965-5B7C-4B70-A275-264A44B4851D}">
      <dsp:nvSpPr>
        <dsp:cNvPr id="0" name=""/>
        <dsp:cNvSpPr/>
      </dsp:nvSpPr>
      <dsp:spPr>
        <a:xfrm>
          <a:off x="142903" y="107133"/>
          <a:ext cx="3512544" cy="3166207"/>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ts val="0"/>
            </a:spcAft>
          </a:pPr>
          <a:r>
            <a:rPr lang="it-IT" sz="1600" b="1" kern="1200" dirty="0" smtClean="0">
              <a:effectLst/>
            </a:rPr>
            <a:t>TEORIA DELLE </a:t>
          </a:r>
        </a:p>
        <a:p>
          <a:pPr lvl="0" algn="ctr" defTabSz="711200">
            <a:lnSpc>
              <a:spcPct val="90000"/>
            </a:lnSpc>
            <a:spcBef>
              <a:spcPct val="0"/>
            </a:spcBef>
            <a:spcAft>
              <a:spcPct val="35000"/>
            </a:spcAft>
          </a:pPr>
          <a:r>
            <a:rPr lang="it-IT" sz="1600" b="1" kern="1200" dirty="0" smtClean="0">
              <a:effectLst/>
            </a:rPr>
            <a:t>INTELLIGENZE MULTIPLE  </a:t>
          </a:r>
        </a:p>
        <a:p>
          <a:pPr lvl="0" algn="ctr" defTabSz="711200">
            <a:lnSpc>
              <a:spcPct val="90000"/>
            </a:lnSpc>
            <a:spcBef>
              <a:spcPct val="0"/>
            </a:spcBef>
            <a:spcAft>
              <a:spcPts val="0"/>
            </a:spcAft>
          </a:pPr>
          <a:r>
            <a:rPr lang="it-IT" sz="1600" b="1" kern="1200" dirty="0" smtClean="0">
              <a:effectLst/>
            </a:rPr>
            <a:t>La mente umana ha natura modulare,  ogni modulo è specificamente deputato all’elaborazione di informazioni di natura simile; </a:t>
          </a:r>
        </a:p>
        <a:p>
          <a:pPr lvl="0" algn="ctr" defTabSz="711200">
            <a:lnSpc>
              <a:spcPct val="90000"/>
            </a:lnSpc>
            <a:spcBef>
              <a:spcPct val="0"/>
            </a:spcBef>
            <a:spcAft>
              <a:spcPts val="0"/>
            </a:spcAft>
          </a:pPr>
          <a:r>
            <a:rPr lang="it-IT" sz="1600" b="1" kern="1200" dirty="0" smtClean="0">
              <a:effectLst/>
            </a:rPr>
            <a:t>il livello di sviluppo in ciascuna area </a:t>
          </a:r>
        </a:p>
        <a:p>
          <a:pPr lvl="0" algn="ctr" defTabSz="711200">
            <a:lnSpc>
              <a:spcPct val="90000"/>
            </a:lnSpc>
            <a:spcBef>
              <a:spcPct val="0"/>
            </a:spcBef>
            <a:spcAft>
              <a:spcPts val="0"/>
            </a:spcAft>
          </a:pPr>
          <a:r>
            <a:rPr lang="it-IT" sz="1600" b="1" kern="1200" dirty="0" smtClean="0">
              <a:effectLst/>
            </a:rPr>
            <a:t>- o intelligenza - è valutabile facendo riferimento alle modalità di risoluzione dei problemi proprie di quella stessa area</a:t>
          </a:r>
        </a:p>
        <a:p>
          <a:pPr lvl="0" algn="ctr" defTabSz="711200">
            <a:lnSpc>
              <a:spcPct val="90000"/>
            </a:lnSpc>
            <a:spcBef>
              <a:spcPct val="0"/>
            </a:spcBef>
            <a:spcAft>
              <a:spcPct val="35000"/>
            </a:spcAft>
          </a:pPr>
          <a:r>
            <a:rPr lang="it-IT" sz="1600" b="1" kern="1200" dirty="0" smtClean="0">
              <a:effectLst/>
            </a:rPr>
            <a:t>H. GARDNER</a:t>
          </a:r>
          <a:endParaRPr lang="it-IT" sz="1800" b="1" kern="1200" dirty="0">
            <a:effectLst/>
          </a:endParaRPr>
        </a:p>
      </dsp:txBody>
      <dsp:txXfrm>
        <a:off x="142903" y="107133"/>
        <a:ext cx="3512544" cy="3166207"/>
      </dsp:txXfrm>
    </dsp:sp>
    <dsp:sp modelId="{C0973A3C-E47A-444B-8A44-A0B660257994}">
      <dsp:nvSpPr>
        <dsp:cNvPr id="0" name=""/>
        <dsp:cNvSpPr/>
      </dsp:nvSpPr>
      <dsp:spPr>
        <a:xfrm rot="18140374">
          <a:off x="5242407" y="2565360"/>
          <a:ext cx="2406716" cy="713293"/>
        </a:xfrm>
        <a:prstGeom prst="leftArrow">
          <a:avLst>
            <a:gd name="adj1" fmla="val 60000"/>
            <a:gd name="adj2" fmla="val 50000"/>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w="9525" cap="flat" cmpd="sng" algn="ctr">
          <a:solidFill>
            <a:schemeClr val="accent6">
              <a:shade val="95000"/>
              <a:satMod val="105000"/>
            </a:schemeClr>
          </a:solidFill>
          <a:prstDash val="solid"/>
        </a:ln>
        <a:effectLst>
          <a:outerShdw blurRad="40000" dist="23000" dir="5400000" rotWithShape="0">
            <a:srgbClr val="000000">
              <a:alpha val="35000"/>
            </a:srgbClr>
          </a:outerShdw>
        </a:effectLst>
      </dsp:spPr>
      <dsp:style>
        <a:lnRef idx="1">
          <a:schemeClr val="accent6"/>
        </a:lnRef>
        <a:fillRef idx="3">
          <a:schemeClr val="accent6"/>
        </a:fillRef>
        <a:effectRef idx="2">
          <a:schemeClr val="accent6"/>
        </a:effectRef>
        <a:fontRef idx="minor">
          <a:schemeClr val="lt1"/>
        </a:fontRef>
      </dsp:style>
    </dsp:sp>
    <dsp:sp modelId="{2AD21055-3AE3-49C6-A65F-DFFB079E97F8}">
      <dsp:nvSpPr>
        <dsp:cNvPr id="0" name=""/>
        <dsp:cNvSpPr/>
      </dsp:nvSpPr>
      <dsp:spPr>
        <a:xfrm>
          <a:off x="4286274" y="107150"/>
          <a:ext cx="3393495" cy="3133395"/>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ts val="0"/>
            </a:spcAft>
          </a:pPr>
          <a:r>
            <a:rPr lang="it-IT" sz="1600" b="1" kern="1200" dirty="0" smtClean="0">
              <a:effectLst/>
            </a:rPr>
            <a:t>TEORIA DELLO SVILUPPO </a:t>
          </a:r>
        </a:p>
        <a:p>
          <a:pPr lvl="0" algn="ctr" defTabSz="711200">
            <a:lnSpc>
              <a:spcPct val="90000"/>
            </a:lnSpc>
            <a:spcBef>
              <a:spcPct val="0"/>
            </a:spcBef>
            <a:spcAft>
              <a:spcPct val="35000"/>
            </a:spcAft>
          </a:pPr>
          <a:r>
            <a:rPr lang="it-IT" sz="1600" b="1" kern="1200" dirty="0" smtClean="0">
              <a:effectLst/>
            </a:rPr>
            <a:t>NON-UNIVERSALE</a:t>
          </a:r>
        </a:p>
        <a:p>
          <a:pPr lvl="0" algn="ctr" defTabSz="711200">
            <a:lnSpc>
              <a:spcPct val="90000"/>
            </a:lnSpc>
            <a:spcBef>
              <a:spcPct val="0"/>
            </a:spcBef>
            <a:spcAft>
              <a:spcPts val="0"/>
            </a:spcAft>
          </a:pPr>
          <a:r>
            <a:rPr lang="it-IT" sz="1600" b="1" kern="1200" dirty="0" smtClean="0">
              <a:effectLst/>
            </a:rPr>
            <a:t>Le strutture cognitive si costruiscono gradualmente e indipendentemente in ogni dominio, in un processo che richiede uno sforzo individuale e un supporto esterno; ogni bambino possiede inclinazioni distintive in uno o più campi del sapere e progredisce all’interno di un </a:t>
          </a:r>
          <a:r>
            <a:rPr lang="it-IT" sz="1600" b="1" i="1" kern="1200" dirty="0" smtClean="0">
              <a:effectLst/>
            </a:rPr>
            <a:t>continuum</a:t>
          </a:r>
          <a:r>
            <a:rPr lang="it-IT" sz="1600" b="1" kern="1200" dirty="0" smtClean="0">
              <a:effectLst/>
            </a:rPr>
            <a:t> di domini compresi tra l’universale e l’unico</a:t>
          </a:r>
        </a:p>
        <a:p>
          <a:pPr lvl="0" algn="ctr" defTabSz="711200">
            <a:lnSpc>
              <a:spcPct val="90000"/>
            </a:lnSpc>
            <a:spcBef>
              <a:spcPct val="0"/>
            </a:spcBef>
            <a:spcAft>
              <a:spcPct val="35000"/>
            </a:spcAft>
          </a:pPr>
          <a:r>
            <a:rPr lang="it-IT" sz="1600" b="1" kern="1200" dirty="0" smtClean="0">
              <a:effectLst/>
            </a:rPr>
            <a:t>D. H. FELDMAN</a:t>
          </a:r>
          <a:endParaRPr lang="it-IT" sz="1600" b="1" kern="1200" dirty="0">
            <a:effectLst/>
          </a:endParaRPr>
        </a:p>
      </dsp:txBody>
      <dsp:txXfrm>
        <a:off x="4286274" y="107150"/>
        <a:ext cx="3393495" cy="3133395"/>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D981E9E-D154-455E-A3C0-992B7847EB63}">
      <dsp:nvSpPr>
        <dsp:cNvPr id="0" name=""/>
        <dsp:cNvSpPr/>
      </dsp:nvSpPr>
      <dsp:spPr>
        <a:xfrm>
          <a:off x="2295556" y="1934204"/>
          <a:ext cx="2075832" cy="1917274"/>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t-IT" sz="1800" b="1" i="1" kern="1200" dirty="0" smtClean="0">
              <a:effectLst/>
            </a:rPr>
            <a:t>PROJECT SPECTRUM:</a:t>
          </a:r>
        </a:p>
        <a:p>
          <a:pPr lvl="0" algn="ctr" defTabSz="800100">
            <a:lnSpc>
              <a:spcPct val="90000"/>
            </a:lnSpc>
            <a:spcBef>
              <a:spcPct val="0"/>
            </a:spcBef>
            <a:spcAft>
              <a:spcPct val="35000"/>
            </a:spcAft>
          </a:pPr>
          <a:r>
            <a:rPr lang="it-IT" sz="1200" b="1" i="0" kern="1200" dirty="0" smtClean="0">
              <a:effectLst/>
            </a:rPr>
            <a:t>caratteristiche distintive dell’approccio</a:t>
          </a:r>
          <a:endParaRPr lang="it-IT" sz="1200" b="1" i="0" kern="1200" dirty="0">
            <a:effectLst/>
          </a:endParaRPr>
        </a:p>
      </dsp:txBody>
      <dsp:txXfrm>
        <a:off x="2295556" y="1934204"/>
        <a:ext cx="2075832" cy="1917274"/>
      </dsp:txXfrm>
    </dsp:sp>
    <dsp:sp modelId="{0EBE4607-8637-485B-BE02-1A47D0C2BB16}">
      <dsp:nvSpPr>
        <dsp:cNvPr id="0" name=""/>
        <dsp:cNvSpPr/>
      </dsp:nvSpPr>
      <dsp:spPr>
        <a:xfrm>
          <a:off x="1785940" y="71439"/>
          <a:ext cx="3198132" cy="2195859"/>
        </a:xfrm>
        <a:prstGeom prst="ellipse">
          <a:avLst/>
        </a:prstGeom>
        <a:solidFill>
          <a:schemeClr val="accent5">
            <a:alpha val="50000"/>
            <a:hueOff val="-2483469"/>
            <a:satOff val="9953"/>
            <a:lumOff val="2157"/>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it-IT" sz="1200" b="1" kern="1200" dirty="0" smtClean="0"/>
            <a:t>VALUTAZIONE RADICATA IN ATTIVITA’ SIGNIFICATIVE:</a:t>
          </a:r>
        </a:p>
        <a:p>
          <a:pPr lvl="0" algn="ctr" defTabSz="533400">
            <a:lnSpc>
              <a:spcPct val="90000"/>
            </a:lnSpc>
            <a:spcBef>
              <a:spcPct val="0"/>
            </a:spcBef>
            <a:spcAft>
              <a:spcPct val="35000"/>
            </a:spcAft>
          </a:pPr>
          <a:r>
            <a:rPr lang="it-IT" sz="1200" b="1" kern="1200" dirty="0" smtClean="0"/>
            <a:t> i compiti  da affrontare richiedono abilità in un contesto contemporaneamente significativo per l’alunno e apprezzabile a livello culturale</a:t>
          </a:r>
          <a:endParaRPr lang="it-IT" sz="1200" b="1" kern="1200" dirty="0"/>
        </a:p>
      </dsp:txBody>
      <dsp:txXfrm>
        <a:off x="1785940" y="71439"/>
        <a:ext cx="3198132" cy="2195859"/>
      </dsp:txXfrm>
    </dsp:sp>
    <dsp:sp modelId="{85BC01E1-EF92-4ABA-BB5F-AC721DB9722F}">
      <dsp:nvSpPr>
        <dsp:cNvPr id="0" name=""/>
        <dsp:cNvSpPr/>
      </dsp:nvSpPr>
      <dsp:spPr>
        <a:xfrm>
          <a:off x="4080182" y="1684997"/>
          <a:ext cx="2687069" cy="2250568"/>
        </a:xfrm>
        <a:prstGeom prst="ellipse">
          <a:avLst/>
        </a:prstGeom>
        <a:solidFill>
          <a:schemeClr val="accent5">
            <a:alpha val="50000"/>
            <a:hueOff val="-4966938"/>
            <a:satOff val="19906"/>
            <a:lumOff val="431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it-IT" sz="1200" b="1" kern="1200" dirty="0" smtClean="0"/>
            <a:t>ATTENZIONE AGLI </a:t>
          </a:r>
        </a:p>
        <a:p>
          <a:pPr lvl="0" algn="ctr" defTabSz="533400">
            <a:lnSpc>
              <a:spcPct val="90000"/>
            </a:lnSpc>
            <a:spcBef>
              <a:spcPct val="0"/>
            </a:spcBef>
            <a:spcAft>
              <a:spcPts val="0"/>
            </a:spcAft>
          </a:pPr>
          <a:r>
            <a:rPr lang="it-IT" sz="1200" b="1" kern="1200" dirty="0" smtClean="0"/>
            <a:t>STILI </a:t>
          </a:r>
          <a:r>
            <a:rPr lang="it-IT" sz="1200" b="1" kern="1200" dirty="0" err="1" smtClean="0"/>
            <a:t>DI</a:t>
          </a:r>
          <a:r>
            <a:rPr lang="it-IT" sz="1200" b="1" kern="1200" dirty="0" smtClean="0"/>
            <a:t> LAVORO:</a:t>
          </a:r>
        </a:p>
        <a:p>
          <a:pPr lvl="0" algn="ctr" defTabSz="533400">
            <a:lnSpc>
              <a:spcPct val="90000"/>
            </a:lnSpc>
            <a:spcBef>
              <a:spcPct val="0"/>
            </a:spcBef>
            <a:spcAft>
              <a:spcPct val="35000"/>
            </a:spcAft>
          </a:pPr>
          <a:r>
            <a:rPr lang="it-IT" sz="1200" b="1" kern="1200" dirty="0" smtClean="0"/>
            <a:t> durante le osservazioni viene posta attenzione all’approccio adottato dal bambino nei confronti dei diversi compiti, alla relazione con i materiali e i contenuti di un’area</a:t>
          </a:r>
          <a:endParaRPr lang="it-IT" sz="1200" kern="1200" dirty="0"/>
        </a:p>
      </dsp:txBody>
      <dsp:txXfrm>
        <a:off x="4080182" y="1684997"/>
        <a:ext cx="2687069" cy="2250568"/>
      </dsp:txXfrm>
    </dsp:sp>
    <dsp:sp modelId="{77255121-F91C-45CA-9E6F-8FFA4EC03494}">
      <dsp:nvSpPr>
        <dsp:cNvPr id="0" name=""/>
        <dsp:cNvSpPr/>
      </dsp:nvSpPr>
      <dsp:spPr>
        <a:xfrm>
          <a:off x="1928839" y="3571901"/>
          <a:ext cx="2909099" cy="2197448"/>
        </a:xfrm>
        <a:prstGeom prst="ellipse">
          <a:avLst/>
        </a:prstGeom>
        <a:solidFill>
          <a:schemeClr val="accent5">
            <a:alpha val="50000"/>
            <a:hueOff val="-7450407"/>
            <a:satOff val="29858"/>
            <a:lumOff val="6471"/>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it-IT" sz="1200" b="1" kern="1200" dirty="0" smtClean="0"/>
            <a:t>USO </a:t>
          </a:r>
          <a:r>
            <a:rPr lang="it-IT" sz="1200" b="1" kern="1200" dirty="0" err="1" smtClean="0"/>
            <a:t>DI</a:t>
          </a:r>
          <a:r>
            <a:rPr lang="it-IT" sz="1200" b="1" kern="1200" dirty="0" smtClean="0"/>
            <a:t> MISURE ADATTE ALLE DIFFERENTI INTELLIGENZE:</a:t>
          </a:r>
        </a:p>
        <a:p>
          <a:pPr lvl="0" algn="ctr" defTabSz="533400">
            <a:lnSpc>
              <a:spcPct val="90000"/>
            </a:lnSpc>
            <a:spcBef>
              <a:spcPct val="0"/>
            </a:spcBef>
            <a:spcAft>
              <a:spcPct val="35000"/>
            </a:spcAft>
          </a:pPr>
          <a:r>
            <a:rPr lang="it-IT" sz="1200" b="1" kern="1200" dirty="0" smtClean="0"/>
            <a:t> ogni attività è costruita in modo da consentire l’osservazione diretta delle abilità all’interno di un dominio, scegliendo codici e materiali propri di quell’intelligenza</a:t>
          </a:r>
          <a:endParaRPr lang="it-IT" sz="1300" kern="1200" dirty="0"/>
        </a:p>
      </dsp:txBody>
      <dsp:txXfrm>
        <a:off x="1928839" y="3571901"/>
        <a:ext cx="2909099" cy="2197448"/>
      </dsp:txXfrm>
    </dsp:sp>
    <dsp:sp modelId="{368ED20B-C17F-44DB-B929-0B08F0170B45}">
      <dsp:nvSpPr>
        <dsp:cNvPr id="0" name=""/>
        <dsp:cNvSpPr/>
      </dsp:nvSpPr>
      <dsp:spPr>
        <a:xfrm>
          <a:off x="-52080" y="1685018"/>
          <a:ext cx="2590618" cy="2247936"/>
        </a:xfrm>
        <a:prstGeom prst="ellipse">
          <a:avLst/>
        </a:prstGeom>
        <a:solidFill>
          <a:schemeClr val="accent5">
            <a:alpha val="50000"/>
            <a:hueOff val="-9933876"/>
            <a:satOff val="39811"/>
            <a:lumOff val="862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ts val="0"/>
            </a:spcAft>
          </a:pPr>
          <a:r>
            <a:rPr lang="it-IT" sz="1200" b="1" kern="1200" dirty="0" smtClean="0"/>
            <a:t>ATTENUAZIONE DEL CONFINE TRA CURRICOLO E VALUTAZIONE:</a:t>
          </a:r>
        </a:p>
        <a:p>
          <a:pPr lvl="0" algn="ctr" defTabSz="533400">
            <a:lnSpc>
              <a:spcPct val="90000"/>
            </a:lnSpc>
            <a:spcBef>
              <a:spcPct val="0"/>
            </a:spcBef>
            <a:spcAft>
              <a:spcPct val="35000"/>
            </a:spcAft>
          </a:pPr>
          <a:r>
            <a:rPr lang="it-IT" sz="1200" b="1" kern="1200" dirty="0" smtClean="0"/>
            <a:t> le valutazioni sono il frutto di osservazioni, estese nel tempo, del bambino nel suo ambiente e in altre attività della classe incentrate su temi familiari e motivanti</a:t>
          </a:r>
          <a:endParaRPr lang="it-IT" sz="1200" b="1" kern="1200" dirty="0"/>
        </a:p>
      </dsp:txBody>
      <dsp:txXfrm>
        <a:off x="-52080" y="1685018"/>
        <a:ext cx="2590618" cy="224793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4D618-2779-466F-A1CD-08659085247A}" type="datetimeFigureOut">
              <a:rPr lang="it-IT" smtClean="0"/>
              <a:pPr/>
              <a:t>04/06/2014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68366D-3591-4E77-BF0D-C86D21BC3598}"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368366D-3591-4E77-BF0D-C86D21BC3598}"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2B6A75F4-F7A8-46DE-A1FD-A9E8168976E1}" type="datetimeFigureOut">
              <a:rPr lang="it-IT" smtClean="0"/>
              <a:pPr/>
              <a:t>04/06/2014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B509863-3D3D-4D88-A752-24A9F44F39F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A75F4-F7A8-46DE-A1FD-A9E8168976E1}" type="datetimeFigureOut">
              <a:rPr lang="it-IT" smtClean="0"/>
              <a:pPr/>
              <a:t>04/06/2014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509863-3D3D-4D88-A752-24A9F44F39F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57224" y="1357298"/>
            <a:ext cx="7629524" cy="1071570"/>
          </a:xfrm>
        </p:spPr>
        <p:txBody>
          <a:bodyPr>
            <a:noAutofit/>
          </a:bodyPr>
          <a:lstStyle/>
          <a:p>
            <a: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it-IT" sz="2000" b="1" dirty="0" smtClean="0">
                <a:effectLst>
                  <a:outerShdw blurRad="38100" dist="38100" dir="2700000" algn="tl">
                    <a:srgbClr val="000000">
                      <a:alpha val="43137"/>
                    </a:srgbClr>
                  </a:outerShdw>
                </a:effectLst>
                <a:latin typeface="Times New Roman" pitchFamily="18" charset="0"/>
                <a:cs typeface="Times New Roman" pitchFamily="18" charset="0"/>
              </a:rPr>
              <a:t>UNIVERSITÀ DEGLI STUDI </a:t>
            </a:r>
            <a:r>
              <a:rPr lang="it-IT" sz="2000" b="1" dirty="0" err="1" smtClean="0">
                <a:effectLst>
                  <a:outerShdw blurRad="38100" dist="38100" dir="2700000" algn="tl">
                    <a:srgbClr val="000000">
                      <a:alpha val="43137"/>
                    </a:srgbClr>
                  </a:outerShdw>
                </a:effectLst>
                <a:latin typeface="Times New Roman" pitchFamily="18" charset="0"/>
                <a:cs typeface="Times New Roman" pitchFamily="18" charset="0"/>
              </a:rPr>
              <a:t>DI</a:t>
            </a:r>
            <a:r>
              <a:rPr lang="it-IT" sz="2000" b="1" dirty="0" smtClean="0">
                <a:effectLst>
                  <a:outerShdw blurRad="38100" dist="38100" dir="2700000" algn="tl">
                    <a:srgbClr val="000000">
                      <a:alpha val="43137"/>
                    </a:srgbClr>
                  </a:outerShdw>
                </a:effectLst>
                <a:latin typeface="Times New Roman" pitchFamily="18" charset="0"/>
                <a:cs typeface="Times New Roman" pitchFamily="18" charset="0"/>
              </a:rPr>
              <a:t> MACERATA</a:t>
            </a:r>
            <a: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800" b="1" dirty="0" smtClean="0">
                <a:effectLst>
                  <a:outerShdw blurRad="38100" dist="38100" dir="2700000" algn="tl">
                    <a:srgbClr val="000000">
                      <a:alpha val="43137"/>
                    </a:srgbClr>
                  </a:outerShdw>
                </a:effectLst>
                <a:latin typeface="Times New Roman" pitchFamily="18" charset="0"/>
                <a:cs typeface="Times New Roman" pitchFamily="18" charset="0"/>
              </a:rPr>
            </a:br>
            <a:r>
              <a:rPr lang="it-IT" sz="1600" b="1"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600" b="1" dirty="0" smtClean="0">
                <a:effectLst>
                  <a:outerShdw blurRad="38100" dist="38100" dir="2700000" algn="tl">
                    <a:srgbClr val="000000">
                      <a:alpha val="43137"/>
                    </a:srgbClr>
                  </a:outerShdw>
                </a:effectLst>
                <a:latin typeface="Times New Roman" pitchFamily="18" charset="0"/>
                <a:cs typeface="Times New Roman" pitchFamily="18" charset="0"/>
              </a:rPr>
            </a:br>
            <a:r>
              <a:rPr lang="it-IT" sz="1600" dirty="0" smtClean="0">
                <a:effectLst>
                  <a:outerShdw blurRad="38100" dist="38100" dir="2700000" algn="tl">
                    <a:srgbClr val="000000">
                      <a:alpha val="43137"/>
                    </a:srgbClr>
                  </a:outerShdw>
                </a:effectLst>
              </a:rPr>
              <a:t> </a:t>
            </a:r>
            <a:r>
              <a:rPr lang="it-IT" sz="1600" dirty="0" smtClean="0">
                <a:effectLst>
                  <a:outerShdw blurRad="38100" dist="38100" dir="2700000" algn="tl">
                    <a:srgbClr val="000000">
                      <a:alpha val="43137"/>
                    </a:srgbClr>
                  </a:outerShdw>
                </a:effectLst>
                <a:latin typeface="Times New Roman" pitchFamily="18" charset="0"/>
                <a:cs typeface="Times New Roman" pitchFamily="18" charset="0"/>
              </a:rPr>
              <a:t/>
            </a:r>
            <a:br>
              <a:rPr lang="it-IT" sz="1600" dirty="0" smtClean="0">
                <a:effectLst>
                  <a:outerShdw blurRad="38100" dist="38100" dir="2700000" algn="tl">
                    <a:srgbClr val="000000">
                      <a:alpha val="43137"/>
                    </a:srgbClr>
                  </a:outerShdw>
                </a:effectLst>
                <a:latin typeface="Times New Roman" pitchFamily="18" charset="0"/>
                <a:cs typeface="Times New Roman" pitchFamily="18" charset="0"/>
              </a:rPr>
            </a:br>
            <a:endParaRPr lang="it-IT" sz="16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ottotitolo 2"/>
          <p:cNvSpPr>
            <a:spLocks noGrp="1"/>
          </p:cNvSpPr>
          <p:nvPr>
            <p:ph type="subTitle" idx="1"/>
          </p:nvPr>
        </p:nvSpPr>
        <p:spPr>
          <a:xfrm>
            <a:off x="857224" y="2357430"/>
            <a:ext cx="7500990" cy="3714776"/>
          </a:xfrm>
        </p:spPr>
        <p:style>
          <a:lnRef idx="1">
            <a:schemeClr val="accent6"/>
          </a:lnRef>
          <a:fillRef idx="2">
            <a:schemeClr val="accent6"/>
          </a:fillRef>
          <a:effectRef idx="1">
            <a:schemeClr val="accent6"/>
          </a:effectRef>
          <a:fontRef idx="minor">
            <a:schemeClr val="dk1"/>
          </a:fontRef>
        </p:style>
        <p:txBody>
          <a:bodyPr>
            <a:noAutofit/>
          </a:bodyPr>
          <a:lstStyle/>
          <a:p>
            <a:endParaRPr lang="it-IT" sz="1600" dirty="0" smtClean="0">
              <a:latin typeface="Times New Roman" pitchFamily="18" charset="0"/>
              <a:cs typeface="Times New Roman" pitchFamily="18" charset="0"/>
            </a:endParaRPr>
          </a:p>
          <a:p>
            <a:r>
              <a:rPr lang="it-IT" sz="2400" b="1" i="1" dirty="0" smtClean="0">
                <a:solidFill>
                  <a:schemeClr val="tx1"/>
                </a:solidFill>
                <a:effectLst>
                  <a:outerShdw blurRad="38100" dist="38100" dir="2700000" algn="tl">
                    <a:srgbClr val="000000">
                      <a:alpha val="43137"/>
                    </a:srgbClr>
                  </a:outerShdw>
                </a:effectLst>
                <a:cs typeface="Times New Roman" pitchFamily="18" charset="0"/>
              </a:rPr>
              <a:t>DALLE RAPPRESENTAZIONI DELL’INTELLIGENZA </a:t>
            </a:r>
          </a:p>
          <a:p>
            <a:r>
              <a:rPr lang="it-IT" sz="2400" b="1" i="1" dirty="0" smtClean="0">
                <a:solidFill>
                  <a:schemeClr val="tx1"/>
                </a:solidFill>
                <a:effectLst>
                  <a:outerShdw blurRad="38100" dist="38100" dir="2700000" algn="tl">
                    <a:srgbClr val="000000">
                      <a:alpha val="43137"/>
                    </a:srgbClr>
                  </a:outerShdw>
                </a:effectLst>
                <a:cs typeface="Times New Roman" pitchFamily="18" charset="0"/>
              </a:rPr>
              <a:t>AI PROCESSI </a:t>
            </a:r>
            <a:r>
              <a:rPr lang="it-IT" sz="2400" b="1" i="1" dirty="0" err="1" smtClean="0">
                <a:solidFill>
                  <a:schemeClr val="tx1"/>
                </a:solidFill>
                <a:effectLst>
                  <a:outerShdw blurRad="38100" dist="38100" dir="2700000" algn="tl">
                    <a:srgbClr val="000000">
                      <a:alpha val="43137"/>
                    </a:srgbClr>
                  </a:outerShdw>
                </a:effectLst>
                <a:cs typeface="Times New Roman" pitchFamily="18" charset="0"/>
              </a:rPr>
              <a:t>DI</a:t>
            </a:r>
            <a:r>
              <a:rPr lang="it-IT" sz="2400" b="1" i="1" dirty="0" smtClean="0">
                <a:solidFill>
                  <a:schemeClr val="tx1"/>
                </a:solidFill>
                <a:effectLst>
                  <a:outerShdw blurRad="38100" dist="38100" dir="2700000" algn="tl">
                    <a:srgbClr val="000000">
                      <a:alpha val="43137"/>
                    </a:srgbClr>
                  </a:outerShdw>
                </a:effectLst>
                <a:cs typeface="Times New Roman" pitchFamily="18" charset="0"/>
              </a:rPr>
              <a:t> INSEGNAMENTO-APPRENDIMENTO:</a:t>
            </a:r>
          </a:p>
          <a:p>
            <a:r>
              <a:rPr lang="it-IT" sz="2400" b="1" i="1" dirty="0" smtClean="0">
                <a:solidFill>
                  <a:schemeClr val="tx1"/>
                </a:solidFill>
                <a:effectLst>
                  <a:outerShdw blurRad="38100" dist="38100" dir="2700000" algn="tl">
                    <a:srgbClr val="000000">
                      <a:alpha val="43137"/>
                    </a:srgbClr>
                  </a:outerShdw>
                </a:effectLst>
                <a:cs typeface="Times New Roman" pitchFamily="18" charset="0"/>
              </a:rPr>
              <a:t>UNA BUONA PRATICA</a:t>
            </a:r>
          </a:p>
          <a:p>
            <a:pPr algn="l"/>
            <a:endParaRPr lang="it-IT" sz="2000" b="1" i="1" dirty="0" smtClean="0">
              <a:solidFill>
                <a:schemeClr val="tx1"/>
              </a:solidFill>
              <a:effectLst>
                <a:outerShdw blurRad="38100" dist="38100" dir="2700000" algn="tl">
                  <a:srgbClr val="000000">
                    <a:alpha val="43137"/>
                  </a:srgbClr>
                </a:outerShdw>
              </a:effectLst>
              <a:cs typeface="Times New Roman" pitchFamily="18" charset="0"/>
            </a:endParaRPr>
          </a:p>
          <a:p>
            <a:pPr algn="l"/>
            <a:r>
              <a:rPr lang="it-IT" sz="2000" b="1" i="1" dirty="0" smtClean="0">
                <a:solidFill>
                  <a:schemeClr val="tx1"/>
                </a:solidFill>
                <a:cs typeface="Times New Roman" pitchFamily="18" charset="0"/>
              </a:rPr>
              <a:t>Paola </a:t>
            </a:r>
            <a:r>
              <a:rPr lang="it-IT" sz="2000" b="1" i="1" dirty="0" err="1" smtClean="0">
                <a:solidFill>
                  <a:schemeClr val="tx1"/>
                </a:solidFill>
                <a:cs typeface="Times New Roman" pitchFamily="18" charset="0"/>
              </a:rPr>
              <a:t>Nicolini</a:t>
            </a:r>
            <a:endParaRPr lang="it-IT" sz="2000" b="1" i="1" dirty="0" smtClean="0">
              <a:solidFill>
                <a:schemeClr val="tx1"/>
              </a:solidFill>
              <a:cs typeface="Times New Roman" pitchFamily="18" charset="0"/>
            </a:endParaRPr>
          </a:p>
          <a:p>
            <a:pPr algn="l"/>
            <a:r>
              <a:rPr lang="it-IT" sz="2000" b="1" i="1" dirty="0" smtClean="0">
                <a:solidFill>
                  <a:schemeClr val="tx1"/>
                </a:solidFill>
                <a:cs typeface="Times New Roman" pitchFamily="18" charset="0"/>
              </a:rPr>
              <a:t>Docente </a:t>
            </a:r>
            <a:r>
              <a:rPr lang="it-IT" sz="2000" b="1" i="1" dirty="0" smtClean="0">
                <a:solidFill>
                  <a:schemeClr val="tx1"/>
                </a:solidFill>
                <a:cs typeface="Times New Roman" pitchFamily="18" charset="0"/>
              </a:rPr>
              <a:t>di Psicologia dello sviluppo e </a:t>
            </a:r>
            <a:r>
              <a:rPr lang="it-IT" sz="2000" b="1" i="1" dirty="0" smtClean="0">
                <a:solidFill>
                  <a:schemeClr val="tx1"/>
                </a:solidFill>
                <a:cs typeface="Times New Roman" pitchFamily="18" charset="0"/>
              </a:rPr>
              <a:t>dell’educazione</a:t>
            </a:r>
          </a:p>
          <a:p>
            <a:pPr algn="l">
              <a:lnSpc>
                <a:spcPct val="150000"/>
              </a:lnSpc>
            </a:pPr>
            <a:r>
              <a:rPr lang="it-IT" sz="2000" b="1" i="1" dirty="0" smtClean="0">
                <a:solidFill>
                  <a:schemeClr val="tx1"/>
                </a:solidFill>
                <a:cs typeface="Times New Roman" pitchFamily="18" charset="0"/>
              </a:rPr>
              <a:t>Monica de </a:t>
            </a:r>
            <a:r>
              <a:rPr lang="it-IT" sz="2000" b="1" i="1" dirty="0" err="1" smtClean="0">
                <a:solidFill>
                  <a:schemeClr val="tx1"/>
                </a:solidFill>
                <a:cs typeface="Times New Roman" pitchFamily="18" charset="0"/>
              </a:rPr>
              <a:t>Chiro</a:t>
            </a:r>
            <a:endParaRPr lang="it-IT" sz="2000" b="1" i="1" dirty="0" smtClean="0">
              <a:solidFill>
                <a:schemeClr val="tx1"/>
              </a:solidFill>
              <a:cs typeface="Times New Roman" pitchFamily="18" charset="0"/>
            </a:endParaRPr>
          </a:p>
          <a:p>
            <a:pPr algn="l"/>
            <a:r>
              <a:rPr lang="it-IT" sz="2000" b="1" i="1" dirty="0" smtClean="0">
                <a:solidFill>
                  <a:schemeClr val="tx1"/>
                </a:solidFill>
                <a:cs typeface="Times New Roman" pitchFamily="18" charset="0"/>
              </a:rPr>
              <a:t>Dottoranda di ricerca in </a:t>
            </a:r>
            <a:r>
              <a:rPr lang="it-IT" sz="2000" b="1" i="1" dirty="0" err="1" smtClean="0">
                <a:solidFill>
                  <a:schemeClr val="tx1"/>
                </a:solidFill>
                <a:cs typeface="Times New Roman" pitchFamily="18" charset="0"/>
              </a:rPr>
              <a:t>Human</a:t>
            </a:r>
            <a:r>
              <a:rPr lang="it-IT" sz="2000" b="1" i="1" dirty="0" smtClean="0">
                <a:solidFill>
                  <a:schemeClr val="tx1"/>
                </a:solidFill>
                <a:cs typeface="Times New Roman" pitchFamily="18" charset="0"/>
              </a:rPr>
              <a:t> </a:t>
            </a:r>
            <a:r>
              <a:rPr lang="it-IT" sz="2000" b="1" i="1" dirty="0" err="1" smtClean="0">
                <a:solidFill>
                  <a:schemeClr val="tx1"/>
                </a:solidFill>
                <a:cs typeface="Times New Roman" pitchFamily="18" charset="0"/>
              </a:rPr>
              <a:t>Sciences</a:t>
            </a:r>
            <a:endParaRPr lang="it-IT" sz="2000" b="1" i="1" smtClean="0">
              <a:solidFill>
                <a:schemeClr val="tx1"/>
              </a:solidFill>
              <a:cs typeface="Times New Roman" pitchFamily="18" charset="0"/>
            </a:endParaRPr>
          </a:p>
          <a:p>
            <a:pPr algn="l"/>
            <a:endParaRPr lang="it-IT" sz="2000" b="1" i="1" dirty="0" smtClean="0">
              <a:solidFill>
                <a:schemeClr val="tx1"/>
              </a:solidFill>
              <a:cs typeface="Times New Roman" pitchFamily="18" charset="0"/>
            </a:endParaRPr>
          </a:p>
        </p:txBody>
      </p:sp>
      <p:pic>
        <p:nvPicPr>
          <p:cNvPr id="4" name="Picture 2"/>
          <p:cNvPicPr>
            <a:picLocks noChangeAspect="1" noChangeArrowheads="1"/>
          </p:cNvPicPr>
          <p:nvPr/>
        </p:nvPicPr>
        <p:blipFill>
          <a:blip r:embed="rId3" cstate="print"/>
          <a:srcRect/>
          <a:stretch>
            <a:fillRect/>
          </a:stretch>
        </p:blipFill>
        <p:spPr bwMode="auto">
          <a:xfrm>
            <a:off x="4286248" y="357166"/>
            <a:ext cx="923925" cy="91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a 3"/>
          <p:cNvGraphicFramePr>
            <a:graphicFrameLocks noGrp="1"/>
          </p:cNvGraphicFramePr>
          <p:nvPr/>
        </p:nvGraphicFramePr>
        <p:xfrm>
          <a:off x="1500166" y="714356"/>
          <a:ext cx="6429421" cy="5814360"/>
        </p:xfrm>
        <a:graphic>
          <a:graphicData uri="http://schemas.openxmlformats.org/drawingml/2006/table">
            <a:tbl>
              <a:tblPr>
                <a:tableStyleId>{69C7853C-536D-4A76-A0AE-DD22124D55A5}</a:tableStyleId>
              </a:tblPr>
              <a:tblGrid>
                <a:gridCol w="857256"/>
                <a:gridCol w="571504"/>
                <a:gridCol w="642942"/>
                <a:gridCol w="642942"/>
                <a:gridCol w="714380"/>
                <a:gridCol w="571504"/>
                <a:gridCol w="571504"/>
                <a:gridCol w="571504"/>
                <a:gridCol w="642942"/>
                <a:gridCol w="642943"/>
              </a:tblGrid>
              <a:tr h="197831">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INTELLIGENZE </a:t>
                      </a:r>
                      <a:r>
                        <a:rPr lang="it-IT" sz="800" b="1" dirty="0" smtClean="0">
                          <a:effectLst>
                            <a:outerShdw blurRad="38100" dist="38100" dir="2700000" algn="tl">
                              <a:srgbClr val="000000">
                                <a:alpha val="43137"/>
                              </a:srgbClr>
                            </a:outerShdw>
                          </a:effectLst>
                          <a:sym typeface="Wingdings" pitchFamily="2" charset="2"/>
                        </a:rPr>
                        <a:t></a:t>
                      </a:r>
                      <a:r>
                        <a:rPr lang="it-IT" sz="800" b="1" baseline="0" dirty="0" smtClean="0">
                          <a:effectLst>
                            <a:outerShdw blurRad="38100" dist="38100" dir="2700000" algn="tl">
                              <a:srgbClr val="000000">
                                <a:alpha val="43137"/>
                              </a:srgbClr>
                            </a:outerShdw>
                          </a:effectLst>
                          <a:sym typeface="Wingdings" pitchFamily="2" charset="2"/>
                        </a:rPr>
                        <a:t> </a:t>
                      </a:r>
                      <a:r>
                        <a:rPr lang="it-IT" sz="800" b="1" dirty="0" smtClean="0">
                          <a:effectLst>
                            <a:outerShdw blurRad="38100" dist="38100" dir="2700000" algn="tl">
                              <a:srgbClr val="000000">
                                <a:alpha val="43137"/>
                              </a:srgbClr>
                            </a:outerShdw>
                          </a:effectLst>
                          <a:latin typeface="Calibri"/>
                          <a:ea typeface="Calibri"/>
                          <a:cs typeface="Times New Roman"/>
                        </a:rPr>
                        <a:t>ALUNNI</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SPAZIALE</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NATURAL.</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MUSICALE</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CORPOREO- CIN.</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INTERP.</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INTRAP.</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LOGICO- </a:t>
                      </a:r>
                    </a:p>
                    <a:p>
                      <a:pPr>
                        <a:lnSpc>
                          <a:spcPct val="115000"/>
                        </a:lnSpc>
                        <a:spcAft>
                          <a:spcPts val="0"/>
                        </a:spcAft>
                      </a:pPr>
                      <a:r>
                        <a:rPr lang="it-IT" sz="800" b="1" dirty="0" smtClean="0">
                          <a:effectLst>
                            <a:outerShdw blurRad="38100" dist="38100" dir="2700000" algn="tl">
                              <a:srgbClr val="000000">
                                <a:alpha val="43137"/>
                              </a:srgbClr>
                            </a:outerShdw>
                          </a:effectLst>
                        </a:rPr>
                        <a:t>MAT.</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LINGUIST.</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ESISTENZ.</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FEDERICO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PIETRO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SARA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ANNA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MARGHERITA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GIULIA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ELEONORA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GIADA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CATERINA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FRANCESCO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MATTEO 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MATTEO </a:t>
                      </a:r>
                      <a:r>
                        <a:rPr lang="it-IT" sz="800" b="1" dirty="0">
                          <a:effectLst>
                            <a:outerShdw blurRad="38100" dist="38100" dir="2700000" algn="tl">
                              <a:srgbClr val="000000">
                                <a:alpha val="43137"/>
                              </a:srgbClr>
                            </a:outerShdw>
                          </a:effectLst>
                        </a:rPr>
                        <a:t>G.</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JULIO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LUCA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SIMONE</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MARTA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4878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TOMMASO </a:t>
                      </a:r>
                      <a:r>
                        <a:rPr lang="it-IT" sz="800" b="1" dirty="0">
                          <a:effectLst>
                            <a:outerShdw blurRad="38100" dist="38100" dir="2700000" algn="tl">
                              <a:srgbClr val="000000">
                                <a:alpha val="43137"/>
                              </a:srgbClr>
                            </a:outerShdw>
                          </a:effectLst>
                        </a:rPr>
                        <a:t>P.</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MARIASOFIA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BENEDETTA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ALESSIO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ALEANDRO</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TOMMASO </a:t>
                      </a:r>
                      <a:r>
                        <a:rPr lang="it-IT" sz="800" b="1" dirty="0">
                          <a:effectLst>
                            <a:outerShdw blurRad="38100" dist="38100" dir="2700000" algn="tl">
                              <a:srgbClr val="000000">
                                <a:alpha val="43137"/>
                              </a:srgbClr>
                            </a:outerShdw>
                          </a:effectLst>
                        </a:rPr>
                        <a:t>S.</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r>
              <a:tr h="202077">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MARIACHIARA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r>
              <a:tr h="231049">
                <a:tc>
                  <a:txBody>
                    <a:bodyPr/>
                    <a:lstStyle/>
                    <a:p>
                      <a:pPr>
                        <a:lnSpc>
                          <a:spcPct val="115000"/>
                        </a:lnSpc>
                        <a:spcAft>
                          <a:spcPts val="0"/>
                        </a:spcAft>
                      </a:pPr>
                      <a:r>
                        <a:rPr lang="it-IT" sz="800" b="1" dirty="0" smtClean="0">
                          <a:effectLst>
                            <a:outerShdw blurRad="38100" dist="38100" dir="2700000" algn="tl">
                              <a:srgbClr val="000000">
                                <a:alpha val="43137"/>
                              </a:srgbClr>
                            </a:outerShdw>
                          </a:effectLst>
                        </a:rPr>
                        <a:t>COSTANZA</a:t>
                      </a:r>
                      <a:endParaRPr lang="it-IT" sz="900" b="1" dirty="0">
                        <a:effectLst>
                          <a:outerShdw blurRad="38100" dist="38100" dir="2700000" algn="tl">
                            <a:srgbClr val="000000">
                              <a:alpha val="43137"/>
                            </a:srgbClr>
                          </a:outerShdw>
                        </a:effectLst>
                        <a:latin typeface="Calibri"/>
                        <a:ea typeface="Calibri"/>
                        <a:cs typeface="Times New Roman"/>
                      </a:endParaRPr>
                    </a:p>
                  </a:txBody>
                  <a:tcPr marL="58251" marR="58251" marT="0" marB="0">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tcPr>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a:effectLst>
                            <a:outerShdw blurRad="38100" dist="38100" dir="2700000" algn="tl">
                              <a:srgbClr val="000000">
                                <a:alpha val="43137"/>
                              </a:srgbClr>
                            </a:outerShdw>
                          </a:effectLst>
                        </a:rPr>
                        <a:t>X</a:t>
                      </a: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r>
                        <a:rPr lang="it-IT" sz="900" b="1" dirty="0">
                          <a:effectLst>
                            <a:outerShdw blurRad="38100" dist="38100" dir="2700000" algn="tl">
                              <a:srgbClr val="000000">
                                <a:alpha val="43137"/>
                              </a:srgbClr>
                            </a:outerShdw>
                          </a:effectLst>
                        </a:rPr>
                        <a:t>X</a:t>
                      </a: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c>
                  <a:txBody>
                    <a:bodyPr/>
                    <a:lstStyle/>
                    <a:p>
                      <a:pPr>
                        <a:lnSpc>
                          <a:spcPct val="115000"/>
                        </a:lnSpc>
                        <a:spcAft>
                          <a:spcPts val="0"/>
                        </a:spcAft>
                      </a:pPr>
                      <a:endParaRPr lang="it-IT" sz="1000" b="1" dirty="0">
                        <a:effectLst>
                          <a:outerShdw blurRad="38100" dist="38100" dir="2700000" algn="tl">
                            <a:srgbClr val="000000">
                              <a:alpha val="43137"/>
                            </a:srgbClr>
                          </a:outerShdw>
                        </a:effectLst>
                        <a:latin typeface="Calibri"/>
                        <a:ea typeface="Calibri"/>
                        <a:cs typeface="Times New Roman"/>
                      </a:endParaRPr>
                    </a:p>
                  </a:txBody>
                  <a:tcPr marL="58251" marR="58251" marT="0" marB="0"/>
                </a:tc>
              </a:tr>
            </a:tbl>
          </a:graphicData>
        </a:graphic>
      </p:graphicFrame>
      <p:sp>
        <p:nvSpPr>
          <p:cNvPr id="3" name="CasellaDiTesto 2"/>
          <p:cNvSpPr txBox="1"/>
          <p:nvPr/>
        </p:nvSpPr>
        <p:spPr>
          <a:xfrm>
            <a:off x="1071538" y="214290"/>
            <a:ext cx="7215238" cy="338554"/>
          </a:xfrm>
          <a:prstGeom prst="rect">
            <a:avLst/>
          </a:prstGeom>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it-IT" sz="1600" b="1" dirty="0" smtClean="0">
                <a:effectLst>
                  <a:outerShdw blurRad="38100" dist="38100" dir="2700000" algn="tl">
                    <a:srgbClr val="000000">
                      <a:alpha val="43137"/>
                    </a:srgbClr>
                  </a:outerShdw>
                </a:effectLst>
              </a:rPr>
              <a:t>Prospetto sintetico delle aree di forza individuate in ciascun alunno/a</a:t>
            </a:r>
            <a:endParaRPr lang="it-IT" sz="1600" b="1" dirty="0">
              <a:effectLst>
                <a:outerShdw blurRad="38100" dist="38100" dir="2700000" algn="tl">
                  <a:srgbClr val="000000">
                    <a:alpha val="43137"/>
                  </a:srgbClr>
                </a:outerShdw>
              </a:effectLst>
            </a:endParaRPr>
          </a:p>
        </p:txBody>
      </p:sp>
      <p:cxnSp>
        <p:nvCxnSpPr>
          <p:cNvPr id="6" name="Connettore 2 5"/>
          <p:cNvCxnSpPr/>
          <p:nvPr/>
        </p:nvCxnSpPr>
        <p:spPr>
          <a:xfrm rot="5400000">
            <a:off x="2001026" y="927876"/>
            <a:ext cx="142876" cy="158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357166"/>
            <a:ext cx="7901014" cy="582594"/>
          </a:xfrm>
          <a:ln/>
        </p:spPr>
        <p:style>
          <a:lnRef idx="1">
            <a:schemeClr val="accent3"/>
          </a:lnRef>
          <a:fillRef idx="2">
            <a:schemeClr val="accent3"/>
          </a:fillRef>
          <a:effectRef idx="1">
            <a:schemeClr val="accent3"/>
          </a:effectRef>
          <a:fontRef idx="minor">
            <a:schemeClr val="dk1"/>
          </a:fontRef>
        </p:style>
        <p:txBody>
          <a:bodyPr>
            <a:normAutofit/>
          </a:bodyPr>
          <a:lstStyle/>
          <a:p>
            <a:r>
              <a:rPr lang="it-IT" sz="2400" b="1" dirty="0" smtClean="0">
                <a:solidFill>
                  <a:schemeClr val="tx1"/>
                </a:solidFill>
                <a:effectLst>
                  <a:outerShdw blurRad="38100" dist="38100" dir="2700000" algn="tl">
                    <a:srgbClr val="000000">
                      <a:alpha val="43137"/>
                    </a:srgbClr>
                  </a:outerShdw>
                </a:effectLst>
              </a:rPr>
              <a:t>Un esempio di profilo: Marta</a:t>
            </a:r>
            <a:endParaRPr lang="it-IT" sz="2400" b="1" dirty="0">
              <a:solidFill>
                <a:schemeClr val="tx1"/>
              </a:solidFill>
              <a:effectLst>
                <a:outerShdw blurRad="38100" dist="38100" dir="2700000" algn="tl">
                  <a:srgbClr val="000000">
                    <a:alpha val="43137"/>
                  </a:srgbClr>
                </a:outerShdw>
              </a:effectLst>
            </a:endParaRPr>
          </a:p>
        </p:txBody>
      </p:sp>
      <p:pic>
        <p:nvPicPr>
          <p:cNvPr id="4" name="Segnaposto contenuto 3"/>
          <p:cNvPicPr>
            <a:picLocks noGrp="1"/>
          </p:cNvPicPr>
          <p:nvPr>
            <p:ph idx="1"/>
          </p:nvPr>
        </p:nvPicPr>
        <p:blipFill>
          <a:blip r:embed="rId2" cstate="print">
            <a:lum contrast="-10000"/>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571472" y="1571612"/>
            <a:ext cx="8143932" cy="4143404"/>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011222"/>
          </a:xfrm>
        </p:spPr>
        <p:style>
          <a:lnRef idx="2">
            <a:schemeClr val="accent3"/>
          </a:lnRef>
          <a:fillRef idx="1">
            <a:schemeClr val="lt1"/>
          </a:fillRef>
          <a:effectRef idx="0">
            <a:schemeClr val="accent3"/>
          </a:effectRef>
          <a:fontRef idx="minor">
            <a:schemeClr val="dk1"/>
          </a:fontRef>
        </p:style>
        <p:txBody>
          <a:bodyPr>
            <a:normAutofit/>
          </a:bodyPr>
          <a:lstStyle/>
          <a:p>
            <a:r>
              <a:rPr lang="it-IT" sz="3200" dirty="0" smtClean="0"/>
              <a:t>CONCLUSIONI</a:t>
            </a:r>
            <a:endParaRPr lang="it-IT" sz="3200" dirty="0"/>
          </a:p>
        </p:txBody>
      </p:sp>
      <p:sp>
        <p:nvSpPr>
          <p:cNvPr id="3" name="Segnaposto contenuto 2"/>
          <p:cNvSpPr>
            <a:spLocks noGrp="1"/>
          </p:cNvSpPr>
          <p:nvPr>
            <p:ph idx="1"/>
          </p:nvPr>
        </p:nvSpPr>
        <p:spPr>
          <a:xfrm>
            <a:off x="457200" y="1571612"/>
            <a:ext cx="8229600" cy="4554551"/>
          </a:xfrm>
        </p:spPr>
        <p:style>
          <a:lnRef idx="1">
            <a:schemeClr val="accent3"/>
          </a:lnRef>
          <a:fillRef idx="2">
            <a:schemeClr val="accent3"/>
          </a:fillRef>
          <a:effectRef idx="1">
            <a:schemeClr val="accent3"/>
          </a:effectRef>
          <a:fontRef idx="minor">
            <a:schemeClr val="dk1"/>
          </a:fontRef>
        </p:style>
        <p:txBody>
          <a:bodyPr>
            <a:normAutofit/>
          </a:bodyPr>
          <a:lstStyle/>
          <a:p>
            <a:pPr marL="72000" indent="0" algn="ctr">
              <a:buNone/>
            </a:pPr>
            <a:endParaRPr lang="it-IT" sz="2400" dirty="0" smtClean="0">
              <a:latin typeface="Cambria" pitchFamily="18" charset="0"/>
            </a:endParaRPr>
          </a:p>
          <a:p>
            <a:pPr marL="72000" indent="0" algn="ctr">
              <a:buNone/>
            </a:pPr>
            <a:r>
              <a:rPr lang="it-IT" sz="2400" dirty="0" smtClean="0">
                <a:latin typeface="Cambria" pitchFamily="18" charset="0"/>
              </a:rPr>
              <a:t>In base a quanto osservato, sembra che le rappresentazioni dell’intelligenza differiscano in base al contesto in cui avviene l’osservazione, alla prospettiva di chi osserva, ai parametri dell’osservazione. </a:t>
            </a:r>
          </a:p>
          <a:p>
            <a:pPr marL="72000" indent="0" algn="ctr">
              <a:buNone/>
            </a:pPr>
            <a:r>
              <a:rPr lang="it-IT" sz="2400" dirty="0" smtClean="0">
                <a:latin typeface="Cambria" pitchFamily="18" charset="0"/>
              </a:rPr>
              <a:t>Per questi motivi si ritiene importante che un’insegnante o educatore, </a:t>
            </a:r>
            <a:r>
              <a:rPr lang="it-IT" sz="2400" b="1" dirty="0" smtClean="0">
                <a:latin typeface="Cambria" pitchFamily="18" charset="0"/>
              </a:rPr>
              <a:t>espliciti</a:t>
            </a:r>
            <a:r>
              <a:rPr lang="it-IT" sz="2400" dirty="0" smtClean="0">
                <a:latin typeface="Cambria" pitchFamily="18" charset="0"/>
              </a:rPr>
              <a:t> sempre ciò che intende valutare e i </a:t>
            </a:r>
            <a:r>
              <a:rPr lang="it-IT" sz="2400" b="1" dirty="0" smtClean="0">
                <a:latin typeface="Cambria" pitchFamily="18" charset="0"/>
              </a:rPr>
              <a:t>parametri</a:t>
            </a:r>
            <a:r>
              <a:rPr lang="it-IT" sz="2400" dirty="0" smtClean="0">
                <a:latin typeface="Cambria" pitchFamily="18" charset="0"/>
              </a:rPr>
              <a:t> cui si riferisce per inferire la presenza di un’abilità, guidando l’osservazione con opportuni </a:t>
            </a:r>
            <a:r>
              <a:rPr lang="it-IT" sz="2400" b="1" dirty="0" smtClean="0">
                <a:latin typeface="Cambria" pitchFamily="18" charset="0"/>
              </a:rPr>
              <a:t>indicatori</a:t>
            </a:r>
            <a:r>
              <a:rPr lang="it-IT" sz="2400" dirty="0" smtClean="0">
                <a:latin typeface="Cambria" pitchFamily="18" charset="0"/>
              </a:rPr>
              <a:t> che descrivano i comportamenti segnalatori della competenza in un’area.</a:t>
            </a:r>
            <a:endParaRPr lang="it-IT" sz="2400" dirty="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85728"/>
            <a:ext cx="8115328" cy="1143008"/>
          </a:xfrm>
          <a:ln/>
        </p:spPr>
        <p:style>
          <a:lnRef idx="1">
            <a:schemeClr val="accent3"/>
          </a:lnRef>
          <a:fillRef idx="2">
            <a:schemeClr val="accent3"/>
          </a:fillRef>
          <a:effectRef idx="1">
            <a:schemeClr val="accent3"/>
          </a:effectRef>
          <a:fontRef idx="minor">
            <a:schemeClr val="dk1"/>
          </a:fontRef>
        </p:style>
        <p:txBody>
          <a:bodyPr>
            <a:normAutofit fontScale="90000"/>
          </a:bodyPr>
          <a:lstStyle/>
          <a:p>
            <a:r>
              <a:rPr lang="it-IT" sz="2400" b="1" dirty="0" smtClean="0"/>
              <a:t>CONCLUSIONI: </a:t>
            </a:r>
            <a:br>
              <a:rPr lang="it-IT" sz="2400" b="1" dirty="0" smtClean="0"/>
            </a:br>
            <a:r>
              <a:rPr lang="it-IT" sz="2200" b="1" dirty="0" smtClean="0"/>
              <a:t>QUALI LE IMPLICAZIONI </a:t>
            </a:r>
            <a:r>
              <a:rPr lang="it-IT" sz="2200" b="1" dirty="0" err="1" smtClean="0"/>
              <a:t>DI</a:t>
            </a:r>
            <a:r>
              <a:rPr lang="it-IT" sz="2200" b="1" dirty="0" smtClean="0"/>
              <a:t> UNA CONCEZIONE PLURALISTA DELL’INTELLIGENZA SUI PROCESSI </a:t>
            </a:r>
            <a:r>
              <a:rPr lang="it-IT" sz="2200" b="1" dirty="0" err="1" smtClean="0"/>
              <a:t>DI</a:t>
            </a:r>
            <a:r>
              <a:rPr lang="it-IT" sz="2200" b="1" dirty="0" smtClean="0"/>
              <a:t> INSEGNAMENTO-APPRENDIMENTO?</a:t>
            </a:r>
            <a:endParaRPr lang="it-IT" sz="2200" b="1" dirty="0"/>
          </a:p>
        </p:txBody>
      </p:sp>
      <p:graphicFrame>
        <p:nvGraphicFramePr>
          <p:cNvPr id="4" name="Segnaposto contenuto 3"/>
          <p:cNvGraphicFramePr>
            <a:graphicFrameLocks noGrp="1"/>
          </p:cNvGraphicFramePr>
          <p:nvPr>
            <p:ph idx="1"/>
          </p:nvPr>
        </p:nvGraphicFramePr>
        <p:xfrm>
          <a:off x="457200" y="1643050"/>
          <a:ext cx="8186766" cy="44831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p:cNvSpPr txBox="1"/>
          <p:nvPr/>
        </p:nvSpPr>
        <p:spPr>
          <a:xfrm>
            <a:off x="6072198" y="4786322"/>
            <a:ext cx="1571636" cy="1077218"/>
          </a:xfrm>
          <a:prstGeom prst="rect">
            <a:avLst/>
          </a:prstGeom>
          <a:noFill/>
        </p:spPr>
        <p:txBody>
          <a:bodyPr wrap="square" rtlCol="0">
            <a:spAutoFit/>
          </a:bodyPr>
          <a:lstStyle/>
          <a:p>
            <a:pPr algn="ctr"/>
            <a:r>
              <a:rPr lang="it-IT" sz="1600" b="1" i="1" dirty="0" smtClean="0"/>
              <a:t>Aumento senso di competenza e motivazione ad apprendere </a:t>
            </a:r>
            <a:endParaRPr lang="it-IT" sz="1600" b="1" i="1" dirty="0"/>
          </a:p>
        </p:txBody>
      </p:sp>
      <p:sp>
        <p:nvSpPr>
          <p:cNvPr id="9" name="CasellaDiTesto 8"/>
          <p:cNvSpPr txBox="1"/>
          <p:nvPr/>
        </p:nvSpPr>
        <p:spPr>
          <a:xfrm>
            <a:off x="1357290" y="4786322"/>
            <a:ext cx="1714512" cy="1077218"/>
          </a:xfrm>
          <a:prstGeom prst="rect">
            <a:avLst/>
          </a:prstGeom>
          <a:noFill/>
        </p:spPr>
        <p:txBody>
          <a:bodyPr wrap="square" rtlCol="0">
            <a:spAutoFit/>
          </a:bodyPr>
          <a:lstStyle/>
          <a:p>
            <a:pPr algn="ctr"/>
            <a:r>
              <a:rPr lang="it-IT" sz="1600" b="1" i="1" dirty="0" smtClean="0"/>
              <a:t>Prevenzione rischio di insuccesso scolastico</a:t>
            </a:r>
            <a:endParaRPr lang="it-IT" sz="1600" b="1"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214290"/>
            <a:ext cx="8643998" cy="6215106"/>
          </a:xfrm>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endParaRPr lang="it-IT" dirty="0" smtClean="0"/>
          </a:p>
          <a:p>
            <a:pPr algn="ctr">
              <a:buNone/>
            </a:pPr>
            <a:r>
              <a:rPr lang="it-IT" sz="9600" dirty="0" smtClean="0">
                <a:latin typeface="Cambria" pitchFamily="18" charset="0"/>
              </a:rPr>
              <a:t>      </a:t>
            </a:r>
            <a:r>
              <a:rPr lang="it-IT" sz="9600" dirty="0" smtClean="0">
                <a:solidFill>
                  <a:schemeClr val="tx1"/>
                </a:solidFill>
              </a:rPr>
              <a:t>CONCLUSIONI</a:t>
            </a:r>
          </a:p>
          <a:p>
            <a:pPr algn="ctr">
              <a:buNone/>
            </a:pPr>
            <a:endParaRPr lang="it-IT" sz="9600" dirty="0" smtClean="0">
              <a:solidFill>
                <a:schemeClr val="tx1"/>
              </a:solidFill>
            </a:endParaRPr>
          </a:p>
          <a:p>
            <a:pPr algn="ctr">
              <a:buNone/>
            </a:pPr>
            <a:r>
              <a:rPr lang="it-IT" sz="8800" dirty="0" smtClean="0">
                <a:solidFill>
                  <a:schemeClr val="tx1"/>
                </a:solidFill>
              </a:rPr>
              <a:t>     L'esperienza realizzata ha messo in luce come l’adozione di pratiche di insegnamento e di valutazione che adottano un modello plurale abbia effetti positivi sull’immagine di sé come alunno da parte dei bambini: un’immagine articolata e multi prospettica che ne coglie, senza generalizzarle,  le molteplici potenzialità in diversi di ambiti, restituendo l'idea della profondità e della complessità dei processi intelligenti.</a:t>
            </a:r>
          </a:p>
          <a:p>
            <a:pPr algn="ctr">
              <a:buNone/>
            </a:pPr>
            <a:endParaRPr lang="it-IT" sz="8800" dirty="0" smtClean="0">
              <a:solidFill>
                <a:schemeClr val="tx1"/>
              </a:solidFill>
            </a:endParaRPr>
          </a:p>
          <a:p>
            <a:pPr algn="ctr">
              <a:buNone/>
            </a:pPr>
            <a:r>
              <a:rPr lang="it-IT" sz="8800" dirty="0" smtClean="0">
                <a:solidFill>
                  <a:schemeClr val="tx1"/>
                </a:solidFill>
              </a:rPr>
              <a:t>    L’adozione di tale prospettiva in ambito scolastico, secondo quanto confermato da numerose ricerche negli ultimi anni, offre all’educatore e all’insegnante gli strumenti necessari per riconoscere i punti di forza dei propri alunni e fare leva su di essi per favorire l'apprendimento in altre aree. Il sentirsi efficace in un ambito, infatti, può dare al bambino la fiducia necessaria per investire le proprie capacità in altre aree dell'apprendimento, raggiungendo risultati che rafforzano quel senso di competenza tanto importante per il proprio operare sentendosi efficaci a scuola e fuori di essa. </a:t>
            </a:r>
            <a:r>
              <a:rPr lang="it-IT" sz="6400" dirty="0" smtClean="0">
                <a:solidFill>
                  <a:schemeClr val="tx1"/>
                </a:solidFill>
              </a:rPr>
              <a:t> </a:t>
            </a:r>
          </a:p>
          <a:p>
            <a:pPr>
              <a:buNone/>
            </a:pPr>
            <a:r>
              <a:rPr lang="it-IT" dirty="0" smtClean="0"/>
              <a:t> </a:t>
            </a:r>
          </a:p>
          <a:p>
            <a:pPr>
              <a:buNone/>
            </a:pPr>
            <a:r>
              <a:rPr lang="it-IT"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96908"/>
          </a:xfrm>
        </p:spPr>
        <p:style>
          <a:lnRef idx="0">
            <a:schemeClr val="accent3"/>
          </a:lnRef>
          <a:fillRef idx="3">
            <a:schemeClr val="accent3"/>
          </a:fillRef>
          <a:effectRef idx="3">
            <a:schemeClr val="accent3"/>
          </a:effectRef>
          <a:fontRef idx="minor">
            <a:schemeClr val="lt1"/>
          </a:fontRef>
        </p:style>
        <p:txBody>
          <a:bodyPr>
            <a:normAutofit/>
          </a:bodyPr>
          <a:lstStyle/>
          <a:p>
            <a:r>
              <a:rPr lang="it-IT" sz="3200" b="1" dirty="0" smtClean="0">
                <a:solidFill>
                  <a:schemeClr val="tx1"/>
                </a:solidFill>
              </a:rPr>
              <a:t>Riferimenti bibliografici</a:t>
            </a:r>
            <a:endParaRPr lang="it-IT" sz="3200" b="1" dirty="0">
              <a:solidFill>
                <a:schemeClr val="tx1"/>
              </a:solidFill>
            </a:endParaRPr>
          </a:p>
        </p:txBody>
      </p:sp>
      <p:sp>
        <p:nvSpPr>
          <p:cNvPr id="3" name="Segnaposto contenuto 2"/>
          <p:cNvSpPr>
            <a:spLocks noGrp="1"/>
          </p:cNvSpPr>
          <p:nvPr>
            <p:ph idx="1"/>
          </p:nvPr>
        </p:nvSpPr>
        <p:spPr>
          <a:xfrm>
            <a:off x="457200" y="1357298"/>
            <a:ext cx="8229600" cy="5000660"/>
          </a:xfrm>
        </p:spPr>
        <p:style>
          <a:lnRef idx="2">
            <a:schemeClr val="accent3"/>
          </a:lnRef>
          <a:fillRef idx="1">
            <a:schemeClr val="lt1"/>
          </a:fillRef>
          <a:effectRef idx="0">
            <a:schemeClr val="accent3"/>
          </a:effectRef>
          <a:fontRef idx="minor">
            <a:schemeClr val="dk1"/>
          </a:fontRef>
        </p:style>
        <p:txBody>
          <a:bodyPr numCol="1">
            <a:normAutofit fontScale="32500" lnSpcReduction="20000"/>
          </a:bodyPr>
          <a:lstStyle/>
          <a:p>
            <a:pPr>
              <a:buNone/>
            </a:pPr>
            <a:endParaRPr lang="it-IT" sz="2400" baseline="30000" dirty="0" smtClean="0"/>
          </a:p>
          <a:p>
            <a:pPr lvl="0"/>
            <a:r>
              <a:rPr lang="it-IT" sz="4500" dirty="0" smtClean="0"/>
              <a:t>A. ANTONIETTI, </a:t>
            </a:r>
            <a:r>
              <a:rPr lang="it-IT" sz="4500" i="1" dirty="0" smtClean="0"/>
              <a:t>La teoria delle intelligenze multiple è anche una teoria implicita dell’intelligenza?</a:t>
            </a:r>
            <a:r>
              <a:rPr lang="it-IT" sz="4500" dirty="0" smtClean="0"/>
              <a:t>, in </a:t>
            </a:r>
            <a:r>
              <a:rPr lang="it-IT" sz="4500" i="1" dirty="0" smtClean="0"/>
              <a:t>Intelligenze multiple in una società multiculturale</a:t>
            </a:r>
            <a:r>
              <a:rPr lang="it-IT" sz="4500" dirty="0" smtClean="0"/>
              <a:t>, Congresso Internazionale </a:t>
            </a:r>
            <a:r>
              <a:rPr lang="it-IT" sz="4500" dirty="0" err="1" smtClean="0"/>
              <a:t>C.N.I.S.</a:t>
            </a:r>
            <a:r>
              <a:rPr lang="it-IT" sz="4500" dirty="0" smtClean="0"/>
              <a:t>, Brescia aprile 1998, Bergamo, Junior, Progressi nella ricerca sui disturbi di apprendimento e l’handicap, 1999, vol. 10.</a:t>
            </a:r>
          </a:p>
          <a:p>
            <a:pPr lvl="0"/>
            <a:r>
              <a:rPr lang="it-IT" sz="4500" dirty="0" smtClean="0"/>
              <a:t>A. BANDURA, </a:t>
            </a:r>
            <a:r>
              <a:rPr lang="it-IT" sz="4500" i="1" dirty="0" smtClean="0"/>
              <a:t>Il senso di autoefficacia</a:t>
            </a:r>
            <a:r>
              <a:rPr lang="it-IT" sz="4500" dirty="0" smtClean="0"/>
              <a:t>, trad. </a:t>
            </a:r>
            <a:r>
              <a:rPr lang="it-IT" sz="4500" dirty="0" err="1" smtClean="0"/>
              <a:t>it</a:t>
            </a:r>
            <a:r>
              <a:rPr lang="it-IT" sz="4500" dirty="0" smtClean="0"/>
              <a:t>., </a:t>
            </a:r>
            <a:r>
              <a:rPr lang="it-IT" sz="4500" dirty="0" err="1" smtClean="0"/>
              <a:t>Erickson</a:t>
            </a:r>
            <a:r>
              <a:rPr lang="it-IT" sz="4500" dirty="0" smtClean="0"/>
              <a:t>, Trento 1996. </a:t>
            </a:r>
          </a:p>
          <a:p>
            <a:pPr lvl="0"/>
            <a:r>
              <a:rPr lang="it-IT" sz="4500" dirty="0" smtClean="0"/>
              <a:t>A. BANDURA, </a:t>
            </a:r>
            <a:r>
              <a:rPr lang="it-IT" sz="4500" i="1" dirty="0" smtClean="0"/>
              <a:t>Autoefficacia. Teoria e applicazioni</a:t>
            </a:r>
            <a:r>
              <a:rPr lang="it-IT" sz="4500" dirty="0" smtClean="0"/>
              <a:t>, trad. </a:t>
            </a:r>
            <a:r>
              <a:rPr lang="it-IT" sz="4500" dirty="0" err="1" smtClean="0"/>
              <a:t>it</a:t>
            </a:r>
            <a:r>
              <a:rPr lang="it-IT" sz="4500" dirty="0" smtClean="0"/>
              <a:t>., </a:t>
            </a:r>
            <a:r>
              <a:rPr lang="it-IT" sz="4500" dirty="0" err="1" smtClean="0"/>
              <a:t>Erickson</a:t>
            </a:r>
            <a:r>
              <a:rPr lang="it-IT" sz="4500" dirty="0" smtClean="0"/>
              <a:t>, Trento 2000.</a:t>
            </a:r>
          </a:p>
          <a:p>
            <a:pPr lvl="0"/>
            <a:r>
              <a:rPr lang="it-IT" sz="4500" dirty="0" smtClean="0"/>
              <a:t>L. CAMAIONI, P. </a:t>
            </a:r>
            <a:r>
              <a:rPr lang="it-IT" sz="4500" dirty="0" err="1" smtClean="0"/>
              <a:t>DI</a:t>
            </a:r>
            <a:r>
              <a:rPr lang="it-IT" sz="4500" dirty="0" smtClean="0"/>
              <a:t> BLASIO, </a:t>
            </a:r>
            <a:r>
              <a:rPr lang="it-IT" sz="4500" i="1" dirty="0" smtClean="0"/>
              <a:t>Psicologia dello sviluppo</a:t>
            </a:r>
            <a:r>
              <a:rPr lang="it-IT" sz="4500" dirty="0" smtClean="0"/>
              <a:t>, il Mulino, Manuali, Bologna 2007.</a:t>
            </a:r>
          </a:p>
          <a:p>
            <a:pPr lvl="0"/>
            <a:r>
              <a:rPr lang="it-IT" sz="4500" dirty="0" smtClean="0"/>
              <a:t>J. CHEN, M. KRECHEVSKY, J. VIENS, E. ISBERG (a cura di), </a:t>
            </a:r>
            <a:r>
              <a:rPr lang="it-IT" sz="4500" i="1" dirty="0" smtClean="0"/>
              <a:t>Cominciare a costruire dalle potenzialità dei bambini</a:t>
            </a:r>
            <a:r>
              <a:rPr lang="it-IT" sz="4500" dirty="0" smtClean="0"/>
              <a:t>, trad. </a:t>
            </a:r>
            <a:r>
              <a:rPr lang="it-IT" sz="4500" dirty="0" err="1" smtClean="0"/>
              <a:t>it</a:t>
            </a:r>
            <a:r>
              <a:rPr lang="it-IT" sz="4500" dirty="0" smtClean="0"/>
              <a:t>., Junior, Bergamo 2001..</a:t>
            </a:r>
          </a:p>
          <a:p>
            <a:pPr lvl="0"/>
            <a:r>
              <a:rPr lang="it-IT" sz="4500" dirty="0" smtClean="0"/>
              <a:t>L. D’ODORICO, R. CASSIBBA, </a:t>
            </a:r>
            <a:r>
              <a:rPr lang="it-IT" sz="4500" i="1" dirty="0" smtClean="0"/>
              <a:t>Osservare per educare, </a:t>
            </a:r>
            <a:r>
              <a:rPr lang="it-IT" sz="4500" dirty="0" err="1" smtClean="0"/>
              <a:t>Carocci</a:t>
            </a:r>
            <a:r>
              <a:rPr lang="it-IT" sz="4500" dirty="0" smtClean="0"/>
              <a:t>, Le bussole, Roma 2005.</a:t>
            </a:r>
          </a:p>
          <a:p>
            <a:pPr lvl="0"/>
            <a:r>
              <a:rPr lang="it-IT" sz="4500" dirty="0" smtClean="0"/>
              <a:t>C. FIORILLI, </a:t>
            </a:r>
            <a:r>
              <a:rPr lang="it-IT" sz="4500" i="1" dirty="0" smtClean="0"/>
              <a:t>Gli insegnanti pensano l’intelligenza. Dalle concezioni alle pratiche educative</a:t>
            </a:r>
            <a:r>
              <a:rPr lang="it-IT" sz="4500" dirty="0" smtClean="0"/>
              <a:t>, </a:t>
            </a:r>
            <a:r>
              <a:rPr lang="it-IT" sz="4500" dirty="0" err="1" smtClean="0"/>
              <a:t>Unicopli</a:t>
            </a:r>
            <a:r>
              <a:rPr lang="it-IT" sz="4500" dirty="0" smtClean="0"/>
              <a:t>, Milano 2009.</a:t>
            </a:r>
          </a:p>
          <a:p>
            <a:pPr lvl="0"/>
            <a:r>
              <a:rPr lang="it-IT" sz="4500" dirty="0" smtClean="0"/>
              <a:t>H. GARDNER, </a:t>
            </a:r>
            <a:r>
              <a:rPr lang="it-IT" sz="4500" i="1" dirty="0" smtClean="0"/>
              <a:t>Educazione e sviluppo della mente</a:t>
            </a:r>
            <a:r>
              <a:rPr lang="it-IT" sz="4500" dirty="0" smtClean="0"/>
              <a:t>. </a:t>
            </a:r>
            <a:r>
              <a:rPr lang="it-IT" sz="4500" i="1" dirty="0" smtClean="0"/>
              <a:t>Intelligenze multiple e apprendimento</a:t>
            </a:r>
            <a:r>
              <a:rPr lang="it-IT" sz="4500" dirty="0" smtClean="0"/>
              <a:t>, trad. </a:t>
            </a:r>
            <a:r>
              <a:rPr lang="it-IT" sz="4500" dirty="0" err="1" smtClean="0"/>
              <a:t>it</a:t>
            </a:r>
            <a:r>
              <a:rPr lang="it-IT" sz="4500" dirty="0" smtClean="0"/>
              <a:t>., </a:t>
            </a:r>
            <a:r>
              <a:rPr lang="it-IT" sz="4500" dirty="0" err="1" smtClean="0"/>
              <a:t>Erickson</a:t>
            </a:r>
            <a:r>
              <a:rPr lang="it-IT" sz="4500" dirty="0" smtClean="0"/>
              <a:t>, Trento 2005.</a:t>
            </a:r>
          </a:p>
          <a:p>
            <a:pPr lvl="0"/>
            <a:r>
              <a:rPr lang="it-IT" sz="4500" dirty="0" smtClean="0"/>
              <a:t>H. GARDNER, </a:t>
            </a:r>
            <a:r>
              <a:rPr lang="it-IT" sz="4500" i="1" dirty="0" smtClean="0"/>
              <a:t>Esistono altre intelligenze? Il caso delle intelligenze naturalistica, spirituale ed esistenziale</a:t>
            </a:r>
            <a:r>
              <a:rPr lang="it-IT" sz="4500" dirty="0" smtClean="0"/>
              <a:t>, in </a:t>
            </a:r>
            <a:r>
              <a:rPr lang="it-IT" sz="4500" i="1" dirty="0" smtClean="0"/>
              <a:t>Intelligenze multiple in una società multiculturale</a:t>
            </a:r>
            <a:r>
              <a:rPr lang="it-IT" sz="4500" dirty="0" smtClean="0"/>
              <a:t>, Congresso Internazionale </a:t>
            </a:r>
            <a:r>
              <a:rPr lang="it-IT" sz="4500" dirty="0" err="1" smtClean="0"/>
              <a:t>C.N.I.S.</a:t>
            </a:r>
            <a:r>
              <a:rPr lang="it-IT" sz="4500" dirty="0" smtClean="0"/>
              <a:t>, Brescia aprile 1998, Bergamo, Junior, Progressi nella ricerca sui disturbi di apprendimento e l’handicap, 1999, vol. 10. </a:t>
            </a:r>
          </a:p>
          <a:p>
            <a:r>
              <a:rPr lang="it-IT" sz="4500" b="1" dirty="0" smtClean="0"/>
              <a:t> </a:t>
            </a:r>
            <a:r>
              <a:rPr lang="en-US" sz="4500" dirty="0" smtClean="0"/>
              <a:t>H. GARDNER, </a:t>
            </a:r>
            <a:r>
              <a:rPr lang="en-US" sz="4500" i="1" dirty="0" smtClean="0"/>
              <a:t>Multiple Intelligences. New Horizons</a:t>
            </a:r>
            <a:r>
              <a:rPr lang="en-US" sz="4500" dirty="0" smtClean="0"/>
              <a:t>, Basic Books, New York 2006.</a:t>
            </a:r>
            <a:endParaRPr lang="it-IT" sz="4500" dirty="0" smtClean="0"/>
          </a:p>
          <a:p>
            <a:pPr lvl="0"/>
            <a:r>
              <a:rPr lang="it-IT" sz="4500" cap="all" dirty="0" smtClean="0"/>
              <a:t>H. Gardner, D. H. </a:t>
            </a:r>
            <a:r>
              <a:rPr lang="it-IT" sz="4500" cap="all" dirty="0" err="1" smtClean="0"/>
              <a:t>Feldman</a:t>
            </a:r>
            <a:r>
              <a:rPr lang="it-IT" sz="4500" cap="all" dirty="0" smtClean="0"/>
              <a:t>, M. </a:t>
            </a:r>
            <a:r>
              <a:rPr lang="it-IT" sz="4500" cap="all" dirty="0" err="1" smtClean="0"/>
              <a:t>Krechevsky</a:t>
            </a:r>
            <a:r>
              <a:rPr lang="it-IT" sz="4500" dirty="0" smtClean="0"/>
              <a:t> (a cura di),</a:t>
            </a:r>
            <a:r>
              <a:rPr lang="it-IT" sz="4500" i="1" dirty="0" smtClean="0"/>
              <a:t> Project </a:t>
            </a:r>
            <a:r>
              <a:rPr lang="it-IT" sz="4500" i="1" dirty="0" err="1" smtClean="0"/>
              <a:t>Spectrum</a:t>
            </a:r>
            <a:r>
              <a:rPr lang="it-IT" sz="4500" i="1" dirty="0" smtClean="0"/>
              <a:t>: manuale di valutazione prescolare, </a:t>
            </a:r>
            <a:r>
              <a:rPr lang="it-IT" sz="4500" dirty="0" smtClean="0"/>
              <a:t>trad. </a:t>
            </a:r>
            <a:r>
              <a:rPr lang="it-IT" sz="4500" dirty="0" err="1" smtClean="0"/>
              <a:t>it</a:t>
            </a:r>
            <a:r>
              <a:rPr lang="it-IT" sz="4500" dirty="0" smtClean="0"/>
              <a:t>., Junior, Bergamo 2002, vol.1.</a:t>
            </a:r>
          </a:p>
          <a:p>
            <a:pPr lvl="0"/>
            <a:r>
              <a:rPr lang="it-IT" sz="4500" cap="all" dirty="0" smtClean="0"/>
              <a:t>H. Gardner, D. H. </a:t>
            </a:r>
            <a:r>
              <a:rPr lang="it-IT" sz="4500" cap="all" dirty="0" err="1" smtClean="0"/>
              <a:t>Feldman</a:t>
            </a:r>
            <a:r>
              <a:rPr lang="it-IT" sz="4500" cap="all" dirty="0" smtClean="0"/>
              <a:t>, M. </a:t>
            </a:r>
            <a:r>
              <a:rPr lang="it-IT" sz="4500" cap="all" dirty="0" err="1" smtClean="0"/>
              <a:t>Krechevsky</a:t>
            </a:r>
            <a:r>
              <a:rPr lang="it-IT" sz="4500" dirty="0" smtClean="0"/>
              <a:t> (a cura di), </a:t>
            </a:r>
            <a:r>
              <a:rPr lang="it-IT" sz="4500" i="1" dirty="0" smtClean="0"/>
              <a:t>Project </a:t>
            </a:r>
            <a:r>
              <a:rPr lang="it-IT" sz="4500" i="1" dirty="0" err="1" smtClean="0"/>
              <a:t>Spectrum</a:t>
            </a:r>
            <a:r>
              <a:rPr lang="it-IT" sz="4500" i="1" dirty="0" smtClean="0"/>
              <a:t>: prime attività di apprendimento,</a:t>
            </a:r>
            <a:r>
              <a:rPr lang="it-IT" sz="4500" dirty="0" smtClean="0"/>
              <a:t> trad. </a:t>
            </a:r>
            <a:r>
              <a:rPr lang="it-IT" sz="4500" dirty="0" err="1" smtClean="0"/>
              <a:t>it</a:t>
            </a:r>
            <a:r>
              <a:rPr lang="it-IT" sz="4500" dirty="0" smtClean="0"/>
              <a:t>., Junior, Bergamo 2002,  vol.2.  </a:t>
            </a:r>
            <a:r>
              <a:rPr lang="it-IT" sz="4500" b="1" dirty="0" smtClean="0"/>
              <a:t> </a:t>
            </a:r>
          </a:p>
          <a:p>
            <a:pPr lvl="0">
              <a:buNone/>
            </a:pPr>
            <a:endParaRPr lang="it-IT" sz="3400" dirty="0" smtClean="0"/>
          </a:p>
          <a:p>
            <a:pPr lvl="0"/>
            <a:endParaRPr lang="it-IT" sz="3400" dirty="0" smtClean="0"/>
          </a:p>
          <a:p>
            <a:pPr algn="just">
              <a:buNone/>
            </a:pPr>
            <a:endParaRPr lang="it-IT" sz="59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500034" y="1000108"/>
            <a:ext cx="8358246" cy="5429288"/>
          </a:xfrm>
          <a:prstGeom prst="rect">
            <a:avLst/>
          </a:prstGeom>
        </p:spPr>
        <p:style>
          <a:lnRef idx="2">
            <a:schemeClr val="accent3"/>
          </a:lnRef>
          <a:fillRef idx="1">
            <a:schemeClr val="lt1"/>
          </a:fillRef>
          <a:effectRef idx="0">
            <a:schemeClr val="accent3"/>
          </a:effectRef>
          <a:fontRef idx="minor">
            <a:schemeClr val="dk1"/>
          </a:fontRef>
        </p:style>
        <p:txBody>
          <a:bodyPr wrap="square" numCol="1" rtlCol="0">
            <a:spAutoFit/>
          </a:bodyPr>
          <a:lstStyle/>
          <a:p>
            <a:pPr lvl="0">
              <a:buFont typeface="Arial" pitchFamily="34" charset="0"/>
              <a:buChar char="•"/>
            </a:pPr>
            <a:r>
              <a:rPr lang="it-IT" sz="1600" dirty="0" smtClean="0"/>
              <a:t>F. HEIDER, </a:t>
            </a:r>
            <a:r>
              <a:rPr lang="it-IT" sz="1600" i="1" dirty="0" smtClean="0"/>
              <a:t>Psicologia delle relazioni interpersonali</a:t>
            </a:r>
            <a:r>
              <a:rPr lang="it-IT" sz="1600" dirty="0" smtClean="0"/>
              <a:t>, trad. </a:t>
            </a:r>
            <a:r>
              <a:rPr lang="it-IT" sz="1600" dirty="0" err="1" smtClean="0"/>
              <a:t>it</a:t>
            </a:r>
            <a:r>
              <a:rPr lang="it-IT" sz="1600" dirty="0" smtClean="0"/>
              <a:t>., il Mulino, Bologna 1972.</a:t>
            </a:r>
          </a:p>
          <a:p>
            <a:pPr lvl="0">
              <a:buFont typeface="Arial" pitchFamily="34" charset="0"/>
              <a:buChar char="•"/>
            </a:pPr>
            <a:r>
              <a:rPr lang="it-IT" sz="1600" dirty="0" smtClean="0"/>
              <a:t>L. MASON, </a:t>
            </a:r>
            <a:r>
              <a:rPr lang="it-IT" sz="1600" i="1" dirty="0" smtClean="0"/>
              <a:t>Psicologia dell’apprendimento e dell’istruzione</a:t>
            </a:r>
            <a:r>
              <a:rPr lang="it-IT" sz="1600" dirty="0" smtClean="0"/>
              <a:t>, il Mulino, Manuali, Bologna 2006.</a:t>
            </a:r>
            <a:r>
              <a:rPr lang="it-IT" sz="1600" b="1" dirty="0" smtClean="0"/>
              <a:t> </a:t>
            </a:r>
            <a:endParaRPr lang="it-IT" sz="1600" dirty="0" smtClean="0"/>
          </a:p>
          <a:p>
            <a:pPr lvl="0">
              <a:buFont typeface="Arial" pitchFamily="34" charset="0"/>
              <a:buChar char="•"/>
            </a:pPr>
            <a:r>
              <a:rPr lang="it-IT" sz="1600" dirty="0" smtClean="0"/>
              <a:t>G. H. MEAD, </a:t>
            </a:r>
            <a:r>
              <a:rPr lang="it-IT" sz="1600" i="1" dirty="0" smtClean="0"/>
              <a:t>Mente, sé e società</a:t>
            </a:r>
            <a:r>
              <a:rPr lang="it-IT" sz="1600" dirty="0" smtClean="0"/>
              <a:t>, trad. </a:t>
            </a:r>
            <a:r>
              <a:rPr lang="it-IT" sz="1600" dirty="0" err="1" smtClean="0"/>
              <a:t>it</a:t>
            </a:r>
            <a:r>
              <a:rPr lang="it-IT" sz="1600" dirty="0" smtClean="0"/>
              <a:t>., Editrice Universitaria, Firenze 1965.</a:t>
            </a:r>
          </a:p>
          <a:p>
            <a:pPr lvl="0">
              <a:buFont typeface="Arial" pitchFamily="34" charset="0"/>
              <a:buChar char="•"/>
            </a:pPr>
            <a:r>
              <a:rPr lang="it-IT" sz="1600" dirty="0" smtClean="0"/>
              <a:t>G. MUGNY, F. CARUGATI, </a:t>
            </a:r>
            <a:r>
              <a:rPr lang="it-IT" sz="1600" i="1" dirty="0" smtClean="0"/>
              <a:t>L’intelligenza al plurale. Rappresentazioni sociali dell’intelligenza e del suo sviluppo</a:t>
            </a:r>
            <a:r>
              <a:rPr lang="it-IT" sz="1600" dirty="0" smtClean="0"/>
              <a:t>, trad. </a:t>
            </a:r>
            <a:r>
              <a:rPr lang="it-IT" sz="1600" dirty="0" err="1" smtClean="0"/>
              <a:t>it</a:t>
            </a:r>
            <a:r>
              <a:rPr lang="it-IT" sz="1600" dirty="0" smtClean="0"/>
              <a:t>., CLUEB, Bologna 1988.</a:t>
            </a:r>
          </a:p>
          <a:p>
            <a:pPr lvl="0">
              <a:buFont typeface="Arial" pitchFamily="34" charset="0"/>
              <a:buChar char="•"/>
            </a:pPr>
            <a:r>
              <a:rPr lang="it-IT" sz="1600" dirty="0" smtClean="0"/>
              <a:t>P. NICOLINI (a cura di) </a:t>
            </a:r>
            <a:r>
              <a:rPr lang="it-IT" sz="1600" i="1" dirty="0" smtClean="0"/>
              <a:t>I centri di apprendimento: una proposta per l’educazione al nido</a:t>
            </a:r>
            <a:r>
              <a:rPr lang="it-IT" sz="1600" dirty="0" smtClean="0"/>
              <a:t>, Junior, Intelligenze in azione, Bergamo 2006.</a:t>
            </a:r>
          </a:p>
          <a:p>
            <a:pPr lvl="0">
              <a:buFont typeface="Arial" pitchFamily="34" charset="0"/>
              <a:buChar char="•"/>
            </a:pPr>
            <a:r>
              <a:rPr lang="it-IT" sz="1600" dirty="0" smtClean="0"/>
              <a:t>P. NICOLINI, F. SCOCCIA, </a:t>
            </a:r>
            <a:r>
              <a:rPr lang="it-IT" sz="1600" i="1" dirty="0" smtClean="0"/>
              <a:t>La fiaba come sfondo integratore</a:t>
            </a:r>
            <a:r>
              <a:rPr lang="it-IT" sz="1600" dirty="0" smtClean="0"/>
              <a:t>. </a:t>
            </a:r>
            <a:r>
              <a:rPr lang="it-IT" sz="1600" i="1" dirty="0" smtClean="0"/>
              <a:t>Contesti strutturati per l’osservazione e lo sviluppo delle intelligenze nella scuola dell’infanzia, </a:t>
            </a:r>
            <a:r>
              <a:rPr lang="it-IT" sz="1600" dirty="0" smtClean="0"/>
              <a:t>Junior, Intelligenze in azione, Bergamo 2008. </a:t>
            </a:r>
          </a:p>
          <a:p>
            <a:pPr lvl="0">
              <a:buFont typeface="Arial" pitchFamily="34" charset="0"/>
              <a:buChar char="•"/>
            </a:pPr>
            <a:r>
              <a:rPr lang="it-IT" sz="1600" dirty="0" smtClean="0"/>
              <a:t>P. NICOLINI (a cura di), </a:t>
            </a:r>
            <a:r>
              <a:rPr lang="it-IT" sz="1600" i="1" dirty="0" smtClean="0"/>
              <a:t>La teoria delle intelligenze multiple. Aspetti concettuali e buone pratiche</a:t>
            </a:r>
            <a:r>
              <a:rPr lang="it-IT" sz="1600" dirty="0" smtClean="0"/>
              <a:t>, Junior, Intelligenze in azione, Parma 2011.</a:t>
            </a:r>
          </a:p>
          <a:p>
            <a:pPr lvl="0">
              <a:buFont typeface="Arial" pitchFamily="34" charset="0"/>
              <a:buChar char="•"/>
            </a:pPr>
            <a:r>
              <a:rPr lang="it-IT" sz="1600" dirty="0" smtClean="0"/>
              <a:t>P. NICOLINI (a cura di), </a:t>
            </a:r>
            <a:r>
              <a:rPr lang="it-IT" sz="1600" i="1" dirty="0" smtClean="0"/>
              <a:t>Osservare il bambino nella scuola dell’infanzia</a:t>
            </a:r>
            <a:r>
              <a:rPr lang="it-IT" sz="1600" dirty="0" smtClean="0"/>
              <a:t>, Junior, Intelligenze in azione, Bergamo 2000. </a:t>
            </a:r>
          </a:p>
          <a:p>
            <a:pPr lvl="0">
              <a:buFont typeface="Arial" pitchFamily="34" charset="0"/>
              <a:buChar char="•"/>
            </a:pPr>
            <a:r>
              <a:rPr lang="it-IT" sz="1600" dirty="0" smtClean="0"/>
              <a:t>B. POJAGHI, P. NICOLINI (a cura di), </a:t>
            </a:r>
            <a:r>
              <a:rPr lang="it-IT" sz="1600" i="1" dirty="0" smtClean="0"/>
              <a:t>Contributi di psicologia sociale in contesti socio-educativi</a:t>
            </a:r>
            <a:r>
              <a:rPr lang="it-IT" sz="1600" dirty="0" smtClean="0"/>
              <a:t>, Franco Angeli, Milano 2003.</a:t>
            </a:r>
          </a:p>
          <a:p>
            <a:pPr lvl="0">
              <a:buFont typeface="Arial" pitchFamily="34" charset="0"/>
              <a:buChar char="•"/>
            </a:pPr>
            <a:r>
              <a:rPr lang="en-US" sz="1600" dirty="0" smtClean="0"/>
              <a:t>E. M. SKAALVIK e M. BONG, </a:t>
            </a:r>
            <a:r>
              <a:rPr lang="en-US" sz="1600" i="1" dirty="0" smtClean="0"/>
              <a:t>Self-concept and self-efficacy revisited</a:t>
            </a:r>
            <a:r>
              <a:rPr lang="en-US" sz="1600" dirty="0" smtClean="0"/>
              <a:t>, in H.W. Marsh, R.G. Craven e </a:t>
            </a:r>
            <a:r>
              <a:rPr lang="en-US" sz="1600" dirty="0" err="1" smtClean="0"/>
              <a:t>McInerney</a:t>
            </a:r>
            <a:r>
              <a:rPr lang="en-US" sz="1600" dirty="0" smtClean="0"/>
              <a:t>, D.M. (a </a:t>
            </a:r>
            <a:r>
              <a:rPr lang="en-US" sz="1600" dirty="0" err="1" smtClean="0"/>
              <a:t>cura</a:t>
            </a:r>
            <a:r>
              <a:rPr lang="en-US" sz="1600" dirty="0" smtClean="0"/>
              <a:t> </a:t>
            </a:r>
            <a:r>
              <a:rPr lang="en-US" sz="1600" dirty="0" err="1" smtClean="0"/>
              <a:t>di</a:t>
            </a:r>
            <a:r>
              <a:rPr lang="en-US" sz="1600" dirty="0" smtClean="0"/>
              <a:t>), </a:t>
            </a:r>
            <a:r>
              <a:rPr lang="en-US" sz="1600" i="1" dirty="0" smtClean="0"/>
              <a:t>International advances in self research</a:t>
            </a:r>
            <a:r>
              <a:rPr lang="en-US" sz="1600" dirty="0" smtClean="0"/>
              <a:t>, Greenwich, CT, Information Age Publishing, 2004.</a:t>
            </a:r>
            <a:endParaRPr lang="it-IT" sz="1600" dirty="0" smtClean="0"/>
          </a:p>
          <a:p>
            <a:pPr lvl="0">
              <a:buFont typeface="Arial" pitchFamily="34" charset="0"/>
              <a:buChar char="•"/>
            </a:pPr>
            <a:r>
              <a:rPr lang="it-IT" sz="1600" dirty="0" smtClean="0"/>
              <a:t>M. SUNDERLAND, </a:t>
            </a:r>
            <a:r>
              <a:rPr lang="it-IT" sz="1600" i="1" dirty="0" smtClean="0"/>
              <a:t>Disegnare le emozioni. Espressione grafica e conoscenza di sé</a:t>
            </a:r>
            <a:r>
              <a:rPr lang="it-IT" sz="1600" dirty="0" smtClean="0"/>
              <a:t>, trad. </a:t>
            </a:r>
            <a:r>
              <a:rPr lang="it-IT" sz="1600" dirty="0" err="1" smtClean="0"/>
              <a:t>it</a:t>
            </a:r>
            <a:r>
              <a:rPr lang="it-IT" sz="1600" dirty="0" smtClean="0"/>
              <a:t>., </a:t>
            </a:r>
            <a:r>
              <a:rPr lang="it-IT" sz="1600" dirty="0" err="1" smtClean="0"/>
              <a:t>Erickson</a:t>
            </a:r>
            <a:r>
              <a:rPr lang="it-IT" sz="1600" dirty="0" smtClean="0"/>
              <a:t>, Trento 1997.</a:t>
            </a:r>
          </a:p>
          <a:p>
            <a:pPr lvl="0">
              <a:buFont typeface="Arial" pitchFamily="34" charset="0"/>
              <a:buChar char="•"/>
            </a:pPr>
            <a:r>
              <a:rPr lang="it-IT" sz="1600" dirty="0" smtClean="0"/>
              <a:t>L. S. VYGOTSKIJ, </a:t>
            </a:r>
            <a:r>
              <a:rPr lang="it-IT" sz="1600" i="1" dirty="0" smtClean="0"/>
              <a:t>Pensiero e linguaggio</a:t>
            </a:r>
            <a:r>
              <a:rPr lang="it-IT" sz="1600" dirty="0" smtClean="0"/>
              <a:t>, trad. </a:t>
            </a:r>
            <a:r>
              <a:rPr lang="it-IT" sz="1600" dirty="0" err="1" smtClean="0"/>
              <a:t>it</a:t>
            </a:r>
            <a:r>
              <a:rPr lang="it-IT" sz="1600" dirty="0" smtClean="0"/>
              <a:t>., Laterza, Bari 1990.</a:t>
            </a:r>
          </a:p>
        </p:txBody>
      </p:sp>
      <p:sp>
        <p:nvSpPr>
          <p:cNvPr id="4" name="Titolo 1"/>
          <p:cNvSpPr txBox="1">
            <a:spLocks/>
          </p:cNvSpPr>
          <p:nvPr/>
        </p:nvSpPr>
        <p:spPr>
          <a:xfrm>
            <a:off x="571472" y="285728"/>
            <a:ext cx="8229600" cy="582594"/>
          </a:xfrm>
          <a:prstGeom prst="rect">
            <a:avLst/>
          </a:prstGeom>
        </p:spPr>
        <p:style>
          <a:lnRef idx="0">
            <a:schemeClr val="accent3"/>
          </a:lnRef>
          <a:fillRef idx="3">
            <a:schemeClr val="accent3"/>
          </a:fillRef>
          <a:effectRef idx="3">
            <a:schemeClr val="accent3"/>
          </a:effectRef>
          <a:fontRef idx="minor">
            <a:schemeClr val="lt1"/>
          </a:fontRef>
        </p:style>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3200" b="1" i="0" u="none" strike="noStrike" kern="1200" cap="none" spc="0" normalizeH="0" baseline="0" noProof="0" smtClean="0">
                <a:ln>
                  <a:noFill/>
                </a:ln>
                <a:solidFill>
                  <a:schemeClr val="tx1"/>
                </a:solidFill>
                <a:effectLst/>
                <a:uLnTx/>
                <a:uFillTx/>
                <a:latin typeface="+mn-lt"/>
                <a:ea typeface="+mn-ea"/>
                <a:cs typeface="+mn-cs"/>
              </a:rPr>
              <a:t>Riferimenti bibliografici</a:t>
            </a:r>
            <a:endParaRPr kumimoji="0" lang="it-IT" sz="32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e 5"/>
          <p:cNvSpPr/>
          <p:nvPr/>
        </p:nvSpPr>
        <p:spPr>
          <a:xfrm>
            <a:off x="714348" y="1428736"/>
            <a:ext cx="7643866" cy="3786214"/>
          </a:xfrm>
          <a:prstGeom prst="ellipse">
            <a:avLst/>
          </a:prstGeom>
          <a:solidFill>
            <a:srgbClr val="FF5050">
              <a:alpha val="94902"/>
            </a:srgbClr>
          </a:solidFill>
        </p:spPr>
        <p:style>
          <a:lnRef idx="1">
            <a:schemeClr val="accent6"/>
          </a:lnRef>
          <a:fillRef idx="1003">
            <a:schemeClr val="dk2"/>
          </a:fillRef>
          <a:effectRef idx="1">
            <a:schemeClr val="accent6"/>
          </a:effectRef>
          <a:fontRef idx="minor">
            <a:schemeClr val="dk1"/>
          </a:fontRef>
        </p:style>
        <p:txBody>
          <a:bodyPr rtlCol="0" anchor="ctr"/>
          <a:lstStyle/>
          <a:p>
            <a:pPr algn="ctr">
              <a:buNone/>
            </a:pPr>
            <a:r>
              <a:rPr lang="it-IT" sz="2800" b="1" i="1" dirty="0" smtClean="0">
                <a:solidFill>
                  <a:schemeClr val="tx1"/>
                </a:solidFill>
                <a:cs typeface="Times New Roman" pitchFamily="18" charset="0"/>
              </a:rPr>
              <a:t>In che modo le rappresentazioni sociali relative all’intelligenza influiscono sulle pratiche educative e  sulla percezione che i bambini hanno delle proprie abilità?</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egnaposto contenuto 4"/>
          <p:cNvGraphicFramePr>
            <a:graphicFrameLocks noGrp="1"/>
          </p:cNvGraphicFramePr>
          <p:nvPr>
            <p:ph idx="1"/>
          </p:nvPr>
        </p:nvGraphicFramePr>
        <p:xfrm>
          <a:off x="500034" y="500042"/>
          <a:ext cx="8229600" cy="5429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Ovale 10"/>
          <p:cNvSpPr/>
          <p:nvPr/>
        </p:nvSpPr>
        <p:spPr>
          <a:xfrm>
            <a:off x="3286116" y="2000240"/>
            <a:ext cx="1785950" cy="64294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it-IT" sz="1600" b="1" dirty="0" smtClean="0"/>
              <a:t>interazione</a:t>
            </a:r>
            <a:endParaRPr lang="it-IT" sz="1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42918"/>
            <a:ext cx="8229600" cy="5500726"/>
          </a:xfrm>
        </p:spPr>
        <p:txBody>
          <a:bodyPr>
            <a:normAutofit/>
          </a:bodyPr>
          <a:lstStyle/>
          <a:p>
            <a:pPr algn="ctr">
              <a:buNone/>
            </a:pPr>
            <a:endParaRPr lang="it-IT" sz="2000" b="1" dirty="0"/>
          </a:p>
          <a:p>
            <a:pPr>
              <a:buNone/>
            </a:pPr>
            <a:r>
              <a:rPr lang="it-IT" sz="2000" b="1" dirty="0" smtClean="0"/>
              <a:t>               </a:t>
            </a:r>
            <a:endParaRPr lang="it-IT" sz="2000" b="1" dirty="0"/>
          </a:p>
          <a:p>
            <a:pPr>
              <a:buNone/>
            </a:pPr>
            <a:endParaRPr lang="it-IT" sz="2000" b="1" dirty="0" smtClean="0"/>
          </a:p>
          <a:p>
            <a:pPr>
              <a:buNone/>
            </a:pPr>
            <a:endParaRPr lang="it-IT" sz="2000" b="1" dirty="0" smtClean="0"/>
          </a:p>
          <a:p>
            <a:pPr>
              <a:buNone/>
            </a:pPr>
            <a:endParaRPr lang="it-IT" sz="2000" b="1" dirty="0" smtClean="0"/>
          </a:p>
          <a:p>
            <a:pPr algn="ctr">
              <a:buNone/>
            </a:pPr>
            <a:endParaRPr lang="it-IT" sz="2000" b="1" dirty="0"/>
          </a:p>
        </p:txBody>
      </p:sp>
      <p:graphicFrame>
        <p:nvGraphicFramePr>
          <p:cNvPr id="8" name="Diagramma 7"/>
          <p:cNvGraphicFramePr/>
          <p:nvPr/>
        </p:nvGraphicFramePr>
        <p:xfrm>
          <a:off x="571472" y="214290"/>
          <a:ext cx="7929618" cy="64294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asellaDiTesto 3"/>
          <p:cNvSpPr txBox="1"/>
          <p:nvPr/>
        </p:nvSpPr>
        <p:spPr>
          <a:xfrm>
            <a:off x="642910" y="5286388"/>
            <a:ext cx="7929618" cy="1169551"/>
          </a:xfrm>
          <a:prstGeom prst="rect">
            <a:avLst/>
          </a:prstGeom>
          <a:ln>
            <a:noFill/>
          </a:ln>
        </p:spPr>
        <p:style>
          <a:lnRef idx="2">
            <a:schemeClr val="accent6"/>
          </a:lnRef>
          <a:fillRef idx="1">
            <a:schemeClr val="lt1"/>
          </a:fillRef>
          <a:effectRef idx="0">
            <a:schemeClr val="accent6"/>
          </a:effectRef>
          <a:fontRef idx="minor">
            <a:schemeClr val="dk1"/>
          </a:fontRef>
        </p:style>
        <p:txBody>
          <a:bodyPr wrap="square" rtlCol="0">
            <a:spAutoFit/>
          </a:bodyPr>
          <a:lstStyle/>
          <a:p>
            <a:pPr algn="ctr"/>
            <a:r>
              <a:rPr lang="it-IT" sz="1400" b="1" dirty="0" smtClean="0"/>
              <a:t>“</a:t>
            </a:r>
            <a:r>
              <a:rPr lang="it-IT" sz="1400" b="1" i="1" dirty="0" smtClean="0"/>
              <a:t>Gli alunni che hanno problemi con alcune materie scolastiche, come lettura o matematica, non sono necessariamente idonei in tutti i settori; possono illuminarsi, come ha fatto </a:t>
            </a:r>
            <a:r>
              <a:rPr lang="it-IT" sz="1400" b="1" i="1" dirty="0" err="1" smtClean="0"/>
              <a:t>Donnie</a:t>
            </a:r>
            <a:r>
              <a:rPr lang="it-IT" sz="1400" b="1" i="1" dirty="0" smtClean="0"/>
              <a:t>, quando si chiede loro di mettere insieme i pezzi di un apparecchio (…) La struttura </a:t>
            </a:r>
            <a:r>
              <a:rPr lang="it-IT" sz="1400" b="1" i="1" dirty="0" err="1" smtClean="0"/>
              <a:t>Spectrum</a:t>
            </a:r>
            <a:r>
              <a:rPr lang="it-IT" sz="1400" b="1" i="1" dirty="0" smtClean="0"/>
              <a:t>  cerca di procurare  a questi alunni le stesse opportunità di dimostrare le proprie capacità di cui sono provvisti abitualmente quelli che fanno affidamento sulle intelligenze linguistiche e logico-matematiche</a:t>
            </a:r>
            <a:r>
              <a:rPr lang="it-IT" sz="1400" b="1" dirty="0" smtClean="0"/>
              <a:t>” - </a:t>
            </a:r>
            <a:r>
              <a:rPr lang="it-IT" sz="1400" dirty="0" smtClean="0"/>
              <a:t>Team dei ricercatori </a:t>
            </a:r>
            <a:r>
              <a:rPr lang="it-IT" sz="1400" dirty="0" err="1" smtClean="0"/>
              <a:t>Spectrum</a:t>
            </a:r>
            <a:endParaRPr lang="it-IT"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71472" y="571480"/>
            <a:ext cx="8115328" cy="5554683"/>
          </a:xfrm>
        </p:spPr>
        <p:txBody>
          <a:bodyPr>
            <a:normAutofit/>
          </a:bodyPr>
          <a:lstStyle/>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smtClean="0">
              <a:cs typeface="Times New Roman" pitchFamily="18" charset="0"/>
            </a:endParaRPr>
          </a:p>
          <a:p>
            <a:pPr>
              <a:buNone/>
            </a:pPr>
            <a:endParaRPr lang="it-IT" sz="2000" dirty="0">
              <a:cs typeface="Times New Roman" pitchFamily="18" charset="0"/>
            </a:endParaRPr>
          </a:p>
        </p:txBody>
      </p:sp>
      <p:graphicFrame>
        <p:nvGraphicFramePr>
          <p:cNvPr id="4" name="Diagramma 3"/>
          <p:cNvGraphicFramePr/>
          <p:nvPr/>
        </p:nvGraphicFramePr>
        <p:xfrm>
          <a:off x="1357290" y="500042"/>
          <a:ext cx="6715172" cy="5786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357166"/>
            <a:ext cx="8429684" cy="642942"/>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it-IT" b="1" i="1" dirty="0" smtClean="0"/>
              <a:t/>
            </a:r>
            <a:br>
              <a:rPr lang="it-IT" b="1" i="1" dirty="0" smtClean="0"/>
            </a:br>
            <a:r>
              <a:rPr lang="it-IT" sz="3000" b="1" i="1" dirty="0" smtClean="0"/>
              <a:t>Il progetto sviluppato in classe </a:t>
            </a:r>
            <a:r>
              <a:rPr lang="it-IT" b="1" i="1" dirty="0" smtClean="0"/>
              <a:t/>
            </a:r>
            <a:br>
              <a:rPr lang="it-IT" b="1" i="1" dirty="0" smtClean="0"/>
            </a:br>
            <a:endParaRPr lang="it-IT" b="1" i="1" dirty="0"/>
          </a:p>
        </p:txBody>
      </p:sp>
      <p:sp>
        <p:nvSpPr>
          <p:cNvPr id="3" name="Segnaposto contenuto 2"/>
          <p:cNvSpPr>
            <a:spLocks noGrp="1"/>
          </p:cNvSpPr>
          <p:nvPr>
            <p:ph idx="1"/>
          </p:nvPr>
        </p:nvSpPr>
        <p:spPr>
          <a:xfrm>
            <a:off x="357158" y="1071546"/>
            <a:ext cx="8429684" cy="5500726"/>
          </a:xfrm>
        </p:spPr>
        <p:style>
          <a:lnRef idx="1">
            <a:schemeClr val="accent3"/>
          </a:lnRef>
          <a:fillRef idx="2">
            <a:schemeClr val="accent3"/>
          </a:fillRef>
          <a:effectRef idx="1">
            <a:schemeClr val="accent3"/>
          </a:effectRef>
          <a:fontRef idx="minor">
            <a:schemeClr val="dk1"/>
          </a:fontRef>
        </p:style>
        <p:txBody>
          <a:bodyPr>
            <a:normAutofit fontScale="32500" lnSpcReduction="20000"/>
          </a:bodyPr>
          <a:lstStyle/>
          <a:p>
            <a:pPr algn="just">
              <a:buNone/>
            </a:pPr>
            <a:r>
              <a:rPr lang="it-IT" sz="4000" i="1" dirty="0" smtClean="0"/>
              <a:t>      </a:t>
            </a:r>
            <a:endParaRPr lang="it-IT" dirty="0" smtClean="0"/>
          </a:p>
          <a:p>
            <a:pPr marL="0" indent="0">
              <a:buNone/>
            </a:pPr>
            <a:r>
              <a:rPr lang="it-IT" sz="6200" dirty="0" smtClean="0">
                <a:cs typeface="Times New Roman" pitchFamily="18" charset="0"/>
              </a:rPr>
              <a:t>Il progetto è stato sviluppato nell’anno scolastico 2011/2012 in collaborazione con un team di </a:t>
            </a:r>
            <a:r>
              <a:rPr lang="it-IT" sz="6200" b="1" dirty="0" smtClean="0">
                <a:cs typeface="Times New Roman" pitchFamily="18" charset="0"/>
              </a:rPr>
              <a:t>insegnanti</a:t>
            </a:r>
            <a:r>
              <a:rPr lang="it-IT" sz="6200" dirty="0" smtClean="0">
                <a:cs typeface="Times New Roman" pitchFamily="18" charset="0"/>
              </a:rPr>
              <a:t>,</a:t>
            </a:r>
            <a:r>
              <a:rPr lang="it-IT" sz="6200" b="1" dirty="0" smtClean="0">
                <a:cs typeface="Times New Roman" pitchFamily="18" charset="0"/>
              </a:rPr>
              <a:t> genitori e alunni  di una classe II di Scuola Primaria</a:t>
            </a:r>
            <a:r>
              <a:rPr lang="it-IT" sz="6200" dirty="0" smtClean="0">
                <a:cs typeface="Times New Roman" pitchFamily="18" charset="0"/>
              </a:rPr>
              <a:t> appartenente al Circolo Didattico “Via Panfilo” di Macerata.</a:t>
            </a:r>
          </a:p>
          <a:p>
            <a:pPr marL="0" indent="0">
              <a:buNone/>
            </a:pPr>
            <a:endParaRPr lang="it-IT" sz="6200" dirty="0" smtClean="0">
              <a:cs typeface="Times New Roman" pitchFamily="18" charset="0"/>
            </a:endParaRPr>
          </a:p>
          <a:p>
            <a:pPr marL="0" indent="0" algn="just">
              <a:buNone/>
            </a:pPr>
            <a:r>
              <a:rPr lang="it-IT" sz="6200" i="1" dirty="0" smtClean="0">
                <a:cs typeface="Times New Roman" pitchFamily="18" charset="0"/>
              </a:rPr>
              <a:t>1^fase</a:t>
            </a:r>
            <a:r>
              <a:rPr lang="it-IT" sz="6200" dirty="0" smtClean="0">
                <a:cs typeface="Times New Roman" pitchFamily="18" charset="0"/>
              </a:rPr>
              <a:t>: </a:t>
            </a:r>
            <a:r>
              <a:rPr lang="it-IT" sz="6200" b="1" dirty="0" smtClean="0">
                <a:solidFill>
                  <a:schemeClr val="tx1"/>
                </a:solidFill>
                <a:cs typeface="Times New Roman" pitchFamily="18" charset="0"/>
              </a:rPr>
              <a:t>predisposizione e somministrazione di questionari </a:t>
            </a:r>
            <a:r>
              <a:rPr lang="it-IT" sz="6200" dirty="0" smtClean="0">
                <a:cs typeface="Times New Roman" pitchFamily="18" charset="0"/>
              </a:rPr>
              <a:t>a genitori e insegnanti, allo scopo di rilevare le concezioni relative alle abilità cognitive dei propri figli/alunni; rappresentazione da parte dei bambini del proprio campo di interessi e competenze mediante la </a:t>
            </a:r>
            <a:r>
              <a:rPr lang="it-IT" sz="6200" b="1" dirty="0" smtClean="0">
                <a:solidFill>
                  <a:schemeClr val="tx1"/>
                </a:solidFill>
                <a:cs typeface="Times New Roman" pitchFamily="18" charset="0"/>
              </a:rPr>
              <a:t>costruzione di un </a:t>
            </a:r>
            <a:r>
              <a:rPr lang="it-IT" sz="6200" b="1" i="1" dirty="0" smtClean="0">
                <a:solidFill>
                  <a:schemeClr val="tx1"/>
                </a:solidFill>
                <a:cs typeface="Times New Roman" pitchFamily="18" charset="0"/>
              </a:rPr>
              <a:t>Puzzle delle abilità</a:t>
            </a:r>
            <a:r>
              <a:rPr lang="it-IT" sz="6200" i="1" dirty="0" smtClean="0">
                <a:cs typeface="Times New Roman" pitchFamily="18" charset="0"/>
              </a:rPr>
              <a:t> </a:t>
            </a:r>
            <a:r>
              <a:rPr lang="it-IT" sz="6200" dirty="0" smtClean="0">
                <a:cs typeface="Times New Roman" pitchFamily="18" charset="0"/>
              </a:rPr>
              <a:t>che ha permesso loro di esprimersi utilizzando prevalentemente il lavoro manuale e le immagini.</a:t>
            </a:r>
          </a:p>
          <a:p>
            <a:pPr marL="0" indent="0" algn="just">
              <a:buNone/>
            </a:pPr>
            <a:endParaRPr lang="it-IT" sz="6200" dirty="0" smtClean="0">
              <a:cs typeface="Times New Roman" pitchFamily="18" charset="0"/>
            </a:endParaRPr>
          </a:p>
          <a:p>
            <a:pPr marL="0" indent="0" algn="just">
              <a:buNone/>
            </a:pPr>
            <a:r>
              <a:rPr lang="it-IT" sz="6200" i="1" dirty="0" smtClean="0">
                <a:cs typeface="Times New Roman" pitchFamily="18" charset="0"/>
              </a:rPr>
              <a:t>2^fase: </a:t>
            </a:r>
            <a:r>
              <a:rPr lang="it-IT" sz="6200" b="1" dirty="0" smtClean="0">
                <a:solidFill>
                  <a:schemeClr val="tx1"/>
                </a:solidFill>
                <a:cs typeface="Times New Roman" pitchFamily="18" charset="0"/>
              </a:rPr>
              <a:t>osservazione</a:t>
            </a:r>
            <a:r>
              <a:rPr lang="it-IT" sz="6200" dirty="0" smtClean="0">
                <a:cs typeface="Times New Roman" pitchFamily="18" charset="0"/>
              </a:rPr>
              <a:t> dei bambini durante le attività svolte </a:t>
            </a:r>
            <a:r>
              <a:rPr lang="it-IT" sz="6200" b="1" dirty="0" smtClean="0">
                <a:solidFill>
                  <a:schemeClr val="tx1"/>
                </a:solidFill>
                <a:cs typeface="Times New Roman" pitchFamily="18" charset="0"/>
              </a:rPr>
              <a:t>all’interno dei </a:t>
            </a:r>
            <a:r>
              <a:rPr lang="it-IT" sz="6200" b="1" i="1" dirty="0" smtClean="0">
                <a:solidFill>
                  <a:schemeClr val="tx1"/>
                </a:solidFill>
                <a:cs typeface="Times New Roman" pitchFamily="18" charset="0"/>
              </a:rPr>
              <a:t>centri di apprendimento</a:t>
            </a:r>
            <a:r>
              <a:rPr lang="it-IT" sz="6200" dirty="0" smtClean="0">
                <a:cs typeface="Times New Roman" pitchFamily="18" charset="0"/>
              </a:rPr>
              <a:t>, contesti strutturati per la valorizzazione e il riconoscimento delle intelligenze, secondo l’approccio sviluppato dal </a:t>
            </a:r>
            <a:r>
              <a:rPr lang="it-IT" sz="6200" i="1" dirty="0" smtClean="0">
                <a:cs typeface="Times New Roman" pitchFamily="18" charset="0"/>
              </a:rPr>
              <a:t>Project</a:t>
            </a:r>
            <a:r>
              <a:rPr lang="it-IT" sz="6200" dirty="0" smtClean="0">
                <a:cs typeface="Times New Roman" pitchFamily="18" charset="0"/>
              </a:rPr>
              <a:t> </a:t>
            </a:r>
            <a:r>
              <a:rPr lang="it-IT" sz="6200" i="1" dirty="0" err="1" smtClean="0">
                <a:cs typeface="Times New Roman" pitchFamily="18" charset="0"/>
              </a:rPr>
              <a:t>Spectrum</a:t>
            </a:r>
            <a:r>
              <a:rPr lang="it-IT" sz="6200" dirty="0" smtClean="0">
                <a:cs typeface="Times New Roman" pitchFamily="18" charset="0"/>
              </a:rPr>
              <a:t>.</a:t>
            </a:r>
          </a:p>
          <a:p>
            <a:pPr marL="0" indent="0" algn="just">
              <a:buNone/>
            </a:pPr>
            <a:endParaRPr lang="it-IT" sz="6200" dirty="0" smtClean="0">
              <a:cs typeface="Times New Roman" pitchFamily="18" charset="0"/>
            </a:endParaRPr>
          </a:p>
          <a:p>
            <a:pPr marL="0" indent="0" algn="just">
              <a:buNone/>
            </a:pPr>
            <a:r>
              <a:rPr lang="it-IT" sz="6200" i="1" dirty="0" smtClean="0">
                <a:cs typeface="Times New Roman" pitchFamily="18" charset="0"/>
              </a:rPr>
              <a:t>3^fase</a:t>
            </a:r>
            <a:r>
              <a:rPr lang="it-IT" sz="6200" dirty="0" smtClean="0">
                <a:cs typeface="Times New Roman" pitchFamily="18" charset="0"/>
              </a:rPr>
              <a:t>: </a:t>
            </a:r>
            <a:r>
              <a:rPr lang="it-IT" sz="6200" b="1" dirty="0" smtClean="0">
                <a:solidFill>
                  <a:schemeClr val="tx1"/>
                </a:solidFill>
                <a:cs typeface="Times New Roman" pitchFamily="18" charset="0"/>
              </a:rPr>
              <a:t>ripetizione dell’attività del Puzzle </a:t>
            </a:r>
            <a:r>
              <a:rPr lang="it-IT" sz="6200" dirty="0" smtClean="0">
                <a:cs typeface="Times New Roman" pitchFamily="18" charset="0"/>
              </a:rPr>
              <a:t>da parte degli alunni, allo scopo di rappresentare nuovamente il proprio campo di interessi e competenze dopo il processo di mobilitazione delle intelligenze; analisi dei risultati e costruzione dei profili narrativi</a:t>
            </a:r>
          </a:p>
          <a:p>
            <a:pPr>
              <a:buNone/>
            </a:pPr>
            <a:endParaRPr lang="it-IT" sz="49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p:spPr>
        <p:style>
          <a:lnRef idx="0">
            <a:schemeClr val="accent3"/>
          </a:lnRef>
          <a:fillRef idx="3">
            <a:schemeClr val="accent3"/>
          </a:fillRef>
          <a:effectRef idx="3">
            <a:schemeClr val="accent3"/>
          </a:effectRef>
          <a:fontRef idx="minor">
            <a:schemeClr val="lt1"/>
          </a:fontRef>
        </p:style>
        <p:txBody>
          <a:bodyPr>
            <a:normAutofit fontScale="90000"/>
          </a:bodyPr>
          <a:lstStyle/>
          <a:p>
            <a:r>
              <a:rPr lang="it-IT" sz="2800" b="1" i="1" dirty="0" smtClean="0"/>
              <a:t>L’osservazione all’interno dei centri di apprendimento: l’intelligenza spaziale</a:t>
            </a:r>
            <a:endParaRPr lang="it-IT" sz="2800" b="1" i="1" dirty="0"/>
          </a:p>
        </p:txBody>
      </p:sp>
      <p:sp>
        <p:nvSpPr>
          <p:cNvPr id="3" name="Segnaposto contenuto 2"/>
          <p:cNvSpPr>
            <a:spLocks noGrp="1"/>
          </p:cNvSpPr>
          <p:nvPr>
            <p:ph idx="1"/>
          </p:nvPr>
        </p:nvSpPr>
        <p:spPr>
          <a:xfrm>
            <a:off x="457200" y="1214422"/>
            <a:ext cx="8229600" cy="5072098"/>
          </a:xfrm>
        </p:spPr>
        <p:txBody>
          <a:bodyPr>
            <a:normAutofit fontScale="55000" lnSpcReduction="20000"/>
          </a:bodyPr>
          <a:lstStyle/>
          <a:p>
            <a:pPr marL="72000" indent="0" algn="just">
              <a:buNone/>
            </a:pPr>
            <a:r>
              <a:rPr lang="it-IT" dirty="0" smtClean="0"/>
              <a:t>L’attività ideata per osservare l’intelligenza spaziale si intitola “</a:t>
            </a:r>
            <a:r>
              <a:rPr lang="it-IT" dirty="0" err="1" smtClean="0"/>
              <a:t>Costruzioni…</a:t>
            </a:r>
            <a:r>
              <a:rPr lang="it-IT" i="1" dirty="0" err="1" smtClean="0"/>
              <a:t>spaziali</a:t>
            </a:r>
            <a:r>
              <a:rPr lang="it-IT" dirty="0" smtClean="0"/>
              <a:t>!” ed è stata organizzata con la </a:t>
            </a:r>
            <a:r>
              <a:rPr lang="it-IT" b="1" dirty="0" smtClean="0"/>
              <a:t>finalità</a:t>
            </a:r>
            <a:r>
              <a:rPr lang="it-IT" dirty="0" smtClean="0"/>
              <a:t> </a:t>
            </a:r>
            <a:r>
              <a:rPr lang="it-IT" b="1" dirty="0" smtClean="0"/>
              <a:t>di riconoscere nei bambini la capacità di inventare e costruire oggetti tridimensionali, mettendo in relazione materiali di diversa forma e dimensione</a:t>
            </a:r>
            <a:r>
              <a:rPr lang="it-IT" dirty="0" smtClean="0"/>
              <a:t>. </a:t>
            </a:r>
          </a:p>
          <a:p>
            <a:pPr marL="72000" indent="0" algn="just">
              <a:buNone/>
            </a:pPr>
            <a:r>
              <a:rPr lang="it-IT" dirty="0" smtClean="0"/>
              <a:t>All’inizio la classe è stata suddivisa in piccoli gruppi da quattro bambini e sono stati distribuiti diversi materiali da recupero a ciascun gruppo: bottiglie, scatole, stuzzicadenti, pezzi di stoffa, gomitoli </a:t>
            </a:r>
            <a:r>
              <a:rPr lang="it-IT" dirty="0" err="1" smtClean="0"/>
              <a:t>…Successivamente</a:t>
            </a:r>
            <a:r>
              <a:rPr lang="it-IT" dirty="0" smtClean="0"/>
              <a:t> è stato chiesto a ciascun gruppo di inventare delle </a:t>
            </a:r>
            <a:r>
              <a:rPr lang="it-IT" i="1" dirty="0" smtClean="0"/>
              <a:t>costruzioni spaziali</a:t>
            </a:r>
            <a:r>
              <a:rPr lang="it-IT" dirty="0" smtClean="0"/>
              <a:t>, stimolati dalla domanda-chiave: “Immaginate di andare nello spazio, cosa potreste trovare? potrebbero esserci una casa spaziale o una macchina spaziale? Se si come sarebbero”. Ogni, gruppo quindi, ha creato la propria macchina spaziale con i materiali a disposizione e successivamente ha descritto al resto della classe la propria invenzione, esponendo i problemi incontrati durante la costruzione e le strategie di risoluzione adottate.</a:t>
            </a:r>
          </a:p>
          <a:p>
            <a:pPr marL="144000" indent="0" algn="just">
              <a:buNone/>
            </a:pPr>
            <a:endParaRPr lang="it-IT" dirty="0" smtClean="0"/>
          </a:p>
          <a:p>
            <a:pPr>
              <a:buNone/>
            </a:pPr>
            <a:r>
              <a:rPr lang="it-IT" dirty="0" smtClean="0"/>
              <a:t>       Gli</a:t>
            </a:r>
            <a:r>
              <a:rPr lang="it-IT" b="1" dirty="0" smtClean="0"/>
              <a:t> indicatori che hanno guidato l’osservazione </a:t>
            </a:r>
            <a:r>
              <a:rPr lang="it-IT" dirty="0" smtClean="0"/>
              <a:t>sono stati: </a:t>
            </a:r>
          </a:p>
          <a:p>
            <a:pPr lvl="0"/>
            <a:r>
              <a:rPr lang="it-IT" dirty="0" smtClean="0"/>
              <a:t>mostra interesse per l’attività proposta;</a:t>
            </a:r>
          </a:p>
          <a:p>
            <a:pPr lvl="0"/>
            <a:r>
              <a:rPr lang="it-IT" dirty="0" smtClean="0"/>
              <a:t>manipola i diversi materiali e li mette in relazione;</a:t>
            </a:r>
          </a:p>
          <a:p>
            <a:pPr lvl="0"/>
            <a:r>
              <a:rPr lang="it-IT" dirty="0" smtClean="0"/>
              <a:t>usa i materiali in modo funzionale rispetto all’obiettivo dell’attività;</a:t>
            </a:r>
          </a:p>
          <a:p>
            <a:pPr lvl="0"/>
            <a:r>
              <a:rPr lang="it-IT" dirty="0" smtClean="0"/>
              <a:t>esprime osservazioni sulla relazione tra le parti e il tutto;</a:t>
            </a:r>
          </a:p>
          <a:p>
            <a:pPr lvl="0"/>
            <a:r>
              <a:rPr lang="it-IT" dirty="0" smtClean="0"/>
              <a:t>trova soluzioni ai problemi incontrati durante la costruzione dell’oggetto.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style>
          <a:lnRef idx="3">
            <a:schemeClr val="lt1"/>
          </a:lnRef>
          <a:fillRef idx="1">
            <a:schemeClr val="accent3"/>
          </a:fillRef>
          <a:effectRef idx="1">
            <a:schemeClr val="accent3"/>
          </a:effectRef>
          <a:fontRef idx="minor">
            <a:schemeClr val="lt1"/>
          </a:fontRef>
        </p:style>
        <p:txBody>
          <a:bodyPr>
            <a:noAutofit/>
          </a:bodyPr>
          <a:lstStyle/>
          <a:p>
            <a:r>
              <a:rPr lang="it-IT" sz="2500" b="1" i="1" dirty="0" smtClean="0"/>
              <a:t>L’osservazione all’interno dei centri di apprendimento: l’intelligenza spaziale</a:t>
            </a:r>
            <a:endParaRPr lang="it-IT" sz="2500" b="1" i="1" dirty="0"/>
          </a:p>
        </p:txBody>
      </p:sp>
      <p:sp>
        <p:nvSpPr>
          <p:cNvPr id="3" name="Segnaposto contenuto 2"/>
          <p:cNvSpPr>
            <a:spLocks noGrp="1"/>
          </p:cNvSpPr>
          <p:nvPr>
            <p:ph idx="1"/>
          </p:nvPr>
        </p:nvSpPr>
        <p:spPr>
          <a:xfrm>
            <a:off x="3428992" y="1357298"/>
            <a:ext cx="5257808" cy="5000660"/>
          </a:xfrm>
        </p:spPr>
        <p:txBody>
          <a:bodyPr>
            <a:noAutofit/>
          </a:bodyPr>
          <a:lstStyle/>
          <a:p>
            <a:pPr>
              <a:buNone/>
            </a:pPr>
            <a:r>
              <a:rPr lang="it-IT" sz="1500" b="1" dirty="0" smtClean="0"/>
              <a:t>Esempio di osservazione – Nome dell’alunno</a:t>
            </a:r>
            <a:r>
              <a:rPr lang="it-IT" sz="1500" dirty="0" smtClean="0"/>
              <a:t>: Francesco</a:t>
            </a:r>
          </a:p>
          <a:p>
            <a:pPr marL="0" indent="0" algn="just">
              <a:buNone/>
            </a:pPr>
            <a:r>
              <a:rPr lang="it-IT" sz="1500" b="1" dirty="0" smtClean="0"/>
              <a:t>Descrizione</a:t>
            </a:r>
            <a:r>
              <a:rPr lang="it-IT" sz="1500" dirty="0" smtClean="0"/>
              <a:t>: Distribuisco i materiali per l’attività ai diversi gruppi ed estraggo da una grande busta, dei pezzi di legno e un contenitore ovale, Francesco li vede ed esclama “Quello è legno!”. Subito mi avvicino a lui e gli offro i materiali, il bambino li afferra con un sorriso e li manipola attentamente. Poco dopo mi mostra il contenitore ricevuto e mi domanda “Posso colorarlo dentro con il pennarello celeste per farci una piscina?” rispondo che può farlo. Finito di colorare, il bambino rovescia l’oggetto e prende un tubetto di colla vinilica che versa uniformemente sulla superficie di legno. Infine, fissa la scatolina su una base di carta velina verde stesa sui banchi e dice al compagno vicino “Adesso qui dobbiamo farci il trampolino!”. </a:t>
            </a:r>
          </a:p>
          <a:p>
            <a:pPr marL="0" indent="0" algn="just">
              <a:buNone/>
            </a:pPr>
            <a:r>
              <a:rPr lang="it-IT" sz="1500" b="1" dirty="0" smtClean="0"/>
              <a:t>Commento: </a:t>
            </a:r>
            <a:r>
              <a:rPr lang="it-IT" sz="1500" dirty="0" smtClean="0"/>
              <a:t>Il bambino appare molto interessato all’attività proposta: esprime osservazioni, pone domande, manipola i materiali ricevuti, si mostra propositivo all’interno del gruppo. Nella fase ideativa suggerisce ai compagni come mettere in relazione i diversi oggetti per raggiungere l’obiettivo concordato (costruire una ‘casa spaziale’) e si mostra abile nel farlo (usa il pennarello per colorare la superficie di legno, la colla vinilica per fissare la scatola alla base di carta velina).</a:t>
            </a:r>
          </a:p>
        </p:txBody>
      </p:sp>
      <p:pic>
        <p:nvPicPr>
          <p:cNvPr id="4" name="Immagine 3"/>
          <p:cNvPicPr/>
          <p:nvPr/>
        </p:nvPicPr>
        <p:blipFill rotWithShape="1">
          <a:blip r:embed="rId2"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l="7607" r="20255" b="6812"/>
          <a:stretch/>
        </p:blipFill>
        <p:spPr bwMode="auto">
          <a:xfrm>
            <a:off x="642910" y="1643050"/>
            <a:ext cx="2488635" cy="2345634"/>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pic>
        <p:nvPicPr>
          <p:cNvPr id="5" name="Immagine 4"/>
          <p:cNvPicPr/>
          <p:nvPr/>
        </p:nvPicPr>
        <p:blipFill rotWithShape="1">
          <a:blip r:embed="rId3" cstate="print">
            <a:extLst>
              <a:ext uri="{28A0092B-C50C-407E-A947-70E740481C1C}">
                <a14:useLocalDpi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val="0"/>
              </a:ext>
            </a:extLst>
          </a:blip>
          <a:srcRect r="7443"/>
          <a:stretch/>
        </p:blipFill>
        <p:spPr bwMode="auto">
          <a:xfrm>
            <a:off x="642910" y="4071942"/>
            <a:ext cx="2500330" cy="2214578"/>
          </a:xfrm>
          <a:prstGeom prst="rect">
            <a:avLst/>
          </a:prstGeom>
          <a:ln>
            <a:noFill/>
          </a:ln>
          <a:extLst>
            <a:ext uri="{53640926-AAD7-44D8-BBD7-CCE9431645EC}">
              <a14:shadowObscured xmlns:lc="http://schemas.openxmlformats.org/drawingml/2006/lockedCanvas" xmlns:pic="http://schemas.openxmlformats.org/drawingml/2006/picture"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wne="http://schemas.microsoft.com/office/word/2006/wordml" xmlns:wp="http://schemas.openxmlformats.org/drawingml/2006/wordprocessingDrawing" xmlns:m="http://schemas.openxmlformats.org/officeDocument/2006/math" xmlns:ve="http://schemas.openxmlformats.org/markup-compatibility/2006"/>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54032"/>
          </a:xfrm>
        </p:spPr>
        <p:style>
          <a:lnRef idx="0">
            <a:schemeClr val="accent3"/>
          </a:lnRef>
          <a:fillRef idx="3">
            <a:schemeClr val="accent3"/>
          </a:fillRef>
          <a:effectRef idx="3">
            <a:schemeClr val="accent3"/>
          </a:effectRef>
          <a:fontRef idx="minor">
            <a:schemeClr val="lt1"/>
          </a:fontRef>
        </p:style>
        <p:txBody>
          <a:bodyPr>
            <a:normAutofit/>
          </a:bodyPr>
          <a:lstStyle/>
          <a:p>
            <a:r>
              <a:rPr lang="it-IT" sz="2800" b="1" i="1" dirty="0" smtClean="0"/>
              <a:t>L’analisi dei risultati </a:t>
            </a:r>
            <a:endParaRPr lang="it-IT" sz="2800" b="1" i="1" dirty="0"/>
          </a:p>
        </p:txBody>
      </p:sp>
      <p:grpSp>
        <p:nvGrpSpPr>
          <p:cNvPr id="4" name="Gruppo 3"/>
          <p:cNvGrpSpPr/>
          <p:nvPr/>
        </p:nvGrpSpPr>
        <p:grpSpPr>
          <a:xfrm>
            <a:off x="428596" y="2285989"/>
            <a:ext cx="8001056" cy="3557787"/>
            <a:chOff x="706958" y="4572008"/>
            <a:chExt cx="7330015" cy="2453251"/>
          </a:xfrm>
        </p:grpSpPr>
        <p:sp>
          <p:nvSpPr>
            <p:cNvPr id="6" name="CasellaDiTesto 5"/>
            <p:cNvSpPr txBox="1"/>
            <p:nvPr/>
          </p:nvSpPr>
          <p:spPr>
            <a:xfrm>
              <a:off x="706958" y="5015347"/>
              <a:ext cx="1436150" cy="636677"/>
            </a:xfrm>
            <a:prstGeom prst="rect">
              <a:avLst/>
            </a:prstGeom>
            <a:ln>
              <a:noFill/>
            </a:ln>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it-IT" b="1" i="1" dirty="0" smtClean="0"/>
                <a:t>COSTRUZIONE</a:t>
              </a:r>
            </a:p>
            <a:p>
              <a:pPr algn="ctr"/>
              <a:r>
                <a:rPr lang="it-IT" b="1" i="1" dirty="0" smtClean="0"/>
                <a:t>DEL PROFILO NARRATIVO</a:t>
              </a:r>
              <a:endParaRPr lang="it-IT" b="1" i="1" dirty="0"/>
            </a:p>
          </p:txBody>
        </p:sp>
        <p:cxnSp>
          <p:nvCxnSpPr>
            <p:cNvPr id="7" name="Connettore 1 6"/>
            <p:cNvCxnSpPr/>
            <p:nvPr/>
          </p:nvCxnSpPr>
          <p:spPr>
            <a:xfrm rot="5400000" flipH="1" flipV="1">
              <a:off x="1464447" y="5393545"/>
              <a:ext cx="164307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2285984" y="4572010"/>
              <a:ext cx="711604" cy="10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408569" y="5360164"/>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V="1">
              <a:off x="2285984" y="6197579"/>
              <a:ext cx="777050" cy="175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CasellaDiTesto 10"/>
            <p:cNvSpPr txBox="1"/>
            <p:nvPr/>
          </p:nvSpPr>
          <p:spPr>
            <a:xfrm>
              <a:off x="3063034" y="6197579"/>
              <a:ext cx="4973939" cy="827680"/>
            </a:xfrm>
            <a:prstGeom prst="rect">
              <a:avLst/>
            </a:prstGeom>
            <a:noFill/>
          </p:spPr>
          <p:txBody>
            <a:bodyPr wrap="square" rtlCol="0">
              <a:spAutoFit/>
            </a:bodyPr>
            <a:lstStyle/>
            <a:p>
              <a:pPr algn="ctr"/>
              <a:r>
                <a:rPr lang="it-IT" b="1" dirty="0" smtClean="0"/>
                <a:t>STESURA DEL PROFILO</a:t>
              </a:r>
              <a:r>
                <a:rPr lang="it-IT" dirty="0" smtClean="0"/>
                <a:t> </a:t>
              </a:r>
            </a:p>
            <a:p>
              <a:pPr algn="ctr"/>
              <a:r>
                <a:rPr lang="it-IT" dirty="0" smtClean="0"/>
                <a:t>identificazione /descrizione capacità intellettuali, punti di forza e di debolezza, interessi e stili di lavoro manifestati  per ciascun dominio</a:t>
              </a:r>
              <a:endParaRPr lang="it-IT" dirty="0"/>
            </a:p>
          </p:txBody>
        </p:sp>
      </p:grpSp>
      <p:sp>
        <p:nvSpPr>
          <p:cNvPr id="12" name="CasellaDiTesto 11"/>
          <p:cNvSpPr txBox="1"/>
          <p:nvPr/>
        </p:nvSpPr>
        <p:spPr>
          <a:xfrm>
            <a:off x="3000364" y="1785926"/>
            <a:ext cx="5357850" cy="1200329"/>
          </a:xfrm>
          <a:prstGeom prst="rect">
            <a:avLst/>
          </a:prstGeom>
          <a:ln w="3175">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it-IT" b="1" dirty="0" smtClean="0"/>
              <a:t>RACCOLTA OSSERVAZIONI</a:t>
            </a:r>
          </a:p>
          <a:p>
            <a:pPr algn="ctr"/>
            <a:r>
              <a:rPr lang="it-IT" dirty="0" smtClean="0"/>
              <a:t> intelligenza spaziale; naturalistica; musicale; </a:t>
            </a:r>
            <a:r>
              <a:rPr lang="it-IT" dirty="0" err="1" smtClean="0"/>
              <a:t>corporeo-cinestetica</a:t>
            </a:r>
            <a:r>
              <a:rPr lang="it-IT" dirty="0" smtClean="0"/>
              <a:t>; </a:t>
            </a:r>
            <a:r>
              <a:rPr lang="it-IT" dirty="0" err="1" smtClean="0"/>
              <a:t>intrapersonale</a:t>
            </a:r>
            <a:r>
              <a:rPr lang="it-IT" dirty="0" smtClean="0"/>
              <a:t>; interpersonale; logico-matematica; linguistica; esistenziale.</a:t>
            </a:r>
            <a:endParaRPr lang="it-IT" dirty="0"/>
          </a:p>
        </p:txBody>
      </p:sp>
      <p:sp>
        <p:nvSpPr>
          <p:cNvPr id="13" name="CasellaDiTesto 12"/>
          <p:cNvSpPr txBox="1"/>
          <p:nvPr/>
        </p:nvSpPr>
        <p:spPr>
          <a:xfrm>
            <a:off x="2928926" y="3143248"/>
            <a:ext cx="5500726" cy="1200329"/>
          </a:xfrm>
          <a:prstGeom prst="rect">
            <a:avLst/>
          </a:prstGeom>
          <a:noFill/>
        </p:spPr>
        <p:txBody>
          <a:bodyPr wrap="square" rtlCol="0">
            <a:spAutoFit/>
          </a:bodyPr>
          <a:lstStyle/>
          <a:p>
            <a:pPr algn="ctr"/>
            <a:r>
              <a:rPr lang="it-IT" b="1" dirty="0" smtClean="0"/>
              <a:t>ANALISI E INTERPRETAZIONE DEI DATI </a:t>
            </a:r>
          </a:p>
          <a:p>
            <a:pPr algn="ctr"/>
            <a:r>
              <a:rPr lang="it-IT" dirty="0" smtClean="0"/>
              <a:t>provenienti dalle diverse forme, dirette e indirette, di  rilevazione delle informazioni: </a:t>
            </a:r>
            <a:r>
              <a:rPr lang="it-IT" i="1" dirty="0" smtClean="0"/>
              <a:t>puzzle</a:t>
            </a:r>
            <a:r>
              <a:rPr lang="it-IT" dirty="0" smtClean="0"/>
              <a:t>, questionari, attività strutturate, osservazioni informali etc.</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1529</TotalTime>
  <Words>1981</Words>
  <Application>Microsoft Office PowerPoint</Application>
  <PresentationFormat>Presentazione su schermo (4:3)</PresentationFormat>
  <Paragraphs>274</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  UNIVERSITÀ DEGLI STUDI DI MACERATA     </vt:lpstr>
      <vt:lpstr>Diapositiva 2</vt:lpstr>
      <vt:lpstr>Diapositiva 3</vt:lpstr>
      <vt:lpstr>Diapositiva 4</vt:lpstr>
      <vt:lpstr>Diapositiva 5</vt:lpstr>
      <vt:lpstr> Il progetto sviluppato in classe  </vt:lpstr>
      <vt:lpstr>L’osservazione all’interno dei centri di apprendimento: l’intelligenza spaziale</vt:lpstr>
      <vt:lpstr>L’osservazione all’interno dei centri di apprendimento: l’intelligenza spaziale</vt:lpstr>
      <vt:lpstr>L’analisi dei risultati </vt:lpstr>
      <vt:lpstr>Diapositiva 10</vt:lpstr>
      <vt:lpstr>Un esempio di profilo: Marta</vt:lpstr>
      <vt:lpstr>CONCLUSIONI</vt:lpstr>
      <vt:lpstr>CONCLUSIONI:  QUALI LE IMPLICAZIONI DI UNA CONCEZIONE PLURALISTA DELL’INTELLIGENZA SUI PROCESSI DI INSEGNAMENTO-APPRENDIMENTO?</vt:lpstr>
      <vt:lpstr>Diapositiva 14</vt:lpstr>
      <vt:lpstr>Riferimenti bibliografici</vt:lpstr>
      <vt:lpstr>Diapositiva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INTELLIGENZA</dc:title>
  <dc:creator>Monica</dc:creator>
  <cp:lastModifiedBy>Monica</cp:lastModifiedBy>
  <cp:revision>156</cp:revision>
  <dcterms:created xsi:type="dcterms:W3CDTF">2012-10-02T15:48:57Z</dcterms:created>
  <dcterms:modified xsi:type="dcterms:W3CDTF">2014-06-04T07:19:10Z</dcterms:modified>
</cp:coreProperties>
</file>