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9" r:id="rId6"/>
    <p:sldId id="267" r:id="rId7"/>
    <p:sldId id="258" r:id="rId8"/>
    <p:sldId id="259" r:id="rId9"/>
    <p:sldId id="270" r:id="rId10"/>
    <p:sldId id="271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8" autoAdjust="0"/>
    <p:restoredTop sz="94531" autoAdjust="0"/>
  </p:normalViewPr>
  <p:slideViewPr>
    <p:cSldViewPr>
      <p:cViewPr>
        <p:scale>
          <a:sx n="40" d="100"/>
          <a:sy n="40" d="100"/>
        </p:scale>
        <p:origin x="-142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10A8E-0634-4592-AFA9-85D5C656230A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44792D06-AD1D-45BD-B57D-6EADE7AE0CB7}">
      <dgm:prSet phldrT="[Testo]"/>
      <dgm:spPr/>
      <dgm:t>
        <a:bodyPr/>
        <a:lstStyle/>
        <a:p>
          <a:r>
            <a:rPr lang="it-IT" dirty="0" smtClean="0"/>
            <a:t>Azioni nella sfera </a:t>
          </a:r>
          <a:r>
            <a:rPr lang="it-IT" dirty="0" smtClean="0"/>
            <a:t>immaginativa</a:t>
          </a:r>
        </a:p>
        <a:p>
          <a:r>
            <a:rPr lang="it-IT" dirty="0" smtClean="0"/>
            <a:t> </a:t>
          </a:r>
          <a:r>
            <a:rPr lang="it-IT" dirty="0" smtClean="0"/>
            <a:t>in una situazione immaginaria</a:t>
          </a:r>
          <a:endParaRPr lang="it-IT" dirty="0"/>
        </a:p>
      </dgm:t>
    </dgm:pt>
    <dgm:pt modelId="{5251A31B-791E-43D4-A5F6-AA4CBCDF313A}" type="parTrans" cxnId="{CC948676-D5E5-4CBF-B6AE-75A5429221C7}">
      <dgm:prSet/>
      <dgm:spPr/>
      <dgm:t>
        <a:bodyPr/>
        <a:lstStyle/>
        <a:p>
          <a:endParaRPr lang="it-IT"/>
        </a:p>
      </dgm:t>
    </dgm:pt>
    <dgm:pt modelId="{057717EA-6138-484E-8332-657711EB1ED1}" type="sibTrans" cxnId="{CC948676-D5E5-4CBF-B6AE-75A5429221C7}">
      <dgm:prSet/>
      <dgm:spPr/>
      <dgm:t>
        <a:bodyPr/>
        <a:lstStyle/>
        <a:p>
          <a:endParaRPr lang="it-IT"/>
        </a:p>
      </dgm:t>
    </dgm:pt>
    <dgm:pt modelId="{6C1234DD-A081-46AD-BAB7-58B1C83BBEC0}">
      <dgm:prSet phldrT="[Testo]"/>
      <dgm:spPr/>
      <dgm:t>
        <a:bodyPr/>
        <a:lstStyle/>
        <a:p>
          <a:r>
            <a:rPr lang="it-IT" dirty="0" smtClean="0"/>
            <a:t>Formazione di progetti di vita reale o di motivazioni volitive</a:t>
          </a:r>
          <a:endParaRPr lang="it-IT" dirty="0"/>
        </a:p>
      </dgm:t>
    </dgm:pt>
    <dgm:pt modelId="{DDA15358-899B-4D7A-B743-5C96943FE4FE}" type="parTrans" cxnId="{0C47F1AC-93B7-4E47-9757-B61675E30DE5}">
      <dgm:prSet/>
      <dgm:spPr/>
      <dgm:t>
        <a:bodyPr/>
        <a:lstStyle/>
        <a:p>
          <a:endParaRPr lang="it-IT"/>
        </a:p>
      </dgm:t>
    </dgm:pt>
    <dgm:pt modelId="{59DD71CD-1514-4D45-A705-A97C6B656442}" type="sibTrans" cxnId="{0C47F1AC-93B7-4E47-9757-B61675E30DE5}">
      <dgm:prSet/>
      <dgm:spPr/>
      <dgm:t>
        <a:bodyPr/>
        <a:lstStyle/>
        <a:p>
          <a:endParaRPr lang="it-IT"/>
        </a:p>
      </dgm:t>
    </dgm:pt>
    <dgm:pt modelId="{4CD91FA9-A84F-40A3-BF13-0EC9822079CE}">
      <dgm:prSet phldrT="[Testo]"/>
      <dgm:spPr/>
      <dgm:t>
        <a:bodyPr/>
        <a:lstStyle/>
        <a:p>
          <a:r>
            <a:rPr lang="it-IT" dirty="0" smtClean="0"/>
            <a:t>Creazione di intenzioni volontarie</a:t>
          </a:r>
          <a:endParaRPr lang="it-IT" dirty="0"/>
        </a:p>
      </dgm:t>
    </dgm:pt>
    <dgm:pt modelId="{E5E7A0EE-D599-48E1-B314-10654742C3DA}" type="parTrans" cxnId="{A3D17292-8824-42DB-ADB2-487DA51E65AE}">
      <dgm:prSet/>
      <dgm:spPr/>
      <dgm:t>
        <a:bodyPr/>
        <a:lstStyle/>
        <a:p>
          <a:endParaRPr lang="it-IT"/>
        </a:p>
      </dgm:t>
    </dgm:pt>
    <dgm:pt modelId="{B81DA1A7-CC82-412F-99E0-9127E1FD4D14}" type="sibTrans" cxnId="{A3D17292-8824-42DB-ADB2-487DA51E65AE}">
      <dgm:prSet/>
      <dgm:spPr/>
      <dgm:t>
        <a:bodyPr/>
        <a:lstStyle/>
        <a:p>
          <a:endParaRPr lang="it-IT"/>
        </a:p>
      </dgm:t>
    </dgm:pt>
    <dgm:pt modelId="{4D1E0336-23C3-4677-8204-0AEA1A606C8A}" type="pres">
      <dgm:prSet presAssocID="{90F10A8E-0634-4592-AFA9-85D5C656230A}" presName="compositeShape" presStyleCnt="0">
        <dgm:presLayoutVars>
          <dgm:chMax val="7"/>
          <dgm:dir/>
          <dgm:resizeHandles val="exact"/>
        </dgm:presLayoutVars>
      </dgm:prSet>
      <dgm:spPr/>
    </dgm:pt>
    <dgm:pt modelId="{C96015DC-4511-4A0F-BAA6-159498A35FEC}" type="pres">
      <dgm:prSet presAssocID="{44792D06-AD1D-45BD-B57D-6EADE7AE0CB7}" presName="circ1" presStyleLbl="vennNode1" presStyleIdx="0" presStyleCnt="3"/>
      <dgm:spPr/>
      <dgm:t>
        <a:bodyPr/>
        <a:lstStyle/>
        <a:p>
          <a:endParaRPr lang="it-IT"/>
        </a:p>
      </dgm:t>
    </dgm:pt>
    <dgm:pt modelId="{990B3634-469B-48F9-A779-E149BC451128}" type="pres">
      <dgm:prSet presAssocID="{44792D06-AD1D-45BD-B57D-6EADE7AE0CB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8874E4-41E3-491F-B3CE-AF910C3EF69F}" type="pres">
      <dgm:prSet presAssocID="{6C1234DD-A081-46AD-BAB7-58B1C83BBEC0}" presName="circ2" presStyleLbl="vennNode1" presStyleIdx="1" presStyleCnt="3"/>
      <dgm:spPr/>
      <dgm:t>
        <a:bodyPr/>
        <a:lstStyle/>
        <a:p>
          <a:endParaRPr lang="it-IT"/>
        </a:p>
      </dgm:t>
    </dgm:pt>
    <dgm:pt modelId="{57CDBBDB-CCFE-46A1-87BF-228973539375}" type="pres">
      <dgm:prSet presAssocID="{6C1234DD-A081-46AD-BAB7-58B1C83BBE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65A641-C993-407A-9352-242E5C0BDFF7}" type="pres">
      <dgm:prSet presAssocID="{4CD91FA9-A84F-40A3-BF13-0EC9822079CE}" presName="circ3" presStyleLbl="vennNode1" presStyleIdx="2" presStyleCnt="3" custLinFactNeighborX="1122" custLinFactNeighborY="1172"/>
      <dgm:spPr/>
      <dgm:t>
        <a:bodyPr/>
        <a:lstStyle/>
        <a:p>
          <a:endParaRPr lang="it-IT"/>
        </a:p>
      </dgm:t>
    </dgm:pt>
    <dgm:pt modelId="{9AA7CF1F-0FF0-4E4E-B9A7-ADA131BC0AC2}" type="pres">
      <dgm:prSet presAssocID="{4CD91FA9-A84F-40A3-BF13-0EC9822079C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948676-D5E5-4CBF-B6AE-75A5429221C7}" srcId="{90F10A8E-0634-4592-AFA9-85D5C656230A}" destId="{44792D06-AD1D-45BD-B57D-6EADE7AE0CB7}" srcOrd="0" destOrd="0" parTransId="{5251A31B-791E-43D4-A5F6-AA4CBCDF313A}" sibTransId="{057717EA-6138-484E-8332-657711EB1ED1}"/>
    <dgm:cxn modelId="{A3D17292-8824-42DB-ADB2-487DA51E65AE}" srcId="{90F10A8E-0634-4592-AFA9-85D5C656230A}" destId="{4CD91FA9-A84F-40A3-BF13-0EC9822079CE}" srcOrd="2" destOrd="0" parTransId="{E5E7A0EE-D599-48E1-B314-10654742C3DA}" sibTransId="{B81DA1A7-CC82-412F-99E0-9127E1FD4D14}"/>
    <dgm:cxn modelId="{43B548DD-8DB0-46D3-B372-98BAE38F8EE8}" type="presOf" srcId="{90F10A8E-0634-4592-AFA9-85D5C656230A}" destId="{4D1E0336-23C3-4677-8204-0AEA1A606C8A}" srcOrd="0" destOrd="0" presId="urn:microsoft.com/office/officeart/2005/8/layout/venn1"/>
    <dgm:cxn modelId="{58061C4C-0C08-4B9A-9CD2-AEECAE34DCB2}" type="presOf" srcId="{4CD91FA9-A84F-40A3-BF13-0EC9822079CE}" destId="{9AA7CF1F-0FF0-4E4E-B9A7-ADA131BC0AC2}" srcOrd="1" destOrd="0" presId="urn:microsoft.com/office/officeart/2005/8/layout/venn1"/>
    <dgm:cxn modelId="{81E833C9-98C9-459A-8507-335A82B02AFF}" type="presOf" srcId="{44792D06-AD1D-45BD-B57D-6EADE7AE0CB7}" destId="{C96015DC-4511-4A0F-BAA6-159498A35FEC}" srcOrd="0" destOrd="0" presId="urn:microsoft.com/office/officeart/2005/8/layout/venn1"/>
    <dgm:cxn modelId="{DC6BA3A7-E99D-45BE-BBC8-C8335DF042A0}" type="presOf" srcId="{4CD91FA9-A84F-40A3-BF13-0EC9822079CE}" destId="{7365A641-C993-407A-9352-242E5C0BDFF7}" srcOrd="0" destOrd="0" presId="urn:microsoft.com/office/officeart/2005/8/layout/venn1"/>
    <dgm:cxn modelId="{94702F5D-8747-426D-85FF-7ABF88695D91}" type="presOf" srcId="{6C1234DD-A081-46AD-BAB7-58B1C83BBEC0}" destId="{57CDBBDB-CCFE-46A1-87BF-228973539375}" srcOrd="1" destOrd="0" presId="urn:microsoft.com/office/officeart/2005/8/layout/venn1"/>
    <dgm:cxn modelId="{0C47F1AC-93B7-4E47-9757-B61675E30DE5}" srcId="{90F10A8E-0634-4592-AFA9-85D5C656230A}" destId="{6C1234DD-A081-46AD-BAB7-58B1C83BBEC0}" srcOrd="1" destOrd="0" parTransId="{DDA15358-899B-4D7A-B743-5C96943FE4FE}" sibTransId="{59DD71CD-1514-4D45-A705-A97C6B656442}"/>
    <dgm:cxn modelId="{095AB19F-4C67-415C-9509-42CEFBF8EC4E}" type="presOf" srcId="{6C1234DD-A081-46AD-BAB7-58B1C83BBEC0}" destId="{958874E4-41E3-491F-B3CE-AF910C3EF69F}" srcOrd="0" destOrd="0" presId="urn:microsoft.com/office/officeart/2005/8/layout/venn1"/>
    <dgm:cxn modelId="{BF050391-57E1-4752-A8E9-DBECDB0A4165}" type="presOf" srcId="{44792D06-AD1D-45BD-B57D-6EADE7AE0CB7}" destId="{990B3634-469B-48F9-A779-E149BC451128}" srcOrd="1" destOrd="0" presId="urn:microsoft.com/office/officeart/2005/8/layout/venn1"/>
    <dgm:cxn modelId="{9607599C-86CE-4647-BD50-68BF1D78026F}" type="presParOf" srcId="{4D1E0336-23C3-4677-8204-0AEA1A606C8A}" destId="{C96015DC-4511-4A0F-BAA6-159498A35FEC}" srcOrd="0" destOrd="0" presId="urn:microsoft.com/office/officeart/2005/8/layout/venn1"/>
    <dgm:cxn modelId="{B1E4AFD6-AC9E-4BB3-B533-8E80EEF0A01C}" type="presParOf" srcId="{4D1E0336-23C3-4677-8204-0AEA1A606C8A}" destId="{990B3634-469B-48F9-A779-E149BC451128}" srcOrd="1" destOrd="0" presId="urn:microsoft.com/office/officeart/2005/8/layout/venn1"/>
    <dgm:cxn modelId="{314CD4A5-F953-49A6-9E92-7C7F3C728094}" type="presParOf" srcId="{4D1E0336-23C3-4677-8204-0AEA1A606C8A}" destId="{958874E4-41E3-491F-B3CE-AF910C3EF69F}" srcOrd="2" destOrd="0" presId="urn:microsoft.com/office/officeart/2005/8/layout/venn1"/>
    <dgm:cxn modelId="{A115FAA9-688B-4EF9-A1BF-480232511C51}" type="presParOf" srcId="{4D1E0336-23C3-4677-8204-0AEA1A606C8A}" destId="{57CDBBDB-CCFE-46A1-87BF-228973539375}" srcOrd="3" destOrd="0" presId="urn:microsoft.com/office/officeart/2005/8/layout/venn1"/>
    <dgm:cxn modelId="{EA6C427E-CE1C-4D2A-AFF5-D6BD25744F32}" type="presParOf" srcId="{4D1E0336-23C3-4677-8204-0AEA1A606C8A}" destId="{7365A641-C993-407A-9352-242E5C0BDFF7}" srcOrd="4" destOrd="0" presId="urn:microsoft.com/office/officeart/2005/8/layout/venn1"/>
    <dgm:cxn modelId="{C68C40DB-7DB7-4DA0-8AD7-9B885209414A}" type="presParOf" srcId="{4D1E0336-23C3-4677-8204-0AEA1A606C8A}" destId="{9AA7CF1F-0FF0-4E4E-B9A7-ADA131BC0AC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4946BF-7419-4D3D-9EFC-FEBEA8BB4D4D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25D14B58-9D50-4689-8425-786A81F9FC78}">
      <dgm:prSet phldrT="[Testo]" custT="1"/>
      <dgm:spPr/>
      <dgm:t>
        <a:bodyPr/>
        <a:lstStyle/>
        <a:p>
          <a:r>
            <a:rPr lang="it-IT" sz="2400" smtClean="0"/>
            <a:t>Fase della rappresentazione </a:t>
          </a:r>
          <a:r>
            <a:rPr lang="it-IT" sz="2400" dirty="0" smtClean="0"/>
            <a:t>attiva o operativa</a:t>
          </a:r>
          <a:endParaRPr lang="it-IT" sz="2400" dirty="0"/>
        </a:p>
      </dgm:t>
    </dgm:pt>
    <dgm:pt modelId="{8402076D-6876-4193-A07B-0A60B6AFB6E2}" type="parTrans" cxnId="{C4273AF0-F341-41DD-A17F-FA6142C13627}">
      <dgm:prSet/>
      <dgm:spPr/>
      <dgm:t>
        <a:bodyPr/>
        <a:lstStyle/>
        <a:p>
          <a:endParaRPr lang="it-IT"/>
        </a:p>
      </dgm:t>
    </dgm:pt>
    <dgm:pt modelId="{656838A6-22F9-4484-898D-C8DF95293F54}" type="sibTrans" cxnId="{C4273AF0-F341-41DD-A17F-FA6142C13627}">
      <dgm:prSet/>
      <dgm:spPr/>
      <dgm:t>
        <a:bodyPr/>
        <a:lstStyle/>
        <a:p>
          <a:endParaRPr lang="it-IT"/>
        </a:p>
      </dgm:t>
    </dgm:pt>
    <dgm:pt modelId="{D3ADC2B8-D713-449E-B35B-4AE7B8EE4D3F}">
      <dgm:prSet phldrT="[Testo]" custT="1"/>
      <dgm:spPr/>
      <dgm:t>
        <a:bodyPr/>
        <a:lstStyle/>
        <a:p>
          <a:r>
            <a:rPr lang="it-IT" sz="1500" dirty="0" smtClean="0"/>
            <a:t>l’identificazione degli oggetti dipende dalle azioni evocate piuttosto che dalla loro natura effettiva: il bambino impara a conoscere un oggetto in funzione del suo utilizzo</a:t>
          </a:r>
          <a:endParaRPr lang="it-IT" sz="1500" dirty="0"/>
        </a:p>
      </dgm:t>
    </dgm:pt>
    <dgm:pt modelId="{20F6EFEA-B8C0-4506-A069-D39F8A8550C8}" type="parTrans" cxnId="{7B895B01-16AA-4484-B0BC-93F139821090}">
      <dgm:prSet/>
      <dgm:spPr/>
      <dgm:t>
        <a:bodyPr/>
        <a:lstStyle/>
        <a:p>
          <a:endParaRPr lang="it-IT"/>
        </a:p>
      </dgm:t>
    </dgm:pt>
    <dgm:pt modelId="{B4419DF4-C8DF-4A1C-AB2C-96A1CE4114F5}" type="sibTrans" cxnId="{7B895B01-16AA-4484-B0BC-93F139821090}">
      <dgm:prSet/>
      <dgm:spPr/>
      <dgm:t>
        <a:bodyPr/>
        <a:lstStyle/>
        <a:p>
          <a:endParaRPr lang="it-IT"/>
        </a:p>
      </dgm:t>
    </dgm:pt>
    <dgm:pt modelId="{B7CD2B27-783F-467F-BF15-716BAAF386B2}">
      <dgm:prSet phldrT="[Testo]" custT="1"/>
      <dgm:spPr/>
      <dgm:t>
        <a:bodyPr/>
        <a:lstStyle/>
        <a:p>
          <a:r>
            <a:rPr lang="it-IT" sz="2400" dirty="0" smtClean="0"/>
            <a:t>Fase della rappresentazione iconica</a:t>
          </a:r>
          <a:endParaRPr lang="it-IT" sz="2400" dirty="0"/>
        </a:p>
      </dgm:t>
    </dgm:pt>
    <dgm:pt modelId="{0078D825-F3CB-410A-B083-2AE5C21869FE}" type="parTrans" cxnId="{BFB64776-9F5D-45DA-9F83-E351C6296B52}">
      <dgm:prSet/>
      <dgm:spPr/>
      <dgm:t>
        <a:bodyPr/>
        <a:lstStyle/>
        <a:p>
          <a:endParaRPr lang="it-IT"/>
        </a:p>
      </dgm:t>
    </dgm:pt>
    <dgm:pt modelId="{0D67D990-4567-4F76-A12D-2C8C7ACCE92E}" type="sibTrans" cxnId="{BFB64776-9F5D-45DA-9F83-E351C6296B52}">
      <dgm:prSet/>
      <dgm:spPr/>
      <dgm:t>
        <a:bodyPr/>
        <a:lstStyle/>
        <a:p>
          <a:endParaRPr lang="it-IT"/>
        </a:p>
      </dgm:t>
    </dgm:pt>
    <dgm:pt modelId="{947622AB-ABD3-4D6F-8215-E8228EE41D18}">
      <dgm:prSet phldrT="[Testo]" custT="1"/>
      <dgm:spPr/>
      <dgm:t>
        <a:bodyPr/>
        <a:lstStyle/>
        <a:p>
          <a:r>
            <a:rPr lang="it-IT" sz="1500" dirty="0" smtClean="0"/>
            <a:t>il soggetto è in grado di rappresentarsi il mondo mediante un’immagine o uno schema spaziale relativamente indipendente dall’azione</a:t>
          </a:r>
          <a:r>
            <a:rPr lang="it-IT" sz="1500" b="0" dirty="0" smtClean="0"/>
            <a:t>: l’atto intelligente si organizza attraverso l’immagine</a:t>
          </a:r>
          <a:endParaRPr lang="it-IT" sz="1500" b="0" dirty="0"/>
        </a:p>
      </dgm:t>
    </dgm:pt>
    <dgm:pt modelId="{8CA0452A-9454-4999-9F07-2B07586BC024}" type="parTrans" cxnId="{60D93535-DC65-41F6-B0C5-3152490BA051}">
      <dgm:prSet/>
      <dgm:spPr/>
      <dgm:t>
        <a:bodyPr/>
        <a:lstStyle/>
        <a:p>
          <a:endParaRPr lang="it-IT"/>
        </a:p>
      </dgm:t>
    </dgm:pt>
    <dgm:pt modelId="{6997CB75-81B0-490D-8ED5-8A7426ACB21A}" type="sibTrans" cxnId="{60D93535-DC65-41F6-B0C5-3152490BA051}">
      <dgm:prSet/>
      <dgm:spPr/>
      <dgm:t>
        <a:bodyPr/>
        <a:lstStyle/>
        <a:p>
          <a:endParaRPr lang="it-IT"/>
        </a:p>
      </dgm:t>
    </dgm:pt>
    <dgm:pt modelId="{8366F54D-A0BC-4257-BDC3-6D488A397CFC}">
      <dgm:prSet phldrT="[Testo]" custT="1"/>
      <dgm:spPr/>
      <dgm:t>
        <a:bodyPr/>
        <a:lstStyle/>
        <a:p>
          <a:r>
            <a:rPr lang="it-IT" sz="2400" dirty="0" smtClean="0"/>
            <a:t>Fase della rappresentazione simbolica</a:t>
          </a:r>
          <a:endParaRPr lang="it-IT" sz="2700" dirty="0"/>
        </a:p>
      </dgm:t>
    </dgm:pt>
    <dgm:pt modelId="{6409C120-9A3E-4278-9465-42BCF13EDEFA}" type="parTrans" cxnId="{FE89A30A-BEAA-423F-8BE6-96E17FDAAEC3}">
      <dgm:prSet/>
      <dgm:spPr/>
      <dgm:t>
        <a:bodyPr/>
        <a:lstStyle/>
        <a:p>
          <a:endParaRPr lang="it-IT"/>
        </a:p>
      </dgm:t>
    </dgm:pt>
    <dgm:pt modelId="{890E935B-E21B-41E3-A7DC-578DACBD3A3D}" type="sibTrans" cxnId="{FE89A30A-BEAA-423F-8BE6-96E17FDAAEC3}">
      <dgm:prSet/>
      <dgm:spPr/>
      <dgm:t>
        <a:bodyPr/>
        <a:lstStyle/>
        <a:p>
          <a:endParaRPr lang="it-IT"/>
        </a:p>
      </dgm:t>
    </dgm:pt>
    <dgm:pt modelId="{6CC64A66-6ED3-4D5D-8BF8-B0575CAC5A82}">
      <dgm:prSet phldrT="[Testo]" custT="1"/>
      <dgm:spPr/>
      <dgm:t>
        <a:bodyPr/>
        <a:lstStyle/>
        <a:p>
          <a:r>
            <a:rPr lang="it-IT" sz="1500" dirty="0" smtClean="0"/>
            <a:t> il pensiero si organizza partendo da una forma primitiva e innata di attività simbolica e, attraverso l’acculturazione, si specializza in sistemi diversi, il più complesso dei quali è il linguaggio (ruolo essenziale svolto dal linguaggio orale e scritto)</a:t>
          </a:r>
          <a:endParaRPr lang="it-IT" sz="1500" dirty="0"/>
        </a:p>
      </dgm:t>
    </dgm:pt>
    <dgm:pt modelId="{67E267E6-DA4E-4A5B-AC01-CBECA41D23E1}" type="parTrans" cxnId="{86C20431-7380-4939-B577-947421FC7827}">
      <dgm:prSet/>
      <dgm:spPr/>
      <dgm:t>
        <a:bodyPr/>
        <a:lstStyle/>
        <a:p>
          <a:endParaRPr lang="it-IT"/>
        </a:p>
      </dgm:t>
    </dgm:pt>
    <dgm:pt modelId="{DD9F9059-DF88-47BC-900A-327AD42D5BF3}" type="sibTrans" cxnId="{86C20431-7380-4939-B577-947421FC7827}">
      <dgm:prSet/>
      <dgm:spPr/>
      <dgm:t>
        <a:bodyPr/>
        <a:lstStyle/>
        <a:p>
          <a:endParaRPr lang="it-IT"/>
        </a:p>
      </dgm:t>
    </dgm:pt>
    <dgm:pt modelId="{FADAB193-7216-4D8D-8334-F114DD0F7AB6}">
      <dgm:prSet phldrT="[Testo]" custT="1"/>
      <dgm:spPr/>
      <dgm:t>
        <a:bodyPr/>
        <a:lstStyle/>
        <a:p>
          <a:r>
            <a:rPr lang="it-IT" sz="1500" dirty="0" smtClean="0"/>
            <a:t> </a:t>
          </a:r>
          <a:r>
            <a:rPr lang="it-IT" sz="1500" b="0" dirty="0" smtClean="0"/>
            <a:t>l’azione</a:t>
          </a:r>
          <a:r>
            <a:rPr lang="it-IT" sz="1500" dirty="0" smtClean="0"/>
            <a:t> costituisce lo strumento intellettivo essenziale </a:t>
          </a:r>
          <a:endParaRPr lang="it-IT" sz="1500" dirty="0"/>
        </a:p>
      </dgm:t>
    </dgm:pt>
    <dgm:pt modelId="{AE3AD1D3-D5AF-4BE6-BE56-5FCFD4A53586}" type="parTrans" cxnId="{9F075404-9D78-4DE3-B738-DDEF82D12EA0}">
      <dgm:prSet/>
      <dgm:spPr/>
    </dgm:pt>
    <dgm:pt modelId="{1013A4C2-4AEA-405B-B59C-FEEAA9AC2EE9}" type="sibTrans" cxnId="{9F075404-9D78-4DE3-B738-DDEF82D12EA0}">
      <dgm:prSet/>
      <dgm:spPr/>
    </dgm:pt>
    <dgm:pt modelId="{896CD6EF-3670-492B-9EE4-DA45C9EE060F}">
      <dgm:prSet phldrT="[Testo]" custT="1"/>
      <dgm:spPr/>
      <dgm:t>
        <a:bodyPr/>
        <a:lstStyle/>
        <a:p>
          <a:r>
            <a:rPr lang="it-IT" sz="1500" dirty="0" smtClean="0"/>
            <a:t>la sperimentazione degli oggetti avviene attraverso l’esperienza sensoriale</a:t>
          </a:r>
          <a:endParaRPr lang="it-IT" sz="1500" dirty="0"/>
        </a:p>
      </dgm:t>
    </dgm:pt>
    <dgm:pt modelId="{EDDD7C39-22CF-457F-86BB-B476335703B3}" type="parTrans" cxnId="{207C5B66-FD14-4E85-A79F-EDAB9995AAA1}">
      <dgm:prSet/>
      <dgm:spPr/>
    </dgm:pt>
    <dgm:pt modelId="{3886D4AD-E060-4ED1-B976-DB0FF41138D0}" type="sibTrans" cxnId="{207C5B66-FD14-4E85-A79F-EDAB9995AAA1}">
      <dgm:prSet/>
      <dgm:spPr/>
    </dgm:pt>
    <dgm:pt modelId="{95B25AAC-C3F5-4346-8719-29966F18AB8E}" type="pres">
      <dgm:prSet presAssocID="{B74946BF-7419-4D3D-9EFC-FEBEA8BB4D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C749447-E5DB-4943-9F56-307469E4E336}" type="pres">
      <dgm:prSet presAssocID="{25D14B58-9D50-4689-8425-786A81F9FC78}" presName="linNode" presStyleCnt="0"/>
      <dgm:spPr/>
    </dgm:pt>
    <dgm:pt modelId="{AE89DA02-3ECA-48F4-ACBF-7A37EA27F6F1}" type="pres">
      <dgm:prSet presAssocID="{25D14B58-9D50-4689-8425-786A81F9FC78}" presName="parentText" presStyleLbl="node1" presStyleIdx="0" presStyleCnt="3" custLinFactNeighborX="-543" custLinFactNeighborY="-5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8BA36F-5818-4536-9D34-EA58801E6814}" type="pres">
      <dgm:prSet presAssocID="{25D14B58-9D50-4689-8425-786A81F9FC78}" presName="descendantText" presStyleLbl="alignAccFollowNode1" presStyleIdx="0" presStyleCnt="3" custScaleY="1156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D79A2E-3A07-4D82-B375-8F874EB92BE4}" type="pres">
      <dgm:prSet presAssocID="{656838A6-22F9-4484-898D-C8DF95293F54}" presName="sp" presStyleCnt="0"/>
      <dgm:spPr/>
    </dgm:pt>
    <dgm:pt modelId="{25D72F51-927C-4BF0-80CB-095BFC425E24}" type="pres">
      <dgm:prSet presAssocID="{B7CD2B27-783F-467F-BF15-716BAAF386B2}" presName="linNode" presStyleCnt="0"/>
      <dgm:spPr/>
    </dgm:pt>
    <dgm:pt modelId="{3422A669-5600-4C94-A859-705F3F9872FD}" type="pres">
      <dgm:prSet presAssocID="{B7CD2B27-783F-467F-BF15-716BAAF386B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B1B7FE0-34AE-455B-88AA-7B9FEF9B2553}" type="pres">
      <dgm:prSet presAssocID="{B7CD2B27-783F-467F-BF15-716BAAF386B2}" presName="descendantText" presStyleLbl="alignAccFollowNode1" presStyleIdx="1" presStyleCnt="3" custScaleY="12584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F4FB700-9A72-4B47-A374-E1C410124791}" type="pres">
      <dgm:prSet presAssocID="{0D67D990-4567-4F76-A12D-2C8C7ACCE92E}" presName="sp" presStyleCnt="0"/>
      <dgm:spPr/>
    </dgm:pt>
    <dgm:pt modelId="{69A52FA8-10EA-46D4-9BAE-146F3B6E3D88}" type="pres">
      <dgm:prSet presAssocID="{8366F54D-A0BC-4257-BDC3-6D488A397CFC}" presName="linNode" presStyleCnt="0"/>
      <dgm:spPr/>
    </dgm:pt>
    <dgm:pt modelId="{D31EC2D9-4224-49EC-BD54-5C19C8E119B5}" type="pres">
      <dgm:prSet presAssocID="{8366F54D-A0BC-4257-BDC3-6D488A397CF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044643-7064-4803-B040-DF4D1BC83B59}" type="pres">
      <dgm:prSet presAssocID="{8366F54D-A0BC-4257-BDC3-6D488A397CFC}" presName="descendantText" presStyleLbl="alignAccFollowNode1" presStyleIdx="2" presStyleCnt="3" custScaleY="11561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FD709BD-D69B-4300-81BB-C648FB03B9E8}" type="presOf" srcId="{D3ADC2B8-D713-449E-B35B-4AE7B8EE4D3F}" destId="{3F8BA36F-5818-4536-9D34-EA58801E6814}" srcOrd="0" destOrd="0" presId="urn:microsoft.com/office/officeart/2005/8/layout/vList5"/>
    <dgm:cxn modelId="{F81FEB67-737D-464D-9197-C09900D38547}" type="presOf" srcId="{6CC64A66-6ED3-4D5D-8BF8-B0575CAC5A82}" destId="{DE044643-7064-4803-B040-DF4D1BC83B59}" srcOrd="0" destOrd="0" presId="urn:microsoft.com/office/officeart/2005/8/layout/vList5"/>
    <dgm:cxn modelId="{FE89A30A-BEAA-423F-8BE6-96E17FDAAEC3}" srcId="{B74946BF-7419-4D3D-9EFC-FEBEA8BB4D4D}" destId="{8366F54D-A0BC-4257-BDC3-6D488A397CFC}" srcOrd="2" destOrd="0" parTransId="{6409C120-9A3E-4278-9465-42BCF13EDEFA}" sibTransId="{890E935B-E21B-41E3-A7DC-578DACBD3A3D}"/>
    <dgm:cxn modelId="{5C744238-B71D-4ACD-A442-7CF362B226DC}" type="presOf" srcId="{B74946BF-7419-4D3D-9EFC-FEBEA8BB4D4D}" destId="{95B25AAC-C3F5-4346-8719-29966F18AB8E}" srcOrd="0" destOrd="0" presId="urn:microsoft.com/office/officeart/2005/8/layout/vList5"/>
    <dgm:cxn modelId="{0855750D-B09F-4CB3-98D3-B04F7543E9B3}" type="presOf" srcId="{947622AB-ABD3-4D6F-8215-E8228EE41D18}" destId="{2B1B7FE0-34AE-455B-88AA-7B9FEF9B2553}" srcOrd="0" destOrd="0" presId="urn:microsoft.com/office/officeart/2005/8/layout/vList5"/>
    <dgm:cxn modelId="{7B895B01-16AA-4484-B0BC-93F139821090}" srcId="{25D14B58-9D50-4689-8425-786A81F9FC78}" destId="{D3ADC2B8-D713-449E-B35B-4AE7B8EE4D3F}" srcOrd="0" destOrd="0" parTransId="{20F6EFEA-B8C0-4506-A069-D39F8A8550C8}" sibTransId="{B4419DF4-C8DF-4A1C-AB2C-96A1CE4114F5}"/>
    <dgm:cxn modelId="{0A1BAB2B-0F97-4DAC-B587-F66149832D62}" type="presOf" srcId="{8366F54D-A0BC-4257-BDC3-6D488A397CFC}" destId="{D31EC2D9-4224-49EC-BD54-5C19C8E119B5}" srcOrd="0" destOrd="0" presId="urn:microsoft.com/office/officeart/2005/8/layout/vList5"/>
    <dgm:cxn modelId="{C4273AF0-F341-41DD-A17F-FA6142C13627}" srcId="{B74946BF-7419-4D3D-9EFC-FEBEA8BB4D4D}" destId="{25D14B58-9D50-4689-8425-786A81F9FC78}" srcOrd="0" destOrd="0" parTransId="{8402076D-6876-4193-A07B-0A60B6AFB6E2}" sibTransId="{656838A6-22F9-4484-898D-C8DF95293F54}"/>
    <dgm:cxn modelId="{207C5B66-FD14-4E85-A79F-EDAB9995AAA1}" srcId="{B7CD2B27-783F-467F-BF15-716BAAF386B2}" destId="{896CD6EF-3670-492B-9EE4-DA45C9EE060F}" srcOrd="1" destOrd="0" parTransId="{EDDD7C39-22CF-457F-86BB-B476335703B3}" sibTransId="{3886D4AD-E060-4ED1-B976-DB0FF41138D0}"/>
    <dgm:cxn modelId="{A8766B07-6492-4037-B01F-63208DEAB891}" type="presOf" srcId="{FADAB193-7216-4D8D-8334-F114DD0F7AB6}" destId="{3F8BA36F-5818-4536-9D34-EA58801E6814}" srcOrd="0" destOrd="1" presId="urn:microsoft.com/office/officeart/2005/8/layout/vList5"/>
    <dgm:cxn modelId="{86C20431-7380-4939-B577-947421FC7827}" srcId="{8366F54D-A0BC-4257-BDC3-6D488A397CFC}" destId="{6CC64A66-6ED3-4D5D-8BF8-B0575CAC5A82}" srcOrd="0" destOrd="0" parTransId="{67E267E6-DA4E-4A5B-AC01-CBECA41D23E1}" sibTransId="{DD9F9059-DF88-47BC-900A-327AD42D5BF3}"/>
    <dgm:cxn modelId="{BFB64776-9F5D-45DA-9F83-E351C6296B52}" srcId="{B74946BF-7419-4D3D-9EFC-FEBEA8BB4D4D}" destId="{B7CD2B27-783F-467F-BF15-716BAAF386B2}" srcOrd="1" destOrd="0" parTransId="{0078D825-F3CB-410A-B083-2AE5C21869FE}" sibTransId="{0D67D990-4567-4F76-A12D-2C8C7ACCE92E}"/>
    <dgm:cxn modelId="{9F075404-9D78-4DE3-B738-DDEF82D12EA0}" srcId="{25D14B58-9D50-4689-8425-786A81F9FC78}" destId="{FADAB193-7216-4D8D-8334-F114DD0F7AB6}" srcOrd="1" destOrd="0" parTransId="{AE3AD1D3-D5AF-4BE6-BE56-5FCFD4A53586}" sibTransId="{1013A4C2-4AEA-405B-B59C-FEEAA9AC2EE9}"/>
    <dgm:cxn modelId="{C2DCEB5A-6F46-42AA-8A97-F6E6794E70E6}" type="presOf" srcId="{896CD6EF-3670-492B-9EE4-DA45C9EE060F}" destId="{2B1B7FE0-34AE-455B-88AA-7B9FEF9B2553}" srcOrd="0" destOrd="1" presId="urn:microsoft.com/office/officeart/2005/8/layout/vList5"/>
    <dgm:cxn modelId="{7629703C-B4BC-4B5D-9607-B8904DBC81D6}" type="presOf" srcId="{25D14B58-9D50-4689-8425-786A81F9FC78}" destId="{AE89DA02-3ECA-48F4-ACBF-7A37EA27F6F1}" srcOrd="0" destOrd="0" presId="urn:microsoft.com/office/officeart/2005/8/layout/vList5"/>
    <dgm:cxn modelId="{F230D2AD-16FC-4D06-8B9C-C1DB565B2422}" type="presOf" srcId="{B7CD2B27-783F-467F-BF15-716BAAF386B2}" destId="{3422A669-5600-4C94-A859-705F3F9872FD}" srcOrd="0" destOrd="0" presId="urn:microsoft.com/office/officeart/2005/8/layout/vList5"/>
    <dgm:cxn modelId="{60D93535-DC65-41F6-B0C5-3152490BA051}" srcId="{B7CD2B27-783F-467F-BF15-716BAAF386B2}" destId="{947622AB-ABD3-4D6F-8215-E8228EE41D18}" srcOrd="0" destOrd="0" parTransId="{8CA0452A-9454-4999-9F07-2B07586BC024}" sibTransId="{6997CB75-81B0-490D-8ED5-8A7426ACB21A}"/>
    <dgm:cxn modelId="{C61C5959-D5F3-4AA6-8BFC-25D89EDF95F8}" type="presParOf" srcId="{95B25AAC-C3F5-4346-8719-29966F18AB8E}" destId="{5C749447-E5DB-4943-9F56-307469E4E336}" srcOrd="0" destOrd="0" presId="urn:microsoft.com/office/officeart/2005/8/layout/vList5"/>
    <dgm:cxn modelId="{134DA9D7-4E44-442F-96AF-CB899000EC73}" type="presParOf" srcId="{5C749447-E5DB-4943-9F56-307469E4E336}" destId="{AE89DA02-3ECA-48F4-ACBF-7A37EA27F6F1}" srcOrd="0" destOrd="0" presId="urn:microsoft.com/office/officeart/2005/8/layout/vList5"/>
    <dgm:cxn modelId="{1D250D73-C949-43CF-B374-A549DD30585C}" type="presParOf" srcId="{5C749447-E5DB-4943-9F56-307469E4E336}" destId="{3F8BA36F-5818-4536-9D34-EA58801E6814}" srcOrd="1" destOrd="0" presId="urn:microsoft.com/office/officeart/2005/8/layout/vList5"/>
    <dgm:cxn modelId="{FB0E205D-6BA7-4564-B983-8A0FEDE3C789}" type="presParOf" srcId="{95B25AAC-C3F5-4346-8719-29966F18AB8E}" destId="{A9D79A2E-3A07-4D82-B375-8F874EB92BE4}" srcOrd="1" destOrd="0" presId="urn:microsoft.com/office/officeart/2005/8/layout/vList5"/>
    <dgm:cxn modelId="{20636781-3224-4043-AC3A-0D8EC6D5513C}" type="presParOf" srcId="{95B25AAC-C3F5-4346-8719-29966F18AB8E}" destId="{25D72F51-927C-4BF0-80CB-095BFC425E24}" srcOrd="2" destOrd="0" presId="urn:microsoft.com/office/officeart/2005/8/layout/vList5"/>
    <dgm:cxn modelId="{454DF28F-1FC7-4894-9736-ACC3992475BF}" type="presParOf" srcId="{25D72F51-927C-4BF0-80CB-095BFC425E24}" destId="{3422A669-5600-4C94-A859-705F3F9872FD}" srcOrd="0" destOrd="0" presId="urn:microsoft.com/office/officeart/2005/8/layout/vList5"/>
    <dgm:cxn modelId="{7E775178-6667-4E71-A7D3-ADEC36D0CEEF}" type="presParOf" srcId="{25D72F51-927C-4BF0-80CB-095BFC425E24}" destId="{2B1B7FE0-34AE-455B-88AA-7B9FEF9B2553}" srcOrd="1" destOrd="0" presId="urn:microsoft.com/office/officeart/2005/8/layout/vList5"/>
    <dgm:cxn modelId="{C4E1924D-2820-4CBC-AA9F-FD82B45ABAD2}" type="presParOf" srcId="{95B25AAC-C3F5-4346-8719-29966F18AB8E}" destId="{7F4FB700-9A72-4B47-A374-E1C410124791}" srcOrd="3" destOrd="0" presId="urn:microsoft.com/office/officeart/2005/8/layout/vList5"/>
    <dgm:cxn modelId="{50C4036C-DC95-4563-824B-4867AE8C6335}" type="presParOf" srcId="{95B25AAC-C3F5-4346-8719-29966F18AB8E}" destId="{69A52FA8-10EA-46D4-9BAE-146F3B6E3D88}" srcOrd="4" destOrd="0" presId="urn:microsoft.com/office/officeart/2005/8/layout/vList5"/>
    <dgm:cxn modelId="{524ABB09-5306-4DA5-B529-B10677D48D01}" type="presParOf" srcId="{69A52FA8-10EA-46D4-9BAE-146F3B6E3D88}" destId="{D31EC2D9-4224-49EC-BD54-5C19C8E119B5}" srcOrd="0" destOrd="0" presId="urn:microsoft.com/office/officeart/2005/8/layout/vList5"/>
    <dgm:cxn modelId="{1600E9FA-0FB3-44F7-89BF-27926CE25EE4}" type="presParOf" srcId="{69A52FA8-10EA-46D4-9BAE-146F3B6E3D88}" destId="{DE044643-7064-4803-B040-DF4D1BC83B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6015DC-4511-4A0F-BAA6-159498A35FEC}">
      <dsp:nvSpPr>
        <dsp:cNvPr id="0" name=""/>
        <dsp:cNvSpPr/>
      </dsp:nvSpPr>
      <dsp:spPr>
        <a:xfrm>
          <a:off x="1914525" y="47228"/>
          <a:ext cx="2266948" cy="226694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Azioni nella sfera </a:t>
          </a:r>
          <a:r>
            <a:rPr lang="it-IT" sz="1600" kern="1200" dirty="0" smtClean="0"/>
            <a:t>immaginativa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 </a:t>
          </a:r>
          <a:r>
            <a:rPr lang="it-IT" sz="1600" kern="1200" dirty="0" smtClean="0"/>
            <a:t>in una situazione immaginaria</a:t>
          </a:r>
          <a:endParaRPr lang="it-IT" sz="1600" kern="1200" dirty="0"/>
        </a:p>
      </dsp:txBody>
      <dsp:txXfrm>
        <a:off x="2216785" y="443944"/>
        <a:ext cx="1662429" cy="1020126"/>
      </dsp:txXfrm>
    </dsp:sp>
    <dsp:sp modelId="{958874E4-41E3-491F-B3CE-AF910C3EF69F}">
      <dsp:nvSpPr>
        <dsp:cNvPr id="0" name=""/>
        <dsp:cNvSpPr/>
      </dsp:nvSpPr>
      <dsp:spPr>
        <a:xfrm>
          <a:off x="2732516" y="1464071"/>
          <a:ext cx="2266948" cy="2266948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Formazione di progetti di vita reale o di motivazioni volitive</a:t>
          </a:r>
          <a:endParaRPr lang="it-IT" sz="1600" kern="1200" dirty="0"/>
        </a:p>
      </dsp:txBody>
      <dsp:txXfrm>
        <a:off x="3425824" y="2049699"/>
        <a:ext cx="1360169" cy="1246821"/>
      </dsp:txXfrm>
    </dsp:sp>
    <dsp:sp modelId="{7365A641-C993-407A-9352-242E5C0BDFF7}">
      <dsp:nvSpPr>
        <dsp:cNvPr id="0" name=""/>
        <dsp:cNvSpPr/>
      </dsp:nvSpPr>
      <dsp:spPr>
        <a:xfrm>
          <a:off x="1121970" y="1490639"/>
          <a:ext cx="2266948" cy="2266948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Creazione di intenzioni volontarie</a:t>
          </a:r>
          <a:endParaRPr lang="it-IT" sz="1600" kern="1200" dirty="0"/>
        </a:p>
      </dsp:txBody>
      <dsp:txXfrm>
        <a:off x="1335441" y="2076268"/>
        <a:ext cx="1360169" cy="12468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8BA36F-5818-4536-9D34-EA58801E6814}">
      <dsp:nvSpPr>
        <dsp:cNvPr id="0" name=""/>
        <dsp:cNvSpPr/>
      </dsp:nvSpPr>
      <dsp:spPr>
        <a:xfrm rot="5400000">
          <a:off x="4841358" y="-1816616"/>
          <a:ext cx="1509538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l’identificazione degli oggetti dipende dalle azioni evocate piuttosto che dalla loro natura effettiva: il bambino impara a conoscere un oggetto in funzione del suo utilizzo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 </a:t>
          </a:r>
          <a:r>
            <a:rPr lang="it-IT" sz="1500" b="0" kern="1200" dirty="0" smtClean="0"/>
            <a:t>l’azione</a:t>
          </a:r>
          <a:r>
            <a:rPr lang="it-IT" sz="1500" kern="1200" dirty="0" smtClean="0"/>
            <a:t> costituisce lo strumento intellettivo essenziale </a:t>
          </a:r>
          <a:endParaRPr lang="it-IT" sz="1500" kern="1200" dirty="0"/>
        </a:p>
      </dsp:txBody>
      <dsp:txXfrm rot="5400000">
        <a:off x="4841358" y="-1816616"/>
        <a:ext cx="1509538" cy="5266944"/>
      </dsp:txXfrm>
    </dsp:sp>
    <dsp:sp modelId="{AE89DA02-3ECA-48F4-ACBF-7A37EA27F6F1}">
      <dsp:nvSpPr>
        <dsp:cNvPr id="0" name=""/>
        <dsp:cNvSpPr/>
      </dsp:nvSpPr>
      <dsp:spPr>
        <a:xfrm>
          <a:off x="0" y="0"/>
          <a:ext cx="2962656" cy="163207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smtClean="0"/>
            <a:t>Fase della rappresentazione </a:t>
          </a:r>
          <a:r>
            <a:rPr lang="it-IT" sz="2400" kern="1200" dirty="0" smtClean="0"/>
            <a:t>attiva o operativa</a:t>
          </a:r>
          <a:endParaRPr lang="it-IT" sz="2400" kern="1200" dirty="0"/>
        </a:p>
      </dsp:txBody>
      <dsp:txXfrm>
        <a:off x="0" y="0"/>
        <a:ext cx="2962656" cy="1632074"/>
      </dsp:txXfrm>
    </dsp:sp>
    <dsp:sp modelId="{2B1B7FE0-34AE-455B-88AA-7B9FEF9B2553}">
      <dsp:nvSpPr>
        <dsp:cNvPr id="0" name=""/>
        <dsp:cNvSpPr/>
      </dsp:nvSpPr>
      <dsp:spPr>
        <a:xfrm rot="5400000">
          <a:off x="4769128" y="-94868"/>
          <a:ext cx="1643068" cy="526180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il soggetto è in grado di rappresentarsi il mondo mediante un’immagine o uno schema spaziale relativamente indipendente dall’azione</a:t>
          </a:r>
          <a:r>
            <a:rPr lang="it-IT" sz="1500" b="0" kern="1200" dirty="0" smtClean="0"/>
            <a:t>: l’atto intelligente si organizza attraverso l’immagine</a:t>
          </a:r>
          <a:endParaRPr lang="it-IT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la sperimentazione degli oggetti avviene attraverso l’esperienza sensoriale</a:t>
          </a:r>
          <a:endParaRPr lang="it-IT" sz="1500" kern="1200" dirty="0"/>
        </a:p>
      </dsp:txBody>
      <dsp:txXfrm rot="5400000">
        <a:off x="4769128" y="-94868"/>
        <a:ext cx="1643068" cy="5261800"/>
      </dsp:txXfrm>
    </dsp:sp>
    <dsp:sp modelId="{3422A669-5600-4C94-A859-705F3F9872FD}">
      <dsp:nvSpPr>
        <dsp:cNvPr id="0" name=""/>
        <dsp:cNvSpPr/>
      </dsp:nvSpPr>
      <dsp:spPr>
        <a:xfrm>
          <a:off x="0" y="1719994"/>
          <a:ext cx="2959762" cy="163207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Fase della rappresentazione iconica</a:t>
          </a:r>
          <a:endParaRPr lang="it-IT" sz="2400" kern="1200" dirty="0"/>
        </a:p>
      </dsp:txBody>
      <dsp:txXfrm>
        <a:off x="0" y="1719994"/>
        <a:ext cx="2959762" cy="1632074"/>
      </dsp:txXfrm>
    </dsp:sp>
    <dsp:sp modelId="{DE044643-7064-4803-B040-DF4D1BC83B59}">
      <dsp:nvSpPr>
        <dsp:cNvPr id="0" name=""/>
        <dsp:cNvSpPr/>
      </dsp:nvSpPr>
      <dsp:spPr>
        <a:xfrm rot="5400000">
          <a:off x="4841365" y="1621735"/>
          <a:ext cx="1509525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 il pensiero si organizza partendo da una forma primitiva e innata di attività simbolica e, attraverso l’acculturazione, si specializza in sistemi diversi, il più complesso dei quali è il linguaggio (ruolo essenziale svolto dal linguaggio orale e scritto)</a:t>
          </a:r>
          <a:endParaRPr lang="it-IT" sz="1500" kern="1200" dirty="0"/>
        </a:p>
      </dsp:txBody>
      <dsp:txXfrm rot="5400000">
        <a:off x="4841365" y="1621735"/>
        <a:ext cx="1509525" cy="5266944"/>
      </dsp:txXfrm>
    </dsp:sp>
    <dsp:sp modelId="{D31EC2D9-4224-49EC-BD54-5C19C8E119B5}">
      <dsp:nvSpPr>
        <dsp:cNvPr id="0" name=""/>
        <dsp:cNvSpPr/>
      </dsp:nvSpPr>
      <dsp:spPr>
        <a:xfrm>
          <a:off x="0" y="3439169"/>
          <a:ext cx="2962656" cy="163207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Fase della rappresentazione simbolica</a:t>
          </a:r>
          <a:endParaRPr lang="it-IT" sz="2700" kern="1200" dirty="0"/>
        </a:p>
      </dsp:txBody>
      <dsp:txXfrm>
        <a:off x="0" y="3439169"/>
        <a:ext cx="2962656" cy="1632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96511-15D5-4C29-B7E9-CB9C5A0A864A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CE42-8F5A-47C1-96A9-52E9C8AFC34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815290" cy="2571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b="1" i="1" dirty="0"/>
              <a:t>Apprendere giocando - giocare apprendendo: il gioco come strumento di conoscenza di sé, dell'altro e del </a:t>
            </a:r>
            <a:r>
              <a:rPr lang="it-IT" sz="3200" b="1" i="1" dirty="0" smtClean="0"/>
              <a:t>mondo.</a:t>
            </a:r>
            <a:br>
              <a:rPr lang="it-IT" sz="3200" b="1" i="1" dirty="0" smtClean="0"/>
            </a:br>
            <a:r>
              <a:rPr lang="it-IT" sz="3200" b="1" i="1" dirty="0" smtClean="0"/>
              <a:t>Studio di </a:t>
            </a:r>
            <a:r>
              <a:rPr lang="it-IT" sz="3200" b="1" i="1" dirty="0" smtClean="0"/>
              <a:t>caso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4414" y="5000636"/>
            <a:ext cx="6929486" cy="1038220"/>
          </a:xfrm>
        </p:spPr>
        <p:txBody>
          <a:bodyPr>
            <a:noAutofit/>
          </a:bodyPr>
          <a:lstStyle/>
          <a:p>
            <a:pPr algn="r"/>
            <a:r>
              <a:rPr lang="it-IT" sz="2800" i="1" dirty="0" smtClean="0">
                <a:solidFill>
                  <a:schemeClr val="tx1"/>
                </a:solidFill>
              </a:rPr>
              <a:t>Monica </a:t>
            </a:r>
            <a:r>
              <a:rPr lang="it-IT" sz="2800" i="1" dirty="0">
                <a:solidFill>
                  <a:schemeClr val="tx1"/>
                </a:solidFill>
              </a:rPr>
              <a:t>de </a:t>
            </a:r>
            <a:r>
              <a:rPr lang="it-IT" sz="2800" i="1" dirty="0" err="1" smtClean="0">
                <a:solidFill>
                  <a:schemeClr val="tx1"/>
                </a:solidFill>
              </a:rPr>
              <a:t>Chiro</a:t>
            </a:r>
            <a:endParaRPr lang="it-IT" sz="2800" i="1" dirty="0" smtClean="0">
              <a:solidFill>
                <a:schemeClr val="tx1"/>
              </a:solidFill>
            </a:endParaRPr>
          </a:p>
          <a:p>
            <a:pPr algn="r"/>
            <a:r>
              <a:rPr lang="it-IT" sz="2800" i="1" dirty="0" smtClean="0">
                <a:solidFill>
                  <a:schemeClr val="tx1"/>
                </a:solidFill>
              </a:rPr>
              <a:t>Dottoranda </a:t>
            </a:r>
            <a:r>
              <a:rPr lang="it-IT" sz="2800" i="1" dirty="0">
                <a:solidFill>
                  <a:schemeClr val="tx1"/>
                </a:solidFill>
              </a:rPr>
              <a:t>di Ricerca in </a:t>
            </a:r>
            <a:r>
              <a:rPr lang="it-IT" sz="2800" i="1" dirty="0" err="1">
                <a:solidFill>
                  <a:schemeClr val="tx1"/>
                </a:solidFill>
              </a:rPr>
              <a:t>Human</a:t>
            </a:r>
            <a:r>
              <a:rPr lang="it-IT" sz="2800" i="1" dirty="0">
                <a:solidFill>
                  <a:schemeClr val="tx1"/>
                </a:solidFill>
              </a:rPr>
              <a:t> </a:t>
            </a:r>
            <a:r>
              <a:rPr lang="it-IT" sz="2800" i="1" dirty="0" err="1" smtClean="0">
                <a:solidFill>
                  <a:schemeClr val="tx1"/>
                </a:solidFill>
              </a:rPr>
              <a:t>Sciences</a:t>
            </a:r>
            <a:endParaRPr lang="it-IT" sz="2800" i="1" dirty="0">
              <a:solidFill>
                <a:schemeClr val="tx1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85786" y="1428736"/>
            <a:ext cx="762952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UNIVERSITÀ DEGLI STUDI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MACERATA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57166"/>
            <a:ext cx="923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dirty="0" smtClean="0"/>
              <a:t>In Conclusione</a:t>
            </a:r>
            <a:r>
              <a:rPr lang="it-IT" sz="2800" b="1" i="1" dirty="0" smtClean="0"/>
              <a:t>: </a:t>
            </a:r>
            <a:r>
              <a:rPr lang="it-IT" sz="2800" b="1" i="1" dirty="0" smtClean="0"/>
              <a:t>il gioco è una cosa seria</a:t>
            </a:r>
            <a:endParaRPr lang="it-IT" sz="28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2400" dirty="0" smtClean="0"/>
              <a:t>Alla luce dei contributi studiati e del caso analizzato                       il gioco si configura come un potente stimolo allo sviluppo umano, in quanto “</a:t>
            </a:r>
            <a:r>
              <a:rPr lang="it-IT" sz="2400" i="1" dirty="0" smtClean="0"/>
              <a:t>è fonte di sviluppo e crea la zona di sviluppo prossimale” </a:t>
            </a:r>
            <a:r>
              <a:rPr lang="it-IT" sz="2400" dirty="0" smtClean="0"/>
              <a:t>in ogni fase della vita umana, dai primi mesi di vita fino all’età adulta (</a:t>
            </a:r>
            <a:r>
              <a:rPr lang="it-IT" sz="2400" i="1" dirty="0" err="1" smtClean="0"/>
              <a:t>Vigotskij</a:t>
            </a:r>
            <a:r>
              <a:rPr lang="it-IT" sz="2400" i="1" dirty="0" smtClean="0"/>
              <a:t>, </a:t>
            </a:r>
            <a:r>
              <a:rPr lang="it-IT" sz="2400" dirty="0" smtClean="0"/>
              <a:t>1981)</a:t>
            </a:r>
            <a:r>
              <a:rPr lang="it-IT" sz="2400" i="1" dirty="0" smtClean="0"/>
              <a:t> </a:t>
            </a:r>
            <a:r>
              <a:rPr lang="it-IT" sz="2400" dirty="0" smtClean="0"/>
              <a:t>.</a:t>
            </a:r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2400" dirty="0" smtClean="0"/>
              <a:t>Tali caratteristiche del gioco potrebbero essere impiegate efficacemente da educatori e insegnanti per progettare interventi significativi e motivanti, alimentando il piacere per l’apprendimento coniugato al gusto per il divertimento.</a:t>
            </a:r>
          </a:p>
          <a:p>
            <a:pPr algn="ctr">
              <a:buNone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Bibliografia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900" dirty="0" err="1" smtClean="0">
                <a:solidFill>
                  <a:srgbClr val="000000"/>
                </a:solidFill>
                <a:latin typeface="Cambria" pitchFamily="18" charset="0"/>
                <a:ea typeface="Times New Roman"/>
                <a:cs typeface="Times New Roman"/>
              </a:rPr>
              <a:t>Bruner</a:t>
            </a:r>
            <a:r>
              <a:rPr lang="it-IT" sz="1800" dirty="0" smtClean="0">
                <a:solidFill>
                  <a:srgbClr val="000000"/>
                </a:solidFill>
                <a:latin typeface="Cambria" pitchFamily="18" charset="0"/>
                <a:ea typeface="Times New Roman"/>
                <a:cs typeface="Times New Roman"/>
              </a:rPr>
              <a:t> </a:t>
            </a:r>
            <a:r>
              <a:rPr lang="it-IT" sz="1800" dirty="0" err="1" smtClean="0">
                <a:solidFill>
                  <a:srgbClr val="000000"/>
                </a:solidFill>
                <a:latin typeface="Cambria" pitchFamily="18" charset="0"/>
                <a:ea typeface="Times New Roman"/>
                <a:cs typeface="Times New Roman"/>
              </a:rPr>
              <a:t>J.S.</a:t>
            </a:r>
            <a:r>
              <a:rPr lang="it-IT" sz="1800" dirty="0" smtClean="0">
                <a:solidFill>
                  <a:srgbClr val="000000"/>
                </a:solidFill>
                <a:latin typeface="Cambria" pitchFamily="18" charset="0"/>
                <a:ea typeface="Times New Roman"/>
                <a:cs typeface="Times New Roman"/>
              </a:rPr>
              <a:t>, </a:t>
            </a:r>
            <a:r>
              <a:rPr lang="it-IT" sz="1800" i="1" dirty="0" smtClean="0">
                <a:solidFill>
                  <a:srgbClr val="000000"/>
                </a:solidFill>
                <a:latin typeface="Cambria" pitchFamily="18" charset="0"/>
                <a:ea typeface="Times New Roman"/>
                <a:cs typeface="Times New Roman"/>
              </a:rPr>
              <a:t>Studi sullo sviluppo cognitivo</a:t>
            </a:r>
            <a:r>
              <a:rPr lang="it-IT" sz="1800" dirty="0" smtClean="0">
                <a:solidFill>
                  <a:srgbClr val="000000"/>
                </a:solidFill>
                <a:latin typeface="Cambria" pitchFamily="18" charset="0"/>
                <a:ea typeface="Times New Roman"/>
                <a:cs typeface="Times New Roman"/>
              </a:rPr>
              <a:t>,1968.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800" dirty="0" err="1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Bruner</a:t>
            </a:r>
            <a:r>
              <a:rPr lang="it-IT" sz="18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it-IT" sz="1800" dirty="0" err="1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J.S.</a:t>
            </a:r>
            <a:r>
              <a:rPr lang="it-IT" sz="18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, Jolly A., </a:t>
            </a:r>
            <a:r>
              <a:rPr lang="it-IT" sz="1800" dirty="0" err="1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Sylva</a:t>
            </a:r>
            <a:r>
              <a:rPr lang="it-IT" sz="18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 K.</a:t>
            </a:r>
            <a:r>
              <a:rPr lang="it-IT" sz="1800" dirty="0" smtClean="0"/>
              <a:t> [1976]</a:t>
            </a:r>
            <a:r>
              <a:rPr lang="it-IT" sz="18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, </a:t>
            </a:r>
            <a:r>
              <a:rPr lang="it-IT" sz="1800" i="1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Il gioco</a:t>
            </a:r>
            <a:r>
              <a:rPr lang="it-IT" sz="18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. </a:t>
            </a:r>
            <a:r>
              <a:rPr lang="it-IT" sz="1800" i="1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Il gioco in un mondo di simboli</a:t>
            </a:r>
            <a:r>
              <a:rPr lang="it-IT" sz="18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, vol. 4, Armando Editore, Roma 1981.</a:t>
            </a:r>
            <a:endParaRPr lang="it-IT" sz="1800" dirty="0" smtClean="0">
              <a:latin typeface="Cambria" pitchFamily="18" charset="0"/>
            </a:endParaRPr>
          </a:p>
          <a:p>
            <a:r>
              <a:rPr lang="it-IT" sz="1800" dirty="0" err="1" smtClean="0">
                <a:latin typeface="Cambria" pitchFamily="18" charset="0"/>
              </a:rPr>
              <a:t>Bruner</a:t>
            </a:r>
            <a:r>
              <a:rPr lang="it-IT" sz="1800" dirty="0" smtClean="0">
                <a:latin typeface="Cambria" pitchFamily="18" charset="0"/>
              </a:rPr>
              <a:t> </a:t>
            </a:r>
            <a:r>
              <a:rPr lang="it-IT" sz="1800" dirty="0" err="1" smtClean="0">
                <a:latin typeface="Cambria" pitchFamily="18" charset="0"/>
              </a:rPr>
              <a:t>J.S.</a:t>
            </a:r>
            <a:r>
              <a:rPr lang="it-IT" sz="1800" dirty="0" smtClean="0">
                <a:latin typeface="Cambria" pitchFamily="18" charset="0"/>
              </a:rPr>
              <a:t> [1986], </a:t>
            </a:r>
            <a:r>
              <a:rPr lang="it-IT" sz="1800" i="1" dirty="0" smtClean="0">
                <a:latin typeface="Cambria" pitchFamily="18" charset="0"/>
              </a:rPr>
              <a:t>La mente a più dimensioni, trad. </a:t>
            </a:r>
            <a:r>
              <a:rPr lang="it-IT" sz="1800" i="1" dirty="0" err="1" smtClean="0">
                <a:latin typeface="Cambria" pitchFamily="18" charset="0"/>
              </a:rPr>
              <a:t>it</a:t>
            </a:r>
            <a:r>
              <a:rPr lang="it-IT" sz="1800" i="1" dirty="0" smtClean="0">
                <a:latin typeface="Cambria" pitchFamily="18" charset="0"/>
              </a:rPr>
              <a:t>., Laterza, Bari 1988.</a:t>
            </a:r>
          </a:p>
          <a:p>
            <a:pPr>
              <a:buNone/>
            </a:pPr>
            <a:endParaRPr lang="it-IT" sz="1800" dirty="0" smtClean="0">
              <a:latin typeface="Cambria" pitchFamily="18" charset="0"/>
              <a:ea typeface="Calibri"/>
              <a:cs typeface="Times New Roman"/>
            </a:endParaRPr>
          </a:p>
          <a:p>
            <a:r>
              <a:rPr lang="it-IT" sz="1800" dirty="0" err="1" smtClean="0">
                <a:latin typeface="Cambria" pitchFamily="18" charset="0"/>
              </a:rPr>
              <a:t>Camaioni</a:t>
            </a:r>
            <a:r>
              <a:rPr lang="it-IT" sz="1800" dirty="0" smtClean="0">
                <a:latin typeface="Cambria" pitchFamily="18" charset="0"/>
              </a:rPr>
              <a:t> L., Di </a:t>
            </a:r>
            <a:r>
              <a:rPr lang="it-IT" sz="1800" dirty="0" err="1" smtClean="0">
                <a:latin typeface="Cambria" pitchFamily="18" charset="0"/>
              </a:rPr>
              <a:t>Blasio</a:t>
            </a:r>
            <a:r>
              <a:rPr lang="it-IT" sz="1800" dirty="0" smtClean="0">
                <a:latin typeface="Cambria" pitchFamily="18" charset="0"/>
              </a:rPr>
              <a:t> P., </a:t>
            </a:r>
            <a:r>
              <a:rPr lang="it-IT" sz="1800" i="1" dirty="0" smtClean="0">
                <a:latin typeface="Cambria" pitchFamily="18" charset="0"/>
              </a:rPr>
              <a:t>Psicologia dello sviluppo, il Mulino, Manuali, Bologna 2007.</a:t>
            </a:r>
          </a:p>
          <a:p>
            <a:pPr>
              <a:buNone/>
            </a:pPr>
            <a:endParaRPr lang="it-IT" sz="1800" i="1" dirty="0" smtClean="0">
              <a:latin typeface="Cambria" pitchFamily="18" charset="0"/>
            </a:endParaRPr>
          </a:p>
          <a:p>
            <a:r>
              <a:rPr lang="it-IT" sz="1800" dirty="0" err="1" smtClean="0">
                <a:latin typeface="Cambria" pitchFamily="18" charset="0"/>
              </a:rPr>
              <a:t>Ferreiro</a:t>
            </a:r>
            <a:r>
              <a:rPr lang="it-IT" sz="1800" dirty="0" smtClean="0">
                <a:latin typeface="Cambria" pitchFamily="18" charset="0"/>
              </a:rPr>
              <a:t> E., </a:t>
            </a:r>
            <a:r>
              <a:rPr lang="it-IT" sz="1800" dirty="0" err="1" smtClean="0">
                <a:latin typeface="Cambria" pitchFamily="18" charset="0"/>
              </a:rPr>
              <a:t>Teberosky</a:t>
            </a:r>
            <a:r>
              <a:rPr lang="it-IT" sz="1800" dirty="0" smtClean="0">
                <a:latin typeface="Cambria" pitchFamily="18" charset="0"/>
              </a:rPr>
              <a:t> A., </a:t>
            </a:r>
            <a:r>
              <a:rPr lang="it-IT" sz="1800" i="1" dirty="0" smtClean="0">
                <a:latin typeface="Cambria" pitchFamily="18" charset="0"/>
              </a:rPr>
              <a:t>La costruzione della lingua scritta nel bambino, Giunti, Firenze 1979.</a:t>
            </a:r>
          </a:p>
          <a:p>
            <a:pPr>
              <a:buNone/>
            </a:pPr>
            <a:endParaRPr lang="en-US" sz="1800" i="1" dirty="0" smtClean="0"/>
          </a:p>
          <a:p>
            <a:r>
              <a:rPr lang="it-IT" sz="1800" dirty="0" smtClean="0"/>
              <a:t>PIAGET J. [1932], </a:t>
            </a:r>
            <a:r>
              <a:rPr lang="it-IT" sz="1800" i="1" dirty="0" smtClean="0"/>
              <a:t>Il giudizio morale nel fanciullo, trad. </a:t>
            </a:r>
            <a:r>
              <a:rPr lang="it-IT" sz="1800" i="1" dirty="0" err="1" smtClean="0"/>
              <a:t>it</a:t>
            </a:r>
            <a:r>
              <a:rPr lang="it-IT" sz="1800" i="1" dirty="0" smtClean="0"/>
              <a:t>., Giunti-Barbera, Firenze 1972.</a:t>
            </a:r>
          </a:p>
          <a:p>
            <a:pPr>
              <a:buNone/>
            </a:pPr>
            <a:endParaRPr lang="it-IT" sz="1800" i="1" dirty="0" smtClean="0"/>
          </a:p>
          <a:p>
            <a:r>
              <a:rPr lang="it-IT" sz="1800" dirty="0" smtClean="0"/>
              <a:t>PIAGET J. [1923], </a:t>
            </a:r>
            <a:r>
              <a:rPr lang="it-IT" sz="1800" i="1" dirty="0" smtClean="0"/>
              <a:t>Il linguaggio e il pensiero del fanciullo, trad. </a:t>
            </a:r>
            <a:r>
              <a:rPr lang="it-IT" sz="1800" i="1" dirty="0" err="1" smtClean="0"/>
              <a:t>it</a:t>
            </a:r>
            <a:r>
              <a:rPr lang="it-IT" sz="1800" i="1" dirty="0" smtClean="0"/>
              <a:t>., Editrice Universitaria, Firenze 1955.</a:t>
            </a:r>
          </a:p>
          <a:p>
            <a:pPr>
              <a:buNone/>
            </a:pPr>
            <a:endParaRPr lang="it-IT" sz="1800" i="1" dirty="0" smtClean="0"/>
          </a:p>
          <a:p>
            <a:r>
              <a:rPr lang="it-IT" sz="1800" dirty="0" smtClean="0"/>
              <a:t>PIAGET J. [1945], </a:t>
            </a:r>
            <a:r>
              <a:rPr lang="it-IT" sz="1800" i="1" dirty="0" smtClean="0"/>
              <a:t>La formazione del simbolo nel bambino. Imitazione, gioco e sogno. Immagine e rappresentazione, trad. </a:t>
            </a:r>
            <a:r>
              <a:rPr lang="it-IT" sz="1800" i="1" dirty="0" err="1" smtClean="0"/>
              <a:t>it</a:t>
            </a:r>
            <a:r>
              <a:rPr lang="it-IT" sz="1800" i="1" dirty="0" smtClean="0"/>
              <a:t>., La Nuova Italia, Firenze 1972.</a:t>
            </a:r>
          </a:p>
          <a:p>
            <a:pPr>
              <a:buNone/>
            </a:pPr>
            <a:endParaRPr lang="it-IT" sz="1800" i="1" dirty="0" smtClean="0"/>
          </a:p>
          <a:p>
            <a:r>
              <a:rPr lang="it-IT" sz="1800" dirty="0" smtClean="0"/>
              <a:t>VYGOTSKIJ L. S., </a:t>
            </a:r>
            <a:r>
              <a:rPr lang="it-IT" sz="1800" i="1" dirty="0" smtClean="0"/>
              <a:t>Il ruolo del gioco nello sviluppo mentale del bambino, in </a:t>
            </a:r>
            <a:r>
              <a:rPr lang="it-IT" sz="1800" i="1" dirty="0" err="1" smtClean="0"/>
              <a:t>Bruner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J.S.</a:t>
            </a:r>
            <a:r>
              <a:rPr lang="it-IT" sz="1800" i="1" dirty="0" smtClean="0"/>
              <a:t>, Jolly A. e </a:t>
            </a:r>
            <a:r>
              <a:rPr lang="it-IT" sz="1800" i="1" dirty="0" err="1" smtClean="0"/>
              <a:t>Sylva</a:t>
            </a:r>
            <a:r>
              <a:rPr lang="it-IT" sz="1800" i="1" dirty="0" smtClean="0"/>
              <a:t> K., Il gioco. Il gioco in un mondo di simboli, vol. 4, Armando, Roma 1981.</a:t>
            </a:r>
          </a:p>
          <a:p>
            <a:pPr>
              <a:buNone/>
            </a:pPr>
            <a:endParaRPr lang="it-IT" sz="1800" i="1" dirty="0" smtClean="0"/>
          </a:p>
          <a:p>
            <a:r>
              <a:rPr lang="it-IT" sz="1800" dirty="0" smtClean="0"/>
              <a:t>VYGOTSKIJ L. S. [1972] </a:t>
            </a:r>
            <a:r>
              <a:rPr lang="it-IT" sz="1800" i="1" dirty="0" smtClean="0"/>
              <a:t>Immaginazione e creatività nell’età infantile, trad. </a:t>
            </a:r>
            <a:r>
              <a:rPr lang="it-IT" sz="1800" i="1" dirty="0" err="1" smtClean="0"/>
              <a:t>it</a:t>
            </a:r>
            <a:r>
              <a:rPr lang="it-IT" sz="1800" i="1" dirty="0" smtClean="0"/>
              <a:t>., Editori Riuniti, Roma 1990.</a:t>
            </a:r>
          </a:p>
          <a:p>
            <a:pPr>
              <a:buNone/>
            </a:pPr>
            <a:endParaRPr lang="it-IT" sz="1800" i="1" dirty="0" smtClean="0"/>
          </a:p>
          <a:p>
            <a:r>
              <a:rPr lang="it-IT" sz="1800" dirty="0" smtClean="0"/>
              <a:t>VYGOTSKIJ L. S. [1934], </a:t>
            </a:r>
            <a:r>
              <a:rPr lang="it-IT" sz="1800" i="1" dirty="0" smtClean="0"/>
              <a:t>Pensiero e linguaggio, trad. </a:t>
            </a:r>
            <a:r>
              <a:rPr lang="it-IT" sz="1800" i="1" dirty="0" err="1" smtClean="0"/>
              <a:t>it</a:t>
            </a:r>
            <a:r>
              <a:rPr lang="it-IT" sz="1800" i="1" dirty="0" smtClean="0"/>
              <a:t>., Laterza, Bari 1990.</a:t>
            </a:r>
          </a:p>
          <a:p>
            <a:endParaRPr lang="it-IT" sz="1800" i="1" dirty="0" smtClean="0">
              <a:latin typeface="Cambria" pitchFamily="18" charset="0"/>
            </a:endParaRPr>
          </a:p>
          <a:p>
            <a:r>
              <a:rPr lang="it-IT" sz="1600" dirty="0" smtClean="0"/>
              <a:t>WINNICOTT D. [1971], </a:t>
            </a:r>
            <a:r>
              <a:rPr lang="it-IT" sz="1600" i="1" dirty="0" smtClean="0"/>
              <a:t>Gioco e realtà, trad. </a:t>
            </a:r>
            <a:r>
              <a:rPr lang="it-IT" sz="1600" i="1" dirty="0" err="1" smtClean="0"/>
              <a:t>it</a:t>
            </a:r>
            <a:r>
              <a:rPr lang="it-IT" sz="1600" i="1" dirty="0" smtClean="0"/>
              <a:t>., Armando, Roma 1974.</a:t>
            </a:r>
            <a:endParaRPr lang="it-IT" sz="1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b="1" i="1" dirty="0" smtClean="0">
                <a:latin typeface="Cambria" pitchFamily="18" charset="0"/>
              </a:rPr>
              <a:t>Il ruolo del gioco nello sviluppo del bambino</a:t>
            </a:r>
            <a:endParaRPr lang="it-IT" sz="2800" b="1" i="1" dirty="0">
              <a:latin typeface="Cambr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8000" indent="-540000" algn="just">
              <a:buNone/>
            </a:pPr>
            <a:r>
              <a:rPr lang="it-IT" sz="2400" dirty="0" smtClean="0">
                <a:latin typeface="Cambria" pitchFamily="18" charset="0"/>
              </a:rPr>
              <a:t>   Fin </a:t>
            </a:r>
            <a:r>
              <a:rPr lang="it-IT" sz="2400" dirty="0">
                <a:latin typeface="Cambria" pitchFamily="18" charset="0"/>
              </a:rPr>
              <a:t>dai primi mesi di vita il gioco </a:t>
            </a:r>
            <a:r>
              <a:rPr lang="it-IT" sz="2400" dirty="0" smtClean="0">
                <a:latin typeface="Cambria" pitchFamily="18" charset="0"/>
              </a:rPr>
              <a:t>riveste un ruolo fondamentale nello </a:t>
            </a:r>
            <a:r>
              <a:rPr lang="it-IT" sz="2400" dirty="0">
                <a:latin typeface="Cambria" pitchFamily="18" charset="0"/>
              </a:rPr>
              <a:t>sviluppo del soggetto, </a:t>
            </a:r>
            <a:r>
              <a:rPr lang="it-IT" sz="2400" dirty="0" smtClean="0">
                <a:latin typeface="Cambria" pitchFamily="18" charset="0"/>
              </a:rPr>
              <a:t>offrendogli la possibilità di esercitare </a:t>
            </a:r>
            <a:r>
              <a:rPr lang="it-IT" sz="2400" dirty="0">
                <a:latin typeface="Cambria" pitchFamily="18" charset="0"/>
              </a:rPr>
              <a:t>un ampio spettro di </a:t>
            </a:r>
            <a:r>
              <a:rPr lang="it-IT" sz="2400" dirty="0" smtClean="0">
                <a:latin typeface="Cambria" pitchFamily="18" charset="0"/>
              </a:rPr>
              <a:t>abilità - sensoriali</a:t>
            </a:r>
            <a:r>
              <a:rPr lang="it-IT" sz="2400" dirty="0">
                <a:latin typeface="Cambria" pitchFamily="18" charset="0"/>
              </a:rPr>
              <a:t>, </a:t>
            </a:r>
            <a:r>
              <a:rPr lang="it-IT" sz="2400" dirty="0" smtClean="0">
                <a:latin typeface="Cambria" pitchFamily="18" charset="0"/>
              </a:rPr>
              <a:t>motorie</a:t>
            </a:r>
            <a:r>
              <a:rPr lang="it-IT" sz="2400" dirty="0">
                <a:latin typeface="Cambria" pitchFamily="18" charset="0"/>
              </a:rPr>
              <a:t>, cognitive, affettive, espressive, sociali, comunicative, linguistiche e morali </a:t>
            </a:r>
            <a:r>
              <a:rPr lang="it-IT" sz="2400" dirty="0" smtClean="0">
                <a:latin typeface="Cambria" pitchFamily="18" charset="0"/>
              </a:rPr>
              <a:t>– in </a:t>
            </a:r>
            <a:r>
              <a:rPr lang="it-IT" sz="2400" dirty="0">
                <a:latin typeface="Cambria" pitchFamily="18" charset="0"/>
              </a:rPr>
              <a:t>modo quasi del tutto </a:t>
            </a:r>
            <a:r>
              <a:rPr lang="it-IT" sz="2400" dirty="0" smtClean="0">
                <a:latin typeface="Cambria" pitchFamily="18" charset="0"/>
              </a:rPr>
              <a:t>inconsapevole. </a:t>
            </a:r>
          </a:p>
          <a:p>
            <a:pPr marL="108000" indent="-540000" algn="just">
              <a:buNone/>
            </a:pPr>
            <a:endParaRPr lang="it-IT" sz="2400" dirty="0" smtClean="0">
              <a:latin typeface="Cambria" pitchFamily="18" charset="0"/>
            </a:endParaRPr>
          </a:p>
          <a:p>
            <a:pPr marL="108000" indent="-540000" algn="just">
              <a:buNone/>
            </a:pPr>
            <a:r>
              <a:rPr lang="it-IT" sz="2400" dirty="0" smtClean="0">
                <a:latin typeface="Cambria" pitchFamily="18" charset="0"/>
              </a:rPr>
              <a:t>   Diversi autori nel corso del tempo si sono interessati a indagare le caratteristiche e le funzioni del gioco nello sviluppo psicologico del bambino, tra questi risultano fondamentali i contributi di </a:t>
            </a:r>
            <a:r>
              <a:rPr lang="it-IT" sz="2400" dirty="0" err="1" smtClean="0">
                <a:latin typeface="Cambria" pitchFamily="18" charset="0"/>
              </a:rPr>
              <a:t>J.Piaget</a:t>
            </a:r>
            <a:r>
              <a:rPr lang="it-IT" sz="2400" dirty="0" smtClean="0">
                <a:latin typeface="Cambria" pitchFamily="18" charset="0"/>
              </a:rPr>
              <a:t>, </a:t>
            </a:r>
            <a:r>
              <a:rPr lang="it-IT" sz="2400" dirty="0" err="1" smtClean="0">
                <a:latin typeface="Cambria" pitchFamily="18" charset="0"/>
              </a:rPr>
              <a:t>L.P.</a:t>
            </a:r>
            <a:r>
              <a:rPr lang="it-IT" sz="2400" dirty="0" smtClean="0">
                <a:latin typeface="Cambria" pitchFamily="18" charset="0"/>
              </a:rPr>
              <a:t> </a:t>
            </a:r>
            <a:r>
              <a:rPr lang="it-IT" sz="2400" dirty="0" err="1" smtClean="0">
                <a:latin typeface="Cambria" pitchFamily="18" charset="0"/>
              </a:rPr>
              <a:t>Vygotskij</a:t>
            </a:r>
            <a:r>
              <a:rPr lang="it-IT" sz="2400" dirty="0" smtClean="0">
                <a:latin typeface="Cambria" pitchFamily="18" charset="0"/>
              </a:rPr>
              <a:t> e </a:t>
            </a:r>
            <a:r>
              <a:rPr lang="it-IT" sz="2400" dirty="0" err="1" smtClean="0">
                <a:latin typeface="Cambria" pitchFamily="18" charset="0"/>
              </a:rPr>
              <a:t>J.S.Bruner.</a:t>
            </a:r>
            <a:endParaRPr lang="it-IT" sz="2400" dirty="0" smtClean="0">
              <a:latin typeface="Cambria" pitchFamily="18" charset="0"/>
            </a:endParaRP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aget - Teoria stadiale dello sviluppo uma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8429684" cy="5214974"/>
          </a:xfrm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b="1" i="1" dirty="0" smtClean="0">
                <a:latin typeface="Cambria" pitchFamily="18" charset="0"/>
              </a:rPr>
              <a:t>Il ruolo del gioco nello sviluppo del bambino</a:t>
            </a:r>
            <a:r>
              <a:rPr lang="it-IT" sz="2400" b="1" i="1" dirty="0" smtClean="0"/>
              <a:t>: J. </a:t>
            </a:r>
            <a:r>
              <a:rPr lang="it-IT" sz="2400" b="1" i="1" dirty="0" err="1" smtClean="0"/>
              <a:t>Piaget</a:t>
            </a:r>
            <a:endParaRPr lang="it-IT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7143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400" b="1" i="1" dirty="0" smtClean="0"/>
              <a:t> </a:t>
            </a:r>
            <a:r>
              <a:rPr lang="it-IT" sz="2400" b="1" i="1" dirty="0" smtClean="0">
                <a:latin typeface="Cambria" pitchFamily="18" charset="0"/>
              </a:rPr>
              <a:t>Il ruolo del gioco nello sviluppo del bambino</a:t>
            </a:r>
            <a:r>
              <a:rPr lang="it-IT" sz="2400" b="1" i="1" dirty="0" smtClean="0"/>
              <a:t>: </a:t>
            </a:r>
            <a:r>
              <a:rPr lang="it-IT" sz="2400" b="1" i="1" dirty="0" err="1" smtClean="0">
                <a:latin typeface="Cambria" pitchFamily="18" charset="0"/>
              </a:rPr>
              <a:t>L.P.</a:t>
            </a:r>
            <a:r>
              <a:rPr lang="it-IT" sz="2400" b="1" i="1" dirty="0" smtClean="0">
                <a:latin typeface="Cambria" pitchFamily="18" charset="0"/>
              </a:rPr>
              <a:t> </a:t>
            </a:r>
            <a:r>
              <a:rPr lang="it-IT" sz="2400" b="1" i="1" dirty="0" err="1" smtClean="0">
                <a:latin typeface="Cambria" pitchFamily="18" charset="0"/>
              </a:rPr>
              <a:t>Vygotskij</a:t>
            </a:r>
            <a:r>
              <a:rPr lang="it-IT" sz="2400" b="1" i="1" dirty="0" smtClean="0"/>
              <a:t>  </a:t>
            </a:r>
            <a:endParaRPr lang="it-IT" sz="24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108000" algn="just">
              <a:buNone/>
            </a:pPr>
            <a:r>
              <a:rPr lang="it-IT" sz="2000" dirty="0" smtClean="0"/>
              <a:t>     Giunto alle soglie del pensiero simbolico, nello stadio definito da </a:t>
            </a:r>
            <a:r>
              <a:rPr lang="it-IT" sz="2000" dirty="0" err="1" smtClean="0"/>
              <a:t>Piaget</a:t>
            </a:r>
            <a:r>
              <a:rPr lang="it-IT" sz="2000" dirty="0" smtClean="0"/>
              <a:t> </a:t>
            </a:r>
            <a:r>
              <a:rPr lang="it-IT" sz="2000" i="1" dirty="0" smtClean="0"/>
              <a:t>pre-operatorio</a:t>
            </a:r>
            <a:r>
              <a:rPr lang="it-IT" sz="2000" dirty="0" smtClean="0"/>
              <a:t>, il bambino inizia a sciogliersi dai vincoli situazionali e ad operare con </a:t>
            </a:r>
            <a:r>
              <a:rPr lang="it-IT" sz="2000" b="1" dirty="0" smtClean="0"/>
              <a:t>significati alienati </a:t>
            </a:r>
            <a:r>
              <a:rPr lang="it-IT" sz="2000" dirty="0" smtClean="0"/>
              <a:t>in situazioni reali:</a:t>
            </a:r>
          </a:p>
          <a:p>
            <a:pPr marL="108000" algn="ctr">
              <a:buNone/>
            </a:pPr>
            <a:r>
              <a:rPr lang="it-IT" sz="2000" dirty="0" smtClean="0"/>
              <a:t>     “</a:t>
            </a:r>
            <a:r>
              <a:rPr lang="it-IT" sz="2000" i="1" dirty="0" smtClean="0"/>
              <a:t>Nel gioco il bambino si occupa delle cose in quanto hanno un significato.    I significati delle parole si sostituiscono agli oggetti, dando così luogo all’emancipazione della parola nei confronti di questi ultimi (1981)”</a:t>
            </a:r>
            <a:endParaRPr lang="it-IT" sz="2000" dirty="0" smtClean="0"/>
          </a:p>
          <a:p>
            <a:pPr marL="108000" algn="just">
              <a:buNone/>
            </a:pPr>
            <a:r>
              <a:rPr lang="it-IT" sz="2000" dirty="0" smtClean="0"/>
              <a:t>      Allo stesso tempo egli impara a seguire la </a:t>
            </a:r>
            <a:r>
              <a:rPr lang="it-IT" sz="2000" i="1" dirty="0" smtClean="0"/>
              <a:t>linea della massima resistenza</a:t>
            </a:r>
            <a:r>
              <a:rPr lang="it-IT" sz="2000" dirty="0" smtClean="0"/>
              <a:t>, cioè ad agire contro gli  impulsi immediati, poiché </a:t>
            </a:r>
            <a:r>
              <a:rPr lang="it-IT" sz="2000" b="1" dirty="0" smtClean="0"/>
              <a:t>l’osservanza delle regole nella struttura ludica gli promette un piacere assai maggiore di quello che  potrebbe provare nel soddisfare un impulso immediato</a:t>
            </a:r>
            <a:r>
              <a:rPr lang="it-IT" sz="2000" dirty="0" smtClean="0"/>
              <a:t>. </a:t>
            </a:r>
          </a:p>
          <a:p>
            <a:pPr marL="108000" algn="just">
              <a:buNone/>
            </a:pPr>
            <a:r>
              <a:rPr lang="it-IT" sz="2000" dirty="0" smtClean="0"/>
              <a:t>    Tale subordinazione alle norme, impossibile nella vita reale, diviene dunque possibile nel gioco che va a creare la zona di sviluppo prossima del bambino:</a:t>
            </a:r>
          </a:p>
          <a:p>
            <a:pPr marL="108000" algn="ctr">
              <a:buNone/>
            </a:pPr>
            <a:r>
              <a:rPr lang="it-IT" sz="2000" dirty="0" smtClean="0"/>
              <a:t>     “</a:t>
            </a:r>
            <a:r>
              <a:rPr lang="it-IT" sz="2000" i="1" dirty="0" smtClean="0"/>
              <a:t>Nel gioco il bambino è sempre al di sopra della propria età media (…) </a:t>
            </a:r>
            <a:r>
              <a:rPr lang="it-IT" sz="2000" b="1" i="1" dirty="0" smtClean="0"/>
              <a:t>Come il fuoco di una lente d’ingrandimento, il gioco contiene tutte le tendenze dello sviluppo umano in forma condensata</a:t>
            </a:r>
            <a:r>
              <a:rPr lang="it-IT" sz="2000" i="1" dirty="0" smtClean="0"/>
              <a:t>; nel gioco è come se il bambino cercasse di saltare oltre il livello del proprio comportamento normale (1981)"</a:t>
            </a:r>
            <a:endParaRPr lang="it-IT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b="1" i="1" dirty="0" smtClean="0">
                <a:latin typeface="Cambria" pitchFamily="18" charset="0"/>
              </a:rPr>
              <a:t>Il ruolo del gioco nello sviluppo del bambino</a:t>
            </a:r>
            <a:r>
              <a:rPr lang="it-IT" sz="2400" b="1" i="1" dirty="0" smtClean="0"/>
              <a:t>: </a:t>
            </a:r>
            <a:r>
              <a:rPr lang="it-IT" sz="2400" b="1" i="1" dirty="0" err="1" smtClean="0">
                <a:latin typeface="Cambria" pitchFamily="18" charset="0"/>
              </a:rPr>
              <a:t>L.P.</a:t>
            </a:r>
            <a:r>
              <a:rPr lang="it-IT" sz="2400" b="1" i="1" dirty="0" smtClean="0">
                <a:latin typeface="Cambria" pitchFamily="18" charset="0"/>
              </a:rPr>
              <a:t> </a:t>
            </a:r>
            <a:r>
              <a:rPr lang="it-IT" sz="2400" b="1" i="1" dirty="0" err="1" smtClean="0">
                <a:latin typeface="Cambria" pitchFamily="18" charset="0"/>
              </a:rPr>
              <a:t>Vygotskij</a:t>
            </a:r>
            <a:r>
              <a:rPr lang="it-IT" sz="2400" b="1" i="1" dirty="0" smtClean="0"/>
              <a:t>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it-IT" dirty="0" smtClean="0"/>
              <a:t>   </a:t>
            </a:r>
            <a:r>
              <a:rPr lang="it-IT" sz="2000" dirty="0" err="1" smtClean="0"/>
              <a:t>Vygotskij</a:t>
            </a:r>
            <a:r>
              <a:rPr lang="it-IT" sz="2000" dirty="0" smtClean="0"/>
              <a:t> paragona il rapporto tra gioco e sviluppo al rapporto tra istruzione e sviluppo, affermando che “</a:t>
            </a:r>
            <a:r>
              <a:rPr lang="it-IT" sz="2000" i="1" dirty="0" smtClean="0"/>
              <a:t>il gioco fornisce una base per trasformazioni di ben più vasta portata nei bisogni e nella coscienza</a:t>
            </a:r>
            <a:r>
              <a:rPr lang="it-IT" sz="2000" dirty="0" smtClean="0"/>
              <a:t>” rispetto all’istruzione.</a:t>
            </a:r>
            <a:endParaRPr lang="it-IT" dirty="0"/>
          </a:p>
        </p:txBody>
      </p:sp>
      <p:graphicFrame>
        <p:nvGraphicFramePr>
          <p:cNvPr id="7" name="Diagramma 6"/>
          <p:cNvGraphicFramePr/>
          <p:nvPr/>
        </p:nvGraphicFramePr>
        <p:xfrm>
          <a:off x="1571604" y="2500306"/>
          <a:ext cx="6096000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b="1" i="1" dirty="0" smtClean="0">
                <a:latin typeface="Cambria" pitchFamily="18" charset="0"/>
              </a:rPr>
              <a:t>Il ruolo del gioco nello sviluppo del bambino</a:t>
            </a:r>
            <a:r>
              <a:rPr lang="it-IT" sz="2400" b="1" i="1" dirty="0" smtClean="0"/>
              <a:t>: J. S. </a:t>
            </a:r>
            <a:r>
              <a:rPr lang="it-IT" sz="2400" b="1" i="1" dirty="0" err="1" smtClean="0"/>
              <a:t>Bruner</a:t>
            </a:r>
            <a:endParaRPr lang="it-IT" sz="2400" b="1" i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507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000" i="1" dirty="0" smtClean="0"/>
              <a:t>2. Le caratteristiche del gioco</a:t>
            </a:r>
            <a:endParaRPr lang="it-IT" sz="3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it-IT" sz="2400" i="1" dirty="0" smtClean="0"/>
              <a:t>  </a:t>
            </a:r>
            <a:r>
              <a:rPr lang="it-IT" sz="2000" dirty="0" smtClean="0"/>
              <a:t>Secondo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Bruner</a:t>
            </a:r>
            <a:r>
              <a:rPr lang="it-IT" sz="2000" i="1" dirty="0" smtClean="0"/>
              <a:t> </a:t>
            </a:r>
            <a:r>
              <a:rPr lang="it-IT" sz="2000" dirty="0" smtClean="0">
                <a:latin typeface="Cambria" pitchFamily="18" charset="0"/>
              </a:rPr>
              <a:t>il gioco costituisce un potente stimolo all’apprendimento in virtù delle seguenti caratteristiche</a:t>
            </a:r>
            <a:r>
              <a:rPr lang="it-IT" sz="2000" dirty="0" smtClean="0"/>
              <a:t>:</a:t>
            </a:r>
            <a:endParaRPr lang="it-IT" sz="2400" dirty="0" smtClean="0"/>
          </a:p>
          <a:p>
            <a:pPr algn="just"/>
            <a:r>
              <a:rPr lang="it-IT" sz="2000" i="1" dirty="0" smtClean="0">
                <a:latin typeface="Cambria" pitchFamily="18" charset="0"/>
              </a:rPr>
              <a:t>motivazione intrinseca all’azione: </a:t>
            </a:r>
            <a:r>
              <a:rPr lang="it-IT" sz="2000" dirty="0" smtClean="0">
                <a:latin typeface="Cambria" pitchFamily="18" charset="0"/>
              </a:rPr>
              <a:t>nell’attività ludica il bambino sperimenta e ripete qualcosa che lo diverte e lo grafica di per sé;</a:t>
            </a:r>
          </a:p>
          <a:p>
            <a:pPr algn="just"/>
            <a:r>
              <a:rPr lang="it-IT" sz="2000" i="1" dirty="0" smtClean="0">
                <a:latin typeface="Cambria" pitchFamily="18" charset="0"/>
              </a:rPr>
              <a:t>prevalenza dei mezzi sui fini</a:t>
            </a:r>
            <a:r>
              <a:rPr lang="it-IT" sz="2000" dirty="0" smtClean="0">
                <a:latin typeface="Cambria" pitchFamily="18" charset="0"/>
              </a:rPr>
              <a:t>: l’azione di giocare viene percepita più importante del suo risultato;</a:t>
            </a:r>
          </a:p>
          <a:p>
            <a:pPr algn="just"/>
            <a:r>
              <a:rPr lang="it-IT" sz="2000" dirty="0" smtClean="0">
                <a:latin typeface="Cambria" pitchFamily="18" charset="0"/>
              </a:rPr>
              <a:t>a</a:t>
            </a:r>
            <a:r>
              <a:rPr lang="it-IT" sz="2000" i="1" dirty="0" smtClean="0">
                <a:latin typeface="Cambria" pitchFamily="18" charset="0"/>
              </a:rPr>
              <a:t>ttività svolta in un contesto</a:t>
            </a:r>
            <a:r>
              <a:rPr lang="it-IT" sz="2000" dirty="0" smtClean="0">
                <a:latin typeface="Cambria" pitchFamily="18" charset="0"/>
              </a:rPr>
              <a:t> </a:t>
            </a:r>
            <a:r>
              <a:rPr lang="it-IT" sz="2000" i="1" dirty="0" smtClean="0">
                <a:latin typeface="Cambria" pitchFamily="18" charset="0"/>
              </a:rPr>
              <a:t>collocato </a:t>
            </a:r>
            <a:r>
              <a:rPr lang="it-IT" sz="2000" dirty="0" smtClean="0">
                <a:latin typeface="Cambria" pitchFamily="18" charset="0"/>
              </a:rPr>
              <a:t>“</a:t>
            </a:r>
            <a:r>
              <a:rPr lang="it-IT" sz="2000" i="1" dirty="0" smtClean="0">
                <a:latin typeface="Cambria" pitchFamily="18" charset="0"/>
              </a:rPr>
              <a:t>al di fuori del reale</a:t>
            </a:r>
            <a:r>
              <a:rPr lang="it-IT" sz="2000" dirty="0" smtClean="0">
                <a:latin typeface="Cambria" pitchFamily="18" charset="0"/>
              </a:rPr>
              <a:t>”: il </a:t>
            </a:r>
            <a:r>
              <a:rPr lang="it-IT" sz="2000" dirty="0">
                <a:latin typeface="Cambria" pitchFamily="18" charset="0"/>
              </a:rPr>
              <a:t>rischio dell’insuccesso non è percepito come possibilità di fallimento ma </a:t>
            </a:r>
            <a:r>
              <a:rPr lang="it-IT" sz="2000" dirty="0" smtClean="0">
                <a:latin typeface="Cambria" pitchFamily="18" charset="0"/>
              </a:rPr>
              <a:t>come </a:t>
            </a:r>
            <a:r>
              <a:rPr lang="it-IT" sz="2000" dirty="0">
                <a:latin typeface="Cambria" pitchFamily="18" charset="0"/>
              </a:rPr>
              <a:t>perdita di </a:t>
            </a:r>
            <a:r>
              <a:rPr lang="it-IT" sz="2000" dirty="0" smtClean="0">
                <a:latin typeface="Cambria" pitchFamily="18" charset="0"/>
              </a:rPr>
              <a:t>interesse;</a:t>
            </a:r>
          </a:p>
          <a:p>
            <a:pPr algn="just"/>
            <a:r>
              <a:rPr lang="it-IT" sz="2000" i="1" dirty="0" smtClean="0">
                <a:latin typeface="Cambria" pitchFamily="18" charset="0"/>
              </a:rPr>
              <a:t>moratoria della frustrazione</a:t>
            </a:r>
            <a:r>
              <a:rPr lang="it-IT" sz="2000" dirty="0">
                <a:latin typeface="Cambria" pitchFamily="18" charset="0"/>
              </a:rPr>
              <a:t>:</a:t>
            </a:r>
            <a:r>
              <a:rPr lang="it-IT" sz="2000" dirty="0" smtClean="0">
                <a:latin typeface="Cambria" pitchFamily="18" charset="0"/>
              </a:rPr>
              <a:t> la </a:t>
            </a:r>
            <a:r>
              <a:rPr lang="it-IT" sz="2000" dirty="0">
                <a:latin typeface="Cambria" pitchFamily="18" charset="0"/>
              </a:rPr>
              <a:t>presenza di ostacoli può essere affrontata con leggerezza in quanto non comporta un fallimento in senso </a:t>
            </a:r>
            <a:r>
              <a:rPr lang="it-IT" sz="2000" dirty="0" smtClean="0">
                <a:latin typeface="Cambria" pitchFamily="18" charset="0"/>
              </a:rPr>
              <a:t>reale;</a:t>
            </a:r>
          </a:p>
          <a:p>
            <a:pPr algn="just"/>
            <a:r>
              <a:rPr lang="it-IT" sz="2000" i="1" dirty="0" smtClean="0">
                <a:latin typeface="Cambria" pitchFamily="18" charset="0"/>
              </a:rPr>
              <a:t>disponibilità agli stimoli</a:t>
            </a:r>
            <a:r>
              <a:rPr lang="it-IT" sz="2000" dirty="0" smtClean="0">
                <a:latin typeface="Cambria" pitchFamily="18" charset="0"/>
              </a:rPr>
              <a:t>:  durante il gioco possono essere presi in considerazione stimoli normalmente irrilevanti, sperimentando nuovi modi di guardare la realtà e costruendo nuovi significati.</a:t>
            </a:r>
          </a:p>
          <a:p>
            <a:pPr algn="just">
              <a:buNone/>
            </a:pPr>
            <a:endParaRPr lang="it-IT" sz="2000" dirty="0" smtClean="0">
              <a:latin typeface="Cambria" pitchFamily="18" charset="0"/>
            </a:endParaRPr>
          </a:p>
          <a:p>
            <a:pPr algn="just">
              <a:buNone/>
            </a:pPr>
            <a:endParaRPr lang="it-IT" sz="24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Il ruolo del gioco nello sviluppo del bambino</a:t>
            </a:r>
            <a:r>
              <a:rPr kumimoji="0" 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J. S. </a:t>
            </a:r>
            <a:r>
              <a:rPr kumimoji="0" lang="it-IT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Bruner</a:t>
            </a: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b="1" i="1" dirty="0" smtClean="0"/>
              <a:t>Studio di caso:  la Penna </a:t>
            </a:r>
            <a:r>
              <a:rPr lang="it-IT" sz="2400" b="1" i="1" dirty="0" err="1" smtClean="0"/>
              <a:t>Leggimpara</a:t>
            </a:r>
            <a:r>
              <a:rPr lang="it-IT" sz="2400" b="1" i="1" dirty="0" smtClean="0"/>
              <a:t> Clementoni</a:t>
            </a:r>
            <a:endParaRPr lang="it-IT" sz="24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43240" y="1357298"/>
            <a:ext cx="554356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it-IT" sz="1800" b="1" dirty="0" smtClean="0"/>
          </a:p>
          <a:p>
            <a:r>
              <a:rPr lang="it-IT" sz="1800" dirty="0" smtClean="0"/>
              <a:t>Struttura del </a:t>
            </a:r>
            <a:r>
              <a:rPr lang="it-IT" sz="2000" dirty="0" smtClean="0"/>
              <a:t>testo reticolare: le pagine possono essere sfogliate nell’ordine scelto dal bambino, ognuna ha senso sia presa singolarmente sia in rapporto alle altre;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 Differenti modalità di interazione possibili: ascoltare il racconto, scoprire i nomi degli oggetti, conoscere le parole in inglese, ascoltare le filastrocche;</a:t>
            </a:r>
          </a:p>
          <a:p>
            <a:endParaRPr lang="it-IT" sz="2000" dirty="0" smtClean="0"/>
          </a:p>
          <a:p>
            <a:r>
              <a:rPr lang="it-IT" sz="2000" dirty="0" smtClean="0"/>
              <a:t> Libertà nell’impiego del tempo: il bambino decide quando iniziare e quando finire, non c’è qualcuno che stabilisce  un limite di tempo per svolgere le attività di gioco.</a:t>
            </a:r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r"/>
            <a:endParaRPr lang="it-IT" sz="2000" dirty="0" smtClean="0"/>
          </a:p>
          <a:p>
            <a:pPr algn="r"/>
            <a:endParaRPr lang="it-IT" sz="2000" dirty="0" smtClean="0"/>
          </a:p>
          <a:p>
            <a:pPr algn="r">
              <a:buNone/>
            </a:pPr>
            <a:endParaRPr lang="it-IT" dirty="0"/>
          </a:p>
        </p:txBody>
      </p:sp>
      <p:pic>
        <p:nvPicPr>
          <p:cNvPr id="4" name="Immagine 3" descr="clementoni-13639-penna-leggimpara.jpg"/>
          <p:cNvPicPr>
            <a:picLocks noChangeAspect="1"/>
          </p:cNvPicPr>
          <p:nvPr/>
        </p:nvPicPr>
        <p:blipFill>
          <a:blip r:embed="rId2" cstate="print"/>
          <a:srcRect l="8054" t="2013" r="11409"/>
          <a:stretch>
            <a:fillRect/>
          </a:stretch>
        </p:blipFill>
        <p:spPr>
          <a:xfrm>
            <a:off x="214282" y="1714488"/>
            <a:ext cx="2786082" cy="3476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CL13637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613" r="13636" b="3226"/>
          <a:stretch>
            <a:fillRect/>
          </a:stretch>
        </p:blipFill>
        <p:spPr>
          <a:xfrm>
            <a:off x="5500694" y="1643050"/>
            <a:ext cx="3000396" cy="4500594"/>
          </a:xfrm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b="1" i="1" dirty="0" smtClean="0"/>
              <a:t>Studio di caso:  la Penna </a:t>
            </a:r>
            <a:r>
              <a:rPr lang="it-IT" sz="2400" b="1" i="1" dirty="0" err="1" smtClean="0"/>
              <a:t>Leggimpara</a:t>
            </a:r>
            <a:r>
              <a:rPr lang="it-IT" sz="2400" b="1" i="1" dirty="0" smtClean="0"/>
              <a:t> Clementoni</a:t>
            </a:r>
            <a:endParaRPr lang="it-IT" sz="2400" b="1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14348" y="1357298"/>
            <a:ext cx="4500594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sz="2000" i="1" dirty="0" smtClean="0"/>
          </a:p>
          <a:p>
            <a:pPr>
              <a:buFont typeface="Arial" pitchFamily="34" charset="0"/>
              <a:buChar char="•"/>
            </a:pPr>
            <a:r>
              <a:rPr lang="it-IT" sz="2000" i="1" dirty="0" smtClean="0"/>
              <a:t> </a:t>
            </a:r>
            <a:r>
              <a:rPr lang="it-IT" sz="2000" dirty="0" smtClean="0"/>
              <a:t>motivazione intrinseca all’azione: l’inizio, lo svolgimento e la fine del gioco dipendono dalla volontà del soggetto;</a:t>
            </a:r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assenza di giudizio: non c’è un modo giusto o sbagliato di esplorare le pagine e di giocare, il bambino costruisce autonomamente il proprio percorso di apprendimento; </a:t>
            </a:r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moratoria della frustrazione: gli ostacoli possono essere affrontati con leggerezza in quanto fallire l’obiettivo non comporta un rischio reale di fallimento.</a:t>
            </a:r>
          </a:p>
          <a:p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1001</Words>
  <Application>Microsoft Office PowerPoint</Application>
  <PresentationFormat>Presentazione su schermo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Apprendere giocando - giocare apprendendo: il gioco come strumento di conoscenza di sé, dell'altro e del mondo. Studio di caso</vt:lpstr>
      <vt:lpstr>Il ruolo del gioco nello sviluppo del bambino</vt:lpstr>
      <vt:lpstr>Il ruolo del gioco nello sviluppo del bambino: J. Piaget</vt:lpstr>
      <vt:lpstr> Il ruolo del gioco nello sviluppo del bambino: L.P. Vygotskij  </vt:lpstr>
      <vt:lpstr>Il ruolo del gioco nello sviluppo del bambino: L.P. Vygotskij </vt:lpstr>
      <vt:lpstr>Il ruolo del gioco nello sviluppo del bambino: J. S. Bruner</vt:lpstr>
      <vt:lpstr>2. Le caratteristiche del gioco</vt:lpstr>
      <vt:lpstr>Studio di caso:  la Penna Leggimpara Clementoni</vt:lpstr>
      <vt:lpstr>Studio di caso:  la Penna Leggimpara Clementoni</vt:lpstr>
      <vt:lpstr>In Conclusione: il gioco è una cosa seria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Apprendere giocando - giocare apprendendo: il gioco come strumento di conoscenza di sé, dell'altro e del mondo</dc:title>
  <dc:creator>Monica</dc:creator>
  <cp:lastModifiedBy>Monica</cp:lastModifiedBy>
  <cp:revision>53</cp:revision>
  <dcterms:created xsi:type="dcterms:W3CDTF">2014-05-10T06:23:59Z</dcterms:created>
  <dcterms:modified xsi:type="dcterms:W3CDTF">2014-05-21T23:17:09Z</dcterms:modified>
</cp:coreProperties>
</file>