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94" r:id="rId4"/>
    <p:sldId id="282" r:id="rId5"/>
    <p:sldId id="258" r:id="rId6"/>
    <p:sldId id="286" r:id="rId7"/>
    <p:sldId id="290" r:id="rId8"/>
    <p:sldId id="287" r:id="rId9"/>
    <p:sldId id="264" r:id="rId10"/>
    <p:sldId id="265" r:id="rId11"/>
    <p:sldId id="266" r:id="rId12"/>
    <p:sldId id="267" r:id="rId13"/>
    <p:sldId id="288" r:id="rId14"/>
    <p:sldId id="291" r:id="rId15"/>
    <p:sldId id="270" r:id="rId16"/>
    <p:sldId id="269" r:id="rId17"/>
    <p:sldId id="292" r:id="rId18"/>
    <p:sldId id="272" r:id="rId19"/>
    <p:sldId id="293" r:id="rId20"/>
    <p:sldId id="273" r:id="rId21"/>
    <p:sldId id="274" r:id="rId22"/>
    <p:sldId id="276" r:id="rId23"/>
    <p:sldId id="295" r:id="rId24"/>
    <p:sldId id="277" r:id="rId25"/>
    <p:sldId id="278" r:id="rId26"/>
    <p:sldId id="289" r:id="rId27"/>
    <p:sldId id="297" r:id="rId28"/>
    <p:sldId id="296" r:id="rId29"/>
    <p:sldId id="281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arsayılan Bölüm" id="{98D4D335-1476-47FE-A667-59ECF3308C76}">
          <p14:sldIdLst>
            <p14:sldId id="256"/>
          </p14:sldIdLst>
        </p14:section>
        <p14:section name="Problem" id="{8FAE139A-01A6-46C4-972F-33DB740A0233}">
          <p14:sldIdLst>
            <p14:sldId id="257"/>
            <p14:sldId id="282"/>
            <p14:sldId id="258"/>
            <p14:sldId id="283"/>
            <p14:sldId id="284"/>
            <p14:sldId id="285"/>
            <p14:sldId id="286"/>
            <p14:sldId id="287"/>
          </p14:sldIdLst>
        </p14:section>
        <p14:section name="YÖNTEM" id="{A6DB33B3-3CBB-429D-9EEA-ECF299282E12}">
          <p14:sldIdLst>
            <p14:sldId id="264"/>
            <p14:sldId id="265"/>
            <p14:sldId id="266"/>
            <p14:sldId id="267"/>
          </p14:sldIdLst>
        </p14:section>
        <p14:section name="BULGULAR" id="{43A9829B-04FB-45CB-98E5-E0286DCB1A7E}">
          <p14:sldIdLst>
            <p14:sldId id="288"/>
            <p14:sldId id="269"/>
            <p14:sldId id="270"/>
            <p14:sldId id="271"/>
            <p14:sldId id="272"/>
          </p14:sldIdLst>
        </p14:section>
        <p14:section name="TARTIŞMA" id="{957E2ABC-9ADA-40FF-A300-6FF6517A7B47}">
          <p14:sldIdLst>
            <p14:sldId id="273"/>
            <p14:sldId id="274"/>
            <p14:sldId id="275"/>
            <p14:sldId id="276"/>
            <p14:sldId id="277"/>
            <p14:sldId id="278"/>
            <p14:sldId id="289"/>
            <p14:sldId id="279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73970" autoAdjust="0"/>
  </p:normalViewPr>
  <p:slideViewPr>
    <p:cSldViewPr>
      <p:cViewPr>
        <p:scale>
          <a:sx n="70" d="100"/>
          <a:sy n="70" d="100"/>
        </p:scale>
        <p:origin x="-522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FCCE3-4963-4D60-84AE-FEF8ADE18D1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179AD58-D175-408E-933D-7C995BFF4182}">
      <dgm:prSet phldrT="[Metin]"/>
      <dgm:spPr/>
      <dgm:t>
        <a:bodyPr/>
        <a:lstStyle/>
        <a:p>
          <a:r>
            <a:rPr lang="tr-TR" dirty="0" smtClean="0"/>
            <a:t>I </a:t>
          </a:r>
          <a:r>
            <a:rPr lang="tr-TR" dirty="0" err="1" smtClean="0"/>
            <a:t>will</a:t>
          </a:r>
          <a:r>
            <a:rPr lang="tr-TR" dirty="0" smtClean="0"/>
            <a:t> start it </a:t>
          </a:r>
          <a:r>
            <a:rPr lang="tr-TR" dirty="0" err="1" smtClean="0"/>
            <a:t>early</a:t>
          </a:r>
          <a:r>
            <a:rPr lang="tr-TR" dirty="0" smtClean="0"/>
            <a:t> </a:t>
          </a:r>
          <a:r>
            <a:rPr lang="tr-TR" dirty="0" err="1" smtClean="0"/>
            <a:t>this</a:t>
          </a:r>
          <a:r>
            <a:rPr lang="tr-TR" dirty="0" smtClean="0"/>
            <a:t> time.</a:t>
          </a:r>
          <a:endParaRPr lang="tr-TR" dirty="0"/>
        </a:p>
      </dgm:t>
    </dgm:pt>
    <dgm:pt modelId="{8CFFB6A3-CB4F-48A8-A47A-D20FD5327E28}" type="parTrans" cxnId="{D2F32D6B-31ED-494F-B84D-FB8BD4965879}">
      <dgm:prSet/>
      <dgm:spPr/>
      <dgm:t>
        <a:bodyPr/>
        <a:lstStyle/>
        <a:p>
          <a:endParaRPr lang="tr-TR"/>
        </a:p>
      </dgm:t>
    </dgm:pt>
    <dgm:pt modelId="{04ECA225-27C3-4703-877D-C6865BF73B64}" type="sibTrans" cxnId="{D2F32D6B-31ED-494F-B84D-FB8BD4965879}">
      <dgm:prSet/>
      <dgm:spPr/>
      <dgm:t>
        <a:bodyPr/>
        <a:lstStyle/>
        <a:p>
          <a:endParaRPr lang="tr-TR"/>
        </a:p>
      </dgm:t>
    </dgm:pt>
    <dgm:pt modelId="{861D1DBB-8266-4945-A1B2-6CF7C8B2FBF0}">
      <dgm:prSet phldrT="[Metin]"/>
      <dgm:spPr/>
      <dgm:t>
        <a:bodyPr/>
        <a:lstStyle/>
        <a:p>
          <a:r>
            <a:rPr lang="tr-TR" dirty="0" smtClean="0"/>
            <a:t>I </a:t>
          </a:r>
          <a:r>
            <a:rPr lang="tr-TR" dirty="0" err="1" smtClean="0"/>
            <a:t>should</a:t>
          </a:r>
          <a:r>
            <a:rPr lang="tr-TR" dirty="0" smtClean="0"/>
            <a:t> start </a:t>
          </a:r>
          <a:r>
            <a:rPr lang="tr-TR" dirty="0" err="1" smtClean="0"/>
            <a:t>right</a:t>
          </a:r>
          <a:r>
            <a:rPr lang="tr-TR" dirty="0" smtClean="0"/>
            <a:t> </a:t>
          </a:r>
          <a:r>
            <a:rPr lang="tr-TR" dirty="0" err="1" smtClean="0"/>
            <a:t>now</a:t>
          </a:r>
          <a:endParaRPr lang="tr-TR" dirty="0"/>
        </a:p>
      </dgm:t>
    </dgm:pt>
    <dgm:pt modelId="{6FB4B281-8CBA-415A-B728-6B32A4A71CE6}" type="parTrans" cxnId="{CF5A4F1D-9AEB-47E1-B3B0-E161BD0F47C0}">
      <dgm:prSet/>
      <dgm:spPr/>
      <dgm:t>
        <a:bodyPr/>
        <a:lstStyle/>
        <a:p>
          <a:endParaRPr lang="tr-TR"/>
        </a:p>
      </dgm:t>
    </dgm:pt>
    <dgm:pt modelId="{B6FC77FD-DEA8-44C4-82CD-A894A8FB28F5}" type="sibTrans" cxnId="{CF5A4F1D-9AEB-47E1-B3B0-E161BD0F47C0}">
      <dgm:prSet/>
      <dgm:spPr/>
      <dgm:t>
        <a:bodyPr/>
        <a:lstStyle/>
        <a:p>
          <a:endParaRPr lang="tr-TR"/>
        </a:p>
      </dgm:t>
    </dgm:pt>
    <dgm:pt modelId="{F0EBC96E-BF7E-401A-98B1-620850B40695}">
      <dgm:prSet phldrT="[Metin]"/>
      <dgm:spPr/>
      <dgm:t>
        <a:bodyPr/>
        <a:lstStyle/>
        <a:p>
          <a:r>
            <a:rPr lang="tr-TR" dirty="0" smtClean="0"/>
            <a:t>I </a:t>
          </a:r>
          <a:r>
            <a:rPr lang="tr-TR" dirty="0" err="1" smtClean="0"/>
            <a:t>still</a:t>
          </a:r>
          <a:r>
            <a:rPr lang="tr-TR" dirty="0" smtClean="0"/>
            <a:t> </a:t>
          </a:r>
          <a:r>
            <a:rPr lang="tr-TR" dirty="0" err="1" smtClean="0"/>
            <a:t>have</a:t>
          </a:r>
          <a:r>
            <a:rPr lang="tr-TR" dirty="0" smtClean="0"/>
            <a:t> time </a:t>
          </a:r>
          <a:r>
            <a:rPr lang="tr-TR" dirty="0" err="1" smtClean="0"/>
            <a:t>to</a:t>
          </a:r>
          <a:r>
            <a:rPr lang="tr-TR" dirty="0" smtClean="0"/>
            <a:t> start</a:t>
          </a:r>
          <a:endParaRPr lang="tr-TR" dirty="0"/>
        </a:p>
      </dgm:t>
    </dgm:pt>
    <dgm:pt modelId="{E122E4F2-C51C-4136-9EE0-FD0E073D98D2}" type="parTrans" cxnId="{BC404570-21C3-4409-B3D2-5418013E91D5}">
      <dgm:prSet/>
      <dgm:spPr/>
      <dgm:t>
        <a:bodyPr/>
        <a:lstStyle/>
        <a:p>
          <a:endParaRPr lang="tr-TR"/>
        </a:p>
      </dgm:t>
    </dgm:pt>
    <dgm:pt modelId="{9140CB37-7D62-4067-8A63-D5E231ED8AF8}" type="sibTrans" cxnId="{BC404570-21C3-4409-B3D2-5418013E91D5}">
      <dgm:prSet/>
      <dgm:spPr/>
      <dgm:t>
        <a:bodyPr/>
        <a:lstStyle/>
        <a:p>
          <a:endParaRPr lang="tr-TR"/>
        </a:p>
      </dgm:t>
    </dgm:pt>
    <dgm:pt modelId="{FEBA5369-266C-48DD-9216-448624151E73}">
      <dgm:prSet phldrT="[Metin]"/>
      <dgm:spPr/>
      <dgm:t>
        <a:bodyPr/>
        <a:lstStyle/>
        <a:p>
          <a:r>
            <a:rPr lang="tr-TR" dirty="0" err="1" smtClean="0"/>
            <a:t>There</a:t>
          </a:r>
          <a:r>
            <a:rPr lang="tr-TR" dirty="0" smtClean="0"/>
            <a:t> is </a:t>
          </a:r>
          <a:r>
            <a:rPr lang="tr-TR" dirty="0" err="1" smtClean="0"/>
            <a:t>something</a:t>
          </a:r>
          <a:r>
            <a:rPr lang="tr-TR" dirty="0" smtClean="0"/>
            <a:t> </a:t>
          </a:r>
          <a:r>
            <a:rPr lang="tr-TR" dirty="0" err="1" smtClean="0"/>
            <a:t>wrong</a:t>
          </a:r>
          <a:r>
            <a:rPr lang="tr-TR" dirty="0" smtClean="0"/>
            <a:t> </a:t>
          </a:r>
          <a:r>
            <a:rPr lang="tr-TR" dirty="0" err="1" smtClean="0"/>
            <a:t>with</a:t>
          </a:r>
          <a:r>
            <a:rPr lang="tr-TR" dirty="0" smtClean="0"/>
            <a:t> </a:t>
          </a:r>
          <a:r>
            <a:rPr lang="tr-TR" dirty="0" err="1" smtClean="0"/>
            <a:t>me</a:t>
          </a:r>
          <a:endParaRPr lang="tr-TR" dirty="0"/>
        </a:p>
      </dgm:t>
    </dgm:pt>
    <dgm:pt modelId="{5B7AED42-8A3F-41B6-B63B-7069BE719CDD}" type="parTrans" cxnId="{D0AAFC90-763A-41B9-8401-BCEFCD9D8033}">
      <dgm:prSet/>
      <dgm:spPr/>
      <dgm:t>
        <a:bodyPr/>
        <a:lstStyle/>
        <a:p>
          <a:endParaRPr lang="tr-TR"/>
        </a:p>
      </dgm:t>
    </dgm:pt>
    <dgm:pt modelId="{495213EC-8F5A-45D8-B5AB-04499776A5D3}" type="sibTrans" cxnId="{D0AAFC90-763A-41B9-8401-BCEFCD9D8033}">
      <dgm:prSet/>
      <dgm:spPr/>
      <dgm:t>
        <a:bodyPr/>
        <a:lstStyle/>
        <a:p>
          <a:endParaRPr lang="tr-TR"/>
        </a:p>
      </dgm:t>
    </dgm:pt>
    <dgm:pt modelId="{4ADCC954-CD54-427E-A804-EA8FD9A35B0C}">
      <dgm:prSet phldrT="[Metin]"/>
      <dgm:spPr/>
      <dgm:t>
        <a:bodyPr/>
        <a:lstStyle/>
        <a:p>
          <a:r>
            <a:rPr lang="tr-TR" dirty="0" smtClean="0"/>
            <a:t>I </a:t>
          </a:r>
          <a:r>
            <a:rPr lang="tr-TR" dirty="0" err="1" smtClean="0"/>
            <a:t>can’t</a:t>
          </a:r>
          <a:r>
            <a:rPr lang="tr-TR" dirty="0" smtClean="0"/>
            <a:t> </a:t>
          </a:r>
          <a:r>
            <a:rPr lang="tr-TR" dirty="0" err="1" smtClean="0"/>
            <a:t>finish</a:t>
          </a:r>
          <a:r>
            <a:rPr lang="tr-TR" dirty="0" smtClean="0"/>
            <a:t> it, I </a:t>
          </a:r>
          <a:r>
            <a:rPr lang="tr-TR" dirty="0" err="1" smtClean="0"/>
            <a:t>have</a:t>
          </a:r>
          <a:r>
            <a:rPr lang="tr-TR" dirty="0" smtClean="0"/>
            <a:t> no time. </a:t>
          </a:r>
          <a:endParaRPr lang="tr-TR" dirty="0"/>
        </a:p>
      </dgm:t>
    </dgm:pt>
    <dgm:pt modelId="{104C5FEA-99CA-4E06-9E00-44DE2D83B76E}" type="parTrans" cxnId="{071BCA68-BAA6-4D28-AEC0-C9DBE26952F1}">
      <dgm:prSet/>
      <dgm:spPr/>
      <dgm:t>
        <a:bodyPr/>
        <a:lstStyle/>
        <a:p>
          <a:endParaRPr lang="tr-TR"/>
        </a:p>
      </dgm:t>
    </dgm:pt>
    <dgm:pt modelId="{BF0F5001-30C0-4C0C-903F-29DFC4C32448}" type="sibTrans" cxnId="{071BCA68-BAA6-4D28-AEC0-C9DBE26952F1}">
      <dgm:prSet/>
      <dgm:spPr/>
      <dgm:t>
        <a:bodyPr/>
        <a:lstStyle/>
        <a:p>
          <a:endParaRPr lang="tr-TR"/>
        </a:p>
      </dgm:t>
    </dgm:pt>
    <dgm:pt modelId="{0D62CD87-BFEB-472A-A3A7-C8C05DBEC02C}">
      <dgm:prSet/>
      <dgm:spPr/>
      <dgm:t>
        <a:bodyPr/>
        <a:lstStyle/>
        <a:p>
          <a:r>
            <a:rPr lang="tr-TR" dirty="0" err="1" smtClean="0"/>
            <a:t>What</a:t>
          </a:r>
          <a:r>
            <a:rPr lang="tr-TR" dirty="0" smtClean="0"/>
            <a:t> </a:t>
          </a:r>
          <a:r>
            <a:rPr lang="tr-TR" dirty="0" err="1" smtClean="0"/>
            <a:t>if</a:t>
          </a:r>
          <a:r>
            <a:rPr lang="tr-TR" dirty="0" smtClean="0"/>
            <a:t> i </a:t>
          </a:r>
          <a:r>
            <a:rPr lang="tr-TR" dirty="0" err="1" smtClean="0"/>
            <a:t>can’t</a:t>
          </a:r>
          <a:r>
            <a:rPr lang="tr-TR" dirty="0" smtClean="0"/>
            <a:t> start!</a:t>
          </a:r>
          <a:endParaRPr lang="tr-TR" dirty="0"/>
        </a:p>
      </dgm:t>
    </dgm:pt>
    <dgm:pt modelId="{F268A936-F5E9-42CD-9A93-4187B94EBDDC}" type="parTrans" cxnId="{21AA2975-1503-49BB-B60E-340EF76CB9D1}">
      <dgm:prSet/>
      <dgm:spPr/>
    </dgm:pt>
    <dgm:pt modelId="{B660D782-5AFC-4369-9883-AF5A2F2A90D2}" type="sibTrans" cxnId="{21AA2975-1503-49BB-B60E-340EF76CB9D1}">
      <dgm:prSet/>
      <dgm:spPr/>
      <dgm:t>
        <a:bodyPr/>
        <a:lstStyle/>
        <a:p>
          <a:endParaRPr lang="tr-TR"/>
        </a:p>
      </dgm:t>
    </dgm:pt>
    <dgm:pt modelId="{5164002F-FBE7-42BE-AA7A-7D9543593F28}">
      <dgm:prSet/>
      <dgm:spPr/>
      <dgm:t>
        <a:bodyPr/>
        <a:lstStyle/>
        <a:p>
          <a:r>
            <a:rPr lang="tr-TR" dirty="0" smtClean="0"/>
            <a:t>I  </a:t>
          </a:r>
          <a:r>
            <a:rPr lang="tr-TR" dirty="0" err="1" smtClean="0"/>
            <a:t>should</a:t>
          </a:r>
          <a:r>
            <a:rPr lang="tr-TR" dirty="0" smtClean="0"/>
            <a:t> </a:t>
          </a:r>
          <a:r>
            <a:rPr lang="tr-TR" dirty="0" err="1" smtClean="0"/>
            <a:t>have</a:t>
          </a:r>
          <a:r>
            <a:rPr lang="tr-TR" dirty="0" smtClean="0"/>
            <a:t> </a:t>
          </a:r>
          <a:r>
            <a:rPr lang="tr-TR" dirty="0" err="1" smtClean="0"/>
            <a:t>started</a:t>
          </a:r>
          <a:r>
            <a:rPr lang="tr-TR" dirty="0" smtClean="0"/>
            <a:t>, </a:t>
          </a:r>
          <a:endParaRPr lang="tr-TR" dirty="0"/>
        </a:p>
      </dgm:t>
    </dgm:pt>
    <dgm:pt modelId="{083991D3-17DC-4293-B862-218C7A549EF1}" type="parTrans" cxnId="{9DD8AB99-6975-4D58-A221-410C58AAD426}">
      <dgm:prSet/>
      <dgm:spPr/>
    </dgm:pt>
    <dgm:pt modelId="{AF1F4077-A0C4-49B8-A492-0B1BE3F9E504}" type="sibTrans" cxnId="{9DD8AB99-6975-4D58-A221-410C58AAD426}">
      <dgm:prSet/>
      <dgm:spPr/>
      <dgm:t>
        <a:bodyPr/>
        <a:lstStyle/>
        <a:p>
          <a:endParaRPr lang="tr-TR"/>
        </a:p>
      </dgm:t>
    </dgm:pt>
    <dgm:pt modelId="{B33AE9E5-C625-42E7-9A01-1E30FD5DFF5B}">
      <dgm:prSet/>
      <dgm:spPr/>
      <dgm:t>
        <a:bodyPr/>
        <a:lstStyle/>
        <a:p>
          <a:r>
            <a:rPr lang="tr-TR" dirty="0" smtClean="0"/>
            <a:t>I </a:t>
          </a:r>
          <a:r>
            <a:rPr lang="tr-TR" dirty="0" err="1" smtClean="0"/>
            <a:t>will</a:t>
          </a:r>
          <a:r>
            <a:rPr lang="tr-TR" dirty="0" smtClean="0"/>
            <a:t> </a:t>
          </a:r>
          <a:r>
            <a:rPr lang="tr-TR" dirty="0" err="1" smtClean="0"/>
            <a:t>never</a:t>
          </a:r>
          <a:r>
            <a:rPr lang="tr-TR" dirty="0" smtClean="0"/>
            <a:t> </a:t>
          </a:r>
          <a:r>
            <a:rPr lang="tr-TR" dirty="0" err="1" smtClean="0"/>
            <a:t>procrastinate</a:t>
          </a:r>
          <a:r>
            <a:rPr lang="tr-TR" dirty="0" smtClean="0"/>
            <a:t> </a:t>
          </a:r>
          <a:r>
            <a:rPr lang="tr-TR" dirty="0" err="1" smtClean="0"/>
            <a:t>again</a:t>
          </a:r>
          <a:endParaRPr lang="tr-TR" dirty="0"/>
        </a:p>
      </dgm:t>
    </dgm:pt>
    <dgm:pt modelId="{2F6955A7-A2EB-4D59-9193-A7AEED6F14B3}" type="parTrans" cxnId="{900F115C-78FD-4042-8913-ABA06D784401}">
      <dgm:prSet/>
      <dgm:spPr/>
    </dgm:pt>
    <dgm:pt modelId="{13D99E59-6130-4D35-AEE0-B17A5089E8C8}" type="sibTrans" cxnId="{900F115C-78FD-4042-8913-ABA06D784401}">
      <dgm:prSet/>
      <dgm:spPr/>
      <dgm:t>
        <a:bodyPr/>
        <a:lstStyle/>
        <a:p>
          <a:endParaRPr lang="tr-TR"/>
        </a:p>
      </dgm:t>
    </dgm:pt>
    <dgm:pt modelId="{37CCAC39-F355-4B49-A799-5348500BECF4}" type="pres">
      <dgm:prSet presAssocID="{42CFCCE3-4963-4D60-84AE-FEF8ADE18D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562CB95-A5F5-41C9-B67F-54FF5109D0EC}" type="pres">
      <dgm:prSet presAssocID="{7179AD58-D175-408E-933D-7C995BFF418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618A30-5BB5-4B5C-A052-8BDB46E16F6D}" type="pres">
      <dgm:prSet presAssocID="{04ECA225-27C3-4703-877D-C6865BF73B64}" presName="sibTrans" presStyleLbl="sibTrans2D1" presStyleIdx="0" presStyleCnt="8"/>
      <dgm:spPr/>
      <dgm:t>
        <a:bodyPr/>
        <a:lstStyle/>
        <a:p>
          <a:endParaRPr lang="tr-TR"/>
        </a:p>
      </dgm:t>
    </dgm:pt>
    <dgm:pt modelId="{3C2E940D-7556-432F-98DD-323BAEF8BF92}" type="pres">
      <dgm:prSet presAssocID="{04ECA225-27C3-4703-877D-C6865BF73B64}" presName="connectorText" presStyleLbl="sibTrans2D1" presStyleIdx="0" presStyleCnt="8"/>
      <dgm:spPr/>
      <dgm:t>
        <a:bodyPr/>
        <a:lstStyle/>
        <a:p>
          <a:endParaRPr lang="tr-TR"/>
        </a:p>
      </dgm:t>
    </dgm:pt>
    <dgm:pt modelId="{3718538E-F094-4FCB-8627-A75A6B6DE7D7}" type="pres">
      <dgm:prSet presAssocID="{861D1DBB-8266-4945-A1B2-6CF7C8B2FBF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DDAD58-25E3-494B-A425-9197E6CD81D2}" type="pres">
      <dgm:prSet presAssocID="{B6FC77FD-DEA8-44C4-82CD-A894A8FB28F5}" presName="sibTrans" presStyleLbl="sibTrans2D1" presStyleIdx="1" presStyleCnt="8"/>
      <dgm:spPr/>
      <dgm:t>
        <a:bodyPr/>
        <a:lstStyle/>
        <a:p>
          <a:endParaRPr lang="tr-TR"/>
        </a:p>
      </dgm:t>
    </dgm:pt>
    <dgm:pt modelId="{5E29BF87-7DB0-45B6-B22D-143707CB9B48}" type="pres">
      <dgm:prSet presAssocID="{B6FC77FD-DEA8-44C4-82CD-A894A8FB28F5}" presName="connectorText" presStyleLbl="sibTrans2D1" presStyleIdx="1" presStyleCnt="8"/>
      <dgm:spPr/>
      <dgm:t>
        <a:bodyPr/>
        <a:lstStyle/>
        <a:p>
          <a:endParaRPr lang="tr-TR"/>
        </a:p>
      </dgm:t>
    </dgm:pt>
    <dgm:pt modelId="{B75E3880-4DAC-4DF2-98CC-16723171B56E}" type="pres">
      <dgm:prSet presAssocID="{5164002F-FBE7-42BE-AA7A-7D9543593F2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8D4F42-C213-4110-8F66-A5CDBB2B6C47}" type="pres">
      <dgm:prSet presAssocID="{AF1F4077-A0C4-49B8-A492-0B1BE3F9E504}" presName="sibTrans" presStyleLbl="sibTrans2D1" presStyleIdx="2" presStyleCnt="8"/>
      <dgm:spPr/>
      <dgm:t>
        <a:bodyPr/>
        <a:lstStyle/>
        <a:p>
          <a:endParaRPr lang="tr-TR"/>
        </a:p>
      </dgm:t>
    </dgm:pt>
    <dgm:pt modelId="{EFDFF36C-CC88-426E-89F9-344798BCA322}" type="pres">
      <dgm:prSet presAssocID="{AF1F4077-A0C4-49B8-A492-0B1BE3F9E504}" presName="connectorText" presStyleLbl="sibTrans2D1" presStyleIdx="2" presStyleCnt="8"/>
      <dgm:spPr/>
      <dgm:t>
        <a:bodyPr/>
        <a:lstStyle/>
        <a:p>
          <a:endParaRPr lang="tr-TR"/>
        </a:p>
      </dgm:t>
    </dgm:pt>
    <dgm:pt modelId="{AB57EC26-AF20-442D-BBFF-8EA644A0D9E1}" type="pres">
      <dgm:prSet presAssocID="{0D62CD87-BFEB-472A-A3A7-C8C05DBEC02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7D6821-5C67-4E92-BFE6-7B1D8202ED43}" type="pres">
      <dgm:prSet presAssocID="{B660D782-5AFC-4369-9883-AF5A2F2A90D2}" presName="sibTrans" presStyleLbl="sibTrans2D1" presStyleIdx="3" presStyleCnt="8"/>
      <dgm:spPr/>
      <dgm:t>
        <a:bodyPr/>
        <a:lstStyle/>
        <a:p>
          <a:endParaRPr lang="tr-TR"/>
        </a:p>
      </dgm:t>
    </dgm:pt>
    <dgm:pt modelId="{32DD1745-F981-418B-AE13-649F265DC5E1}" type="pres">
      <dgm:prSet presAssocID="{B660D782-5AFC-4369-9883-AF5A2F2A90D2}" presName="connectorText" presStyleLbl="sibTrans2D1" presStyleIdx="3" presStyleCnt="8"/>
      <dgm:spPr/>
      <dgm:t>
        <a:bodyPr/>
        <a:lstStyle/>
        <a:p>
          <a:endParaRPr lang="tr-TR"/>
        </a:p>
      </dgm:t>
    </dgm:pt>
    <dgm:pt modelId="{5ACAC7C8-841D-4FF4-A14E-EDF778C1FF90}" type="pres">
      <dgm:prSet presAssocID="{F0EBC96E-BF7E-401A-98B1-620850B4069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E368D7-FBA1-4BF2-8FD9-E5D1333E9D2C}" type="pres">
      <dgm:prSet presAssocID="{9140CB37-7D62-4067-8A63-D5E231ED8AF8}" presName="sibTrans" presStyleLbl="sibTrans2D1" presStyleIdx="4" presStyleCnt="8"/>
      <dgm:spPr/>
      <dgm:t>
        <a:bodyPr/>
        <a:lstStyle/>
        <a:p>
          <a:endParaRPr lang="tr-TR"/>
        </a:p>
      </dgm:t>
    </dgm:pt>
    <dgm:pt modelId="{6039B092-E2FA-412E-B5C7-7C25B2C2A46F}" type="pres">
      <dgm:prSet presAssocID="{9140CB37-7D62-4067-8A63-D5E231ED8AF8}" presName="connectorText" presStyleLbl="sibTrans2D1" presStyleIdx="4" presStyleCnt="8"/>
      <dgm:spPr/>
      <dgm:t>
        <a:bodyPr/>
        <a:lstStyle/>
        <a:p>
          <a:endParaRPr lang="tr-TR"/>
        </a:p>
      </dgm:t>
    </dgm:pt>
    <dgm:pt modelId="{B04362BB-D32E-471F-9C42-D00A657C80AE}" type="pres">
      <dgm:prSet presAssocID="{FEBA5369-266C-48DD-9216-448624151E7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AC8091-AF5B-43FD-BEEF-E831CB9FB7DB}" type="pres">
      <dgm:prSet presAssocID="{495213EC-8F5A-45D8-B5AB-04499776A5D3}" presName="sibTrans" presStyleLbl="sibTrans2D1" presStyleIdx="5" presStyleCnt="8"/>
      <dgm:spPr/>
      <dgm:t>
        <a:bodyPr/>
        <a:lstStyle/>
        <a:p>
          <a:endParaRPr lang="tr-TR"/>
        </a:p>
      </dgm:t>
    </dgm:pt>
    <dgm:pt modelId="{F22FA127-2E17-4ACE-B721-DF413BE68D7C}" type="pres">
      <dgm:prSet presAssocID="{495213EC-8F5A-45D8-B5AB-04499776A5D3}" presName="connectorText" presStyleLbl="sibTrans2D1" presStyleIdx="5" presStyleCnt="8"/>
      <dgm:spPr/>
      <dgm:t>
        <a:bodyPr/>
        <a:lstStyle/>
        <a:p>
          <a:endParaRPr lang="tr-TR"/>
        </a:p>
      </dgm:t>
    </dgm:pt>
    <dgm:pt modelId="{21D0D3FA-7500-4FAB-B64F-6CF570FA55DB}" type="pres">
      <dgm:prSet presAssocID="{4ADCC954-CD54-427E-A804-EA8FD9A35B0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AD00A2-DA02-4C46-A60C-EB118568D73C}" type="pres">
      <dgm:prSet presAssocID="{BF0F5001-30C0-4C0C-903F-29DFC4C32448}" presName="sibTrans" presStyleLbl="sibTrans2D1" presStyleIdx="6" presStyleCnt="8"/>
      <dgm:spPr/>
      <dgm:t>
        <a:bodyPr/>
        <a:lstStyle/>
        <a:p>
          <a:endParaRPr lang="tr-TR"/>
        </a:p>
      </dgm:t>
    </dgm:pt>
    <dgm:pt modelId="{B8048F89-1F8F-4819-B22D-A76FEF073941}" type="pres">
      <dgm:prSet presAssocID="{BF0F5001-30C0-4C0C-903F-29DFC4C32448}" presName="connectorText" presStyleLbl="sibTrans2D1" presStyleIdx="6" presStyleCnt="8"/>
      <dgm:spPr/>
      <dgm:t>
        <a:bodyPr/>
        <a:lstStyle/>
        <a:p>
          <a:endParaRPr lang="tr-TR"/>
        </a:p>
      </dgm:t>
    </dgm:pt>
    <dgm:pt modelId="{CA0F2505-7BFA-4F66-93D1-E83A3753287D}" type="pres">
      <dgm:prSet presAssocID="{B33AE9E5-C625-42E7-9A01-1E30FD5DFF5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88E89A-53EC-420D-8468-4114BE9F64FA}" type="pres">
      <dgm:prSet presAssocID="{13D99E59-6130-4D35-AEE0-B17A5089E8C8}" presName="sibTrans" presStyleLbl="sibTrans2D1" presStyleIdx="7" presStyleCnt="8"/>
      <dgm:spPr/>
      <dgm:t>
        <a:bodyPr/>
        <a:lstStyle/>
        <a:p>
          <a:endParaRPr lang="tr-TR"/>
        </a:p>
      </dgm:t>
    </dgm:pt>
    <dgm:pt modelId="{6CBCCE47-514B-4347-B460-9089072CE0B6}" type="pres">
      <dgm:prSet presAssocID="{13D99E59-6130-4D35-AEE0-B17A5089E8C8}" presName="connectorText" presStyleLbl="sibTrans2D1" presStyleIdx="7" presStyleCnt="8"/>
      <dgm:spPr/>
      <dgm:t>
        <a:bodyPr/>
        <a:lstStyle/>
        <a:p>
          <a:endParaRPr lang="tr-TR"/>
        </a:p>
      </dgm:t>
    </dgm:pt>
  </dgm:ptLst>
  <dgm:cxnLst>
    <dgm:cxn modelId="{21AA2975-1503-49BB-B60E-340EF76CB9D1}" srcId="{42CFCCE3-4963-4D60-84AE-FEF8ADE18D1E}" destId="{0D62CD87-BFEB-472A-A3A7-C8C05DBEC02C}" srcOrd="3" destOrd="0" parTransId="{F268A936-F5E9-42CD-9A93-4187B94EBDDC}" sibTransId="{B660D782-5AFC-4369-9883-AF5A2F2A90D2}"/>
    <dgm:cxn modelId="{A8A6C06C-AA7B-46AA-AD74-87128CD3195B}" type="presOf" srcId="{B660D782-5AFC-4369-9883-AF5A2F2A90D2}" destId="{F07D6821-5C67-4E92-BFE6-7B1D8202ED43}" srcOrd="0" destOrd="0" presId="urn:microsoft.com/office/officeart/2005/8/layout/cycle2"/>
    <dgm:cxn modelId="{6E4A088D-2207-40BE-B0B2-2EB1BEB824F8}" type="presOf" srcId="{9140CB37-7D62-4067-8A63-D5E231ED8AF8}" destId="{6039B092-E2FA-412E-B5C7-7C25B2C2A46F}" srcOrd="1" destOrd="0" presId="urn:microsoft.com/office/officeart/2005/8/layout/cycle2"/>
    <dgm:cxn modelId="{D2F32D6B-31ED-494F-B84D-FB8BD4965879}" srcId="{42CFCCE3-4963-4D60-84AE-FEF8ADE18D1E}" destId="{7179AD58-D175-408E-933D-7C995BFF4182}" srcOrd="0" destOrd="0" parTransId="{8CFFB6A3-CB4F-48A8-A47A-D20FD5327E28}" sibTransId="{04ECA225-27C3-4703-877D-C6865BF73B64}"/>
    <dgm:cxn modelId="{9DD8AB99-6975-4D58-A221-410C58AAD426}" srcId="{42CFCCE3-4963-4D60-84AE-FEF8ADE18D1E}" destId="{5164002F-FBE7-42BE-AA7A-7D9543593F28}" srcOrd="2" destOrd="0" parTransId="{083991D3-17DC-4293-B862-218C7A549EF1}" sibTransId="{AF1F4077-A0C4-49B8-A492-0B1BE3F9E504}"/>
    <dgm:cxn modelId="{890CCD79-32FD-4C75-8516-65AE40842231}" type="presOf" srcId="{495213EC-8F5A-45D8-B5AB-04499776A5D3}" destId="{F22FA127-2E17-4ACE-B721-DF413BE68D7C}" srcOrd="1" destOrd="0" presId="urn:microsoft.com/office/officeart/2005/8/layout/cycle2"/>
    <dgm:cxn modelId="{CF5A4F1D-9AEB-47E1-B3B0-E161BD0F47C0}" srcId="{42CFCCE3-4963-4D60-84AE-FEF8ADE18D1E}" destId="{861D1DBB-8266-4945-A1B2-6CF7C8B2FBF0}" srcOrd="1" destOrd="0" parTransId="{6FB4B281-8CBA-415A-B728-6B32A4A71CE6}" sibTransId="{B6FC77FD-DEA8-44C4-82CD-A894A8FB28F5}"/>
    <dgm:cxn modelId="{142FF564-4AF3-4806-9804-F66F19CD9827}" type="presOf" srcId="{B33AE9E5-C625-42E7-9A01-1E30FD5DFF5B}" destId="{CA0F2505-7BFA-4F66-93D1-E83A3753287D}" srcOrd="0" destOrd="0" presId="urn:microsoft.com/office/officeart/2005/8/layout/cycle2"/>
    <dgm:cxn modelId="{9BAC9AB1-A374-4710-8148-3EB5C267D351}" type="presOf" srcId="{BF0F5001-30C0-4C0C-903F-29DFC4C32448}" destId="{B8048F89-1F8F-4819-B22D-A76FEF073941}" srcOrd="1" destOrd="0" presId="urn:microsoft.com/office/officeart/2005/8/layout/cycle2"/>
    <dgm:cxn modelId="{3B2B2A1E-BD31-4502-AE7A-B1AD0DF807B3}" type="presOf" srcId="{B660D782-5AFC-4369-9883-AF5A2F2A90D2}" destId="{32DD1745-F981-418B-AE13-649F265DC5E1}" srcOrd="1" destOrd="0" presId="urn:microsoft.com/office/officeart/2005/8/layout/cycle2"/>
    <dgm:cxn modelId="{C6CF27C2-ECCC-4DAE-B574-6801B65BCE57}" type="presOf" srcId="{42CFCCE3-4963-4D60-84AE-FEF8ADE18D1E}" destId="{37CCAC39-F355-4B49-A799-5348500BECF4}" srcOrd="0" destOrd="0" presId="urn:microsoft.com/office/officeart/2005/8/layout/cycle2"/>
    <dgm:cxn modelId="{8BDA91A5-11BC-43D5-ADE9-F3A0F3475C1C}" type="presOf" srcId="{13D99E59-6130-4D35-AEE0-B17A5089E8C8}" destId="{A688E89A-53EC-420D-8468-4114BE9F64FA}" srcOrd="0" destOrd="0" presId="urn:microsoft.com/office/officeart/2005/8/layout/cycle2"/>
    <dgm:cxn modelId="{9435349B-B77E-4520-860C-9D65821B2BC6}" type="presOf" srcId="{4ADCC954-CD54-427E-A804-EA8FD9A35B0C}" destId="{21D0D3FA-7500-4FAB-B64F-6CF570FA55DB}" srcOrd="0" destOrd="0" presId="urn:microsoft.com/office/officeart/2005/8/layout/cycle2"/>
    <dgm:cxn modelId="{5660E8E5-E18C-4C41-99CD-CAC1194C87EA}" type="presOf" srcId="{04ECA225-27C3-4703-877D-C6865BF73B64}" destId="{86618A30-5BB5-4B5C-A052-8BDB46E16F6D}" srcOrd="0" destOrd="0" presId="urn:microsoft.com/office/officeart/2005/8/layout/cycle2"/>
    <dgm:cxn modelId="{900F115C-78FD-4042-8913-ABA06D784401}" srcId="{42CFCCE3-4963-4D60-84AE-FEF8ADE18D1E}" destId="{B33AE9E5-C625-42E7-9A01-1E30FD5DFF5B}" srcOrd="7" destOrd="0" parTransId="{2F6955A7-A2EB-4D59-9193-A7AEED6F14B3}" sibTransId="{13D99E59-6130-4D35-AEE0-B17A5089E8C8}"/>
    <dgm:cxn modelId="{EE7B4E71-7C78-4601-B797-6D3B0C761808}" type="presOf" srcId="{5164002F-FBE7-42BE-AA7A-7D9543593F28}" destId="{B75E3880-4DAC-4DF2-98CC-16723171B56E}" srcOrd="0" destOrd="0" presId="urn:microsoft.com/office/officeart/2005/8/layout/cycle2"/>
    <dgm:cxn modelId="{071BCA68-BAA6-4D28-AEC0-C9DBE26952F1}" srcId="{42CFCCE3-4963-4D60-84AE-FEF8ADE18D1E}" destId="{4ADCC954-CD54-427E-A804-EA8FD9A35B0C}" srcOrd="6" destOrd="0" parTransId="{104C5FEA-99CA-4E06-9E00-44DE2D83B76E}" sibTransId="{BF0F5001-30C0-4C0C-903F-29DFC4C32448}"/>
    <dgm:cxn modelId="{393116ED-AA3A-4E96-976C-219E62474193}" type="presOf" srcId="{F0EBC96E-BF7E-401A-98B1-620850B40695}" destId="{5ACAC7C8-841D-4FF4-A14E-EDF778C1FF90}" srcOrd="0" destOrd="0" presId="urn:microsoft.com/office/officeart/2005/8/layout/cycle2"/>
    <dgm:cxn modelId="{6EE148CB-2231-465D-A5C9-A003223DD1BC}" type="presOf" srcId="{495213EC-8F5A-45D8-B5AB-04499776A5D3}" destId="{8EAC8091-AF5B-43FD-BEEF-E831CB9FB7DB}" srcOrd="0" destOrd="0" presId="urn:microsoft.com/office/officeart/2005/8/layout/cycle2"/>
    <dgm:cxn modelId="{BC731BF8-1994-425F-A9EC-7CC62269C0AB}" type="presOf" srcId="{0D62CD87-BFEB-472A-A3A7-C8C05DBEC02C}" destId="{AB57EC26-AF20-442D-BBFF-8EA644A0D9E1}" srcOrd="0" destOrd="0" presId="urn:microsoft.com/office/officeart/2005/8/layout/cycle2"/>
    <dgm:cxn modelId="{977E66BB-B884-41B4-9BC4-5267592710FA}" type="presOf" srcId="{AF1F4077-A0C4-49B8-A492-0B1BE3F9E504}" destId="{EFDFF36C-CC88-426E-89F9-344798BCA322}" srcOrd="1" destOrd="0" presId="urn:microsoft.com/office/officeart/2005/8/layout/cycle2"/>
    <dgm:cxn modelId="{91A1AB79-2163-4732-A417-56D84E67790D}" type="presOf" srcId="{AF1F4077-A0C4-49B8-A492-0B1BE3F9E504}" destId="{628D4F42-C213-4110-8F66-A5CDBB2B6C47}" srcOrd="0" destOrd="0" presId="urn:microsoft.com/office/officeart/2005/8/layout/cycle2"/>
    <dgm:cxn modelId="{3C52E558-0A72-4745-8755-A653252CCE63}" type="presOf" srcId="{B6FC77FD-DEA8-44C4-82CD-A894A8FB28F5}" destId="{E8DDAD58-25E3-494B-A425-9197E6CD81D2}" srcOrd="0" destOrd="0" presId="urn:microsoft.com/office/officeart/2005/8/layout/cycle2"/>
    <dgm:cxn modelId="{0ADD59FB-1DC9-49A4-A6E2-187779093D86}" type="presOf" srcId="{13D99E59-6130-4D35-AEE0-B17A5089E8C8}" destId="{6CBCCE47-514B-4347-B460-9089072CE0B6}" srcOrd="1" destOrd="0" presId="urn:microsoft.com/office/officeart/2005/8/layout/cycle2"/>
    <dgm:cxn modelId="{4C313D2B-6C1B-4AE0-BED3-8F98D2AFA18B}" type="presOf" srcId="{B6FC77FD-DEA8-44C4-82CD-A894A8FB28F5}" destId="{5E29BF87-7DB0-45B6-B22D-143707CB9B48}" srcOrd="1" destOrd="0" presId="urn:microsoft.com/office/officeart/2005/8/layout/cycle2"/>
    <dgm:cxn modelId="{BC404570-21C3-4409-B3D2-5418013E91D5}" srcId="{42CFCCE3-4963-4D60-84AE-FEF8ADE18D1E}" destId="{F0EBC96E-BF7E-401A-98B1-620850B40695}" srcOrd="4" destOrd="0" parTransId="{E122E4F2-C51C-4136-9EE0-FD0E073D98D2}" sibTransId="{9140CB37-7D62-4067-8A63-D5E231ED8AF8}"/>
    <dgm:cxn modelId="{E841A431-F8CA-4207-8EAA-0E0505040E56}" type="presOf" srcId="{FEBA5369-266C-48DD-9216-448624151E73}" destId="{B04362BB-D32E-471F-9C42-D00A657C80AE}" srcOrd="0" destOrd="0" presId="urn:microsoft.com/office/officeart/2005/8/layout/cycle2"/>
    <dgm:cxn modelId="{E491235C-A7C0-4E85-86AD-6594A386D271}" type="presOf" srcId="{7179AD58-D175-408E-933D-7C995BFF4182}" destId="{C562CB95-A5F5-41C9-B67F-54FF5109D0EC}" srcOrd="0" destOrd="0" presId="urn:microsoft.com/office/officeart/2005/8/layout/cycle2"/>
    <dgm:cxn modelId="{D0AAFC90-763A-41B9-8401-BCEFCD9D8033}" srcId="{42CFCCE3-4963-4D60-84AE-FEF8ADE18D1E}" destId="{FEBA5369-266C-48DD-9216-448624151E73}" srcOrd="5" destOrd="0" parTransId="{5B7AED42-8A3F-41B6-B63B-7069BE719CDD}" sibTransId="{495213EC-8F5A-45D8-B5AB-04499776A5D3}"/>
    <dgm:cxn modelId="{AD9A7732-0C0B-48D8-88F5-6BA677A4AB89}" type="presOf" srcId="{04ECA225-27C3-4703-877D-C6865BF73B64}" destId="{3C2E940D-7556-432F-98DD-323BAEF8BF92}" srcOrd="1" destOrd="0" presId="urn:microsoft.com/office/officeart/2005/8/layout/cycle2"/>
    <dgm:cxn modelId="{C98F2ED5-EEE6-4DA4-984A-C4699A2643A1}" type="presOf" srcId="{9140CB37-7D62-4067-8A63-D5E231ED8AF8}" destId="{72E368D7-FBA1-4BF2-8FD9-E5D1333E9D2C}" srcOrd="0" destOrd="0" presId="urn:microsoft.com/office/officeart/2005/8/layout/cycle2"/>
    <dgm:cxn modelId="{E42943ED-B12F-4D31-8D1D-C84326B6F348}" type="presOf" srcId="{BF0F5001-30C0-4C0C-903F-29DFC4C32448}" destId="{01AD00A2-DA02-4C46-A60C-EB118568D73C}" srcOrd="0" destOrd="0" presId="urn:microsoft.com/office/officeart/2005/8/layout/cycle2"/>
    <dgm:cxn modelId="{8321A897-10B0-4ADB-B696-BF59073BDF7A}" type="presOf" srcId="{861D1DBB-8266-4945-A1B2-6CF7C8B2FBF0}" destId="{3718538E-F094-4FCB-8627-A75A6B6DE7D7}" srcOrd="0" destOrd="0" presId="urn:microsoft.com/office/officeart/2005/8/layout/cycle2"/>
    <dgm:cxn modelId="{DCEE03D1-F514-4094-864E-21AFD95B54EE}" type="presParOf" srcId="{37CCAC39-F355-4B49-A799-5348500BECF4}" destId="{C562CB95-A5F5-41C9-B67F-54FF5109D0EC}" srcOrd="0" destOrd="0" presId="urn:microsoft.com/office/officeart/2005/8/layout/cycle2"/>
    <dgm:cxn modelId="{D5F40A1D-F3E3-4124-8C59-FC6BD4B4CC63}" type="presParOf" srcId="{37CCAC39-F355-4B49-A799-5348500BECF4}" destId="{86618A30-5BB5-4B5C-A052-8BDB46E16F6D}" srcOrd="1" destOrd="0" presId="urn:microsoft.com/office/officeart/2005/8/layout/cycle2"/>
    <dgm:cxn modelId="{6EA7220C-19F2-4099-954A-76879973B89A}" type="presParOf" srcId="{86618A30-5BB5-4B5C-A052-8BDB46E16F6D}" destId="{3C2E940D-7556-432F-98DD-323BAEF8BF92}" srcOrd="0" destOrd="0" presId="urn:microsoft.com/office/officeart/2005/8/layout/cycle2"/>
    <dgm:cxn modelId="{0586032A-DF2F-4830-86D7-B0A44246DBB0}" type="presParOf" srcId="{37CCAC39-F355-4B49-A799-5348500BECF4}" destId="{3718538E-F094-4FCB-8627-A75A6B6DE7D7}" srcOrd="2" destOrd="0" presId="urn:microsoft.com/office/officeart/2005/8/layout/cycle2"/>
    <dgm:cxn modelId="{D537E7D1-1503-4068-94A8-515E2DEE3903}" type="presParOf" srcId="{37CCAC39-F355-4B49-A799-5348500BECF4}" destId="{E8DDAD58-25E3-494B-A425-9197E6CD81D2}" srcOrd="3" destOrd="0" presId="urn:microsoft.com/office/officeart/2005/8/layout/cycle2"/>
    <dgm:cxn modelId="{882A2317-BCE2-4793-851F-4683FA1E9487}" type="presParOf" srcId="{E8DDAD58-25E3-494B-A425-9197E6CD81D2}" destId="{5E29BF87-7DB0-45B6-B22D-143707CB9B48}" srcOrd="0" destOrd="0" presId="urn:microsoft.com/office/officeart/2005/8/layout/cycle2"/>
    <dgm:cxn modelId="{DCEC7703-EA44-4EB8-A2D1-F392A6BE5F42}" type="presParOf" srcId="{37CCAC39-F355-4B49-A799-5348500BECF4}" destId="{B75E3880-4DAC-4DF2-98CC-16723171B56E}" srcOrd="4" destOrd="0" presId="urn:microsoft.com/office/officeart/2005/8/layout/cycle2"/>
    <dgm:cxn modelId="{93C6A5C8-3922-47DD-89B6-0854B9C6BB0D}" type="presParOf" srcId="{37CCAC39-F355-4B49-A799-5348500BECF4}" destId="{628D4F42-C213-4110-8F66-A5CDBB2B6C47}" srcOrd="5" destOrd="0" presId="urn:microsoft.com/office/officeart/2005/8/layout/cycle2"/>
    <dgm:cxn modelId="{7FF14F70-8B6D-41FD-B390-57C933571690}" type="presParOf" srcId="{628D4F42-C213-4110-8F66-A5CDBB2B6C47}" destId="{EFDFF36C-CC88-426E-89F9-344798BCA322}" srcOrd="0" destOrd="0" presId="urn:microsoft.com/office/officeart/2005/8/layout/cycle2"/>
    <dgm:cxn modelId="{3363B9E6-EE62-42C1-8DC2-244A3CC6EBDE}" type="presParOf" srcId="{37CCAC39-F355-4B49-A799-5348500BECF4}" destId="{AB57EC26-AF20-442D-BBFF-8EA644A0D9E1}" srcOrd="6" destOrd="0" presId="urn:microsoft.com/office/officeart/2005/8/layout/cycle2"/>
    <dgm:cxn modelId="{E90F7A80-3145-418D-9EA9-6F77F92D1E94}" type="presParOf" srcId="{37CCAC39-F355-4B49-A799-5348500BECF4}" destId="{F07D6821-5C67-4E92-BFE6-7B1D8202ED43}" srcOrd="7" destOrd="0" presId="urn:microsoft.com/office/officeart/2005/8/layout/cycle2"/>
    <dgm:cxn modelId="{764BAE16-CA1A-4DF2-BA79-FDA4FBF88828}" type="presParOf" srcId="{F07D6821-5C67-4E92-BFE6-7B1D8202ED43}" destId="{32DD1745-F981-418B-AE13-649F265DC5E1}" srcOrd="0" destOrd="0" presId="urn:microsoft.com/office/officeart/2005/8/layout/cycle2"/>
    <dgm:cxn modelId="{165BE007-C093-4873-B76A-E7F703896B84}" type="presParOf" srcId="{37CCAC39-F355-4B49-A799-5348500BECF4}" destId="{5ACAC7C8-841D-4FF4-A14E-EDF778C1FF90}" srcOrd="8" destOrd="0" presId="urn:microsoft.com/office/officeart/2005/8/layout/cycle2"/>
    <dgm:cxn modelId="{8BCC080F-E37D-4BA6-82AB-07E60AA66FA1}" type="presParOf" srcId="{37CCAC39-F355-4B49-A799-5348500BECF4}" destId="{72E368D7-FBA1-4BF2-8FD9-E5D1333E9D2C}" srcOrd="9" destOrd="0" presId="urn:microsoft.com/office/officeart/2005/8/layout/cycle2"/>
    <dgm:cxn modelId="{3DA0A04C-B1B4-4C8B-8212-69CC47F1C3ED}" type="presParOf" srcId="{72E368D7-FBA1-4BF2-8FD9-E5D1333E9D2C}" destId="{6039B092-E2FA-412E-B5C7-7C25B2C2A46F}" srcOrd="0" destOrd="0" presId="urn:microsoft.com/office/officeart/2005/8/layout/cycle2"/>
    <dgm:cxn modelId="{59D7F85B-337E-43A2-A00B-6B534FAADFBC}" type="presParOf" srcId="{37CCAC39-F355-4B49-A799-5348500BECF4}" destId="{B04362BB-D32E-471F-9C42-D00A657C80AE}" srcOrd="10" destOrd="0" presId="urn:microsoft.com/office/officeart/2005/8/layout/cycle2"/>
    <dgm:cxn modelId="{0E461E23-87CE-4781-B38F-CA785CE376CF}" type="presParOf" srcId="{37CCAC39-F355-4B49-A799-5348500BECF4}" destId="{8EAC8091-AF5B-43FD-BEEF-E831CB9FB7DB}" srcOrd="11" destOrd="0" presId="urn:microsoft.com/office/officeart/2005/8/layout/cycle2"/>
    <dgm:cxn modelId="{7EF990CC-60C9-4DFA-A420-8DC7620B06BA}" type="presParOf" srcId="{8EAC8091-AF5B-43FD-BEEF-E831CB9FB7DB}" destId="{F22FA127-2E17-4ACE-B721-DF413BE68D7C}" srcOrd="0" destOrd="0" presId="urn:microsoft.com/office/officeart/2005/8/layout/cycle2"/>
    <dgm:cxn modelId="{84B244D5-BD8D-484E-8EBF-5C141052F95E}" type="presParOf" srcId="{37CCAC39-F355-4B49-A799-5348500BECF4}" destId="{21D0D3FA-7500-4FAB-B64F-6CF570FA55DB}" srcOrd="12" destOrd="0" presId="urn:microsoft.com/office/officeart/2005/8/layout/cycle2"/>
    <dgm:cxn modelId="{9354BA0F-69B9-4C5D-BF01-940F05862FF6}" type="presParOf" srcId="{37CCAC39-F355-4B49-A799-5348500BECF4}" destId="{01AD00A2-DA02-4C46-A60C-EB118568D73C}" srcOrd="13" destOrd="0" presId="urn:microsoft.com/office/officeart/2005/8/layout/cycle2"/>
    <dgm:cxn modelId="{DF9AB357-DA95-4444-AB2E-E7F6E2388B2E}" type="presParOf" srcId="{01AD00A2-DA02-4C46-A60C-EB118568D73C}" destId="{B8048F89-1F8F-4819-B22D-A76FEF073941}" srcOrd="0" destOrd="0" presId="urn:microsoft.com/office/officeart/2005/8/layout/cycle2"/>
    <dgm:cxn modelId="{63D7395E-233C-468D-9C38-95A96E5570CC}" type="presParOf" srcId="{37CCAC39-F355-4B49-A799-5348500BECF4}" destId="{CA0F2505-7BFA-4F66-93D1-E83A3753287D}" srcOrd="14" destOrd="0" presId="urn:microsoft.com/office/officeart/2005/8/layout/cycle2"/>
    <dgm:cxn modelId="{7BB8E5AD-440A-41FB-BC16-71879418070E}" type="presParOf" srcId="{37CCAC39-F355-4B49-A799-5348500BECF4}" destId="{A688E89A-53EC-420D-8468-4114BE9F64FA}" srcOrd="15" destOrd="0" presId="urn:microsoft.com/office/officeart/2005/8/layout/cycle2"/>
    <dgm:cxn modelId="{D0075D1E-4E03-4D57-BA14-298FAD51CBCA}" type="presParOf" srcId="{A688E89A-53EC-420D-8468-4114BE9F64FA}" destId="{6CBCCE47-514B-4347-B460-9089072CE0B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62CB95-A5F5-41C9-B67F-54FF5109D0EC}">
      <dsp:nvSpPr>
        <dsp:cNvPr id="0" name=""/>
        <dsp:cNvSpPr/>
      </dsp:nvSpPr>
      <dsp:spPr>
        <a:xfrm>
          <a:off x="3239727" y="1517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 smtClean="0"/>
            <a:t>I </a:t>
          </a:r>
          <a:r>
            <a:rPr lang="tr-TR" sz="800" kern="1200" dirty="0" err="1" smtClean="0"/>
            <a:t>will</a:t>
          </a:r>
          <a:r>
            <a:rPr lang="tr-TR" sz="800" kern="1200" dirty="0" smtClean="0"/>
            <a:t> start it </a:t>
          </a:r>
          <a:r>
            <a:rPr lang="tr-TR" sz="800" kern="1200" dirty="0" err="1" smtClean="0"/>
            <a:t>early</a:t>
          </a:r>
          <a:r>
            <a:rPr lang="tr-TR" sz="800" kern="1200" dirty="0" smtClean="0"/>
            <a:t> </a:t>
          </a:r>
          <a:r>
            <a:rPr lang="tr-TR" sz="800" kern="1200" dirty="0" err="1" smtClean="0"/>
            <a:t>this</a:t>
          </a:r>
          <a:r>
            <a:rPr lang="tr-TR" sz="800" kern="1200" dirty="0" smtClean="0"/>
            <a:t> time.</a:t>
          </a:r>
          <a:endParaRPr lang="tr-TR" sz="800" kern="1200" dirty="0"/>
        </a:p>
      </dsp:txBody>
      <dsp:txXfrm>
        <a:off x="3239727" y="1517"/>
        <a:ext cx="988144" cy="988144"/>
      </dsp:txXfrm>
    </dsp:sp>
    <dsp:sp modelId="{86618A30-5BB5-4B5C-A052-8BDB46E16F6D}">
      <dsp:nvSpPr>
        <dsp:cNvPr id="0" name=""/>
        <dsp:cNvSpPr/>
      </dsp:nvSpPr>
      <dsp:spPr>
        <a:xfrm rot="1350000">
          <a:off x="4281365" y="610269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 rot="1350000">
        <a:off x="4281365" y="610269"/>
        <a:ext cx="263729" cy="333498"/>
      </dsp:txXfrm>
    </dsp:sp>
    <dsp:sp modelId="{3718538E-F094-4FCB-8627-A75A6B6DE7D7}">
      <dsp:nvSpPr>
        <dsp:cNvPr id="0" name=""/>
        <dsp:cNvSpPr/>
      </dsp:nvSpPr>
      <dsp:spPr>
        <a:xfrm>
          <a:off x="4612379" y="570088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 smtClean="0"/>
            <a:t>I </a:t>
          </a:r>
          <a:r>
            <a:rPr lang="tr-TR" sz="800" kern="1200" dirty="0" err="1" smtClean="0"/>
            <a:t>should</a:t>
          </a:r>
          <a:r>
            <a:rPr lang="tr-TR" sz="800" kern="1200" dirty="0" smtClean="0"/>
            <a:t> start </a:t>
          </a:r>
          <a:r>
            <a:rPr lang="tr-TR" sz="800" kern="1200" dirty="0" err="1" smtClean="0"/>
            <a:t>right</a:t>
          </a:r>
          <a:r>
            <a:rPr lang="tr-TR" sz="800" kern="1200" dirty="0" smtClean="0"/>
            <a:t> </a:t>
          </a:r>
          <a:r>
            <a:rPr lang="tr-TR" sz="800" kern="1200" dirty="0" err="1" smtClean="0"/>
            <a:t>now</a:t>
          </a:r>
          <a:endParaRPr lang="tr-TR" sz="800" kern="1200" dirty="0"/>
        </a:p>
      </dsp:txBody>
      <dsp:txXfrm>
        <a:off x="4612379" y="570088"/>
        <a:ext cx="988144" cy="988144"/>
      </dsp:txXfrm>
    </dsp:sp>
    <dsp:sp modelId="{E8DDAD58-25E3-494B-A425-9197E6CD81D2}">
      <dsp:nvSpPr>
        <dsp:cNvPr id="0" name=""/>
        <dsp:cNvSpPr/>
      </dsp:nvSpPr>
      <dsp:spPr>
        <a:xfrm rot="4050000">
          <a:off x="5256016" y="1576841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 rot="4050000">
        <a:off x="5256016" y="1576841"/>
        <a:ext cx="263729" cy="333498"/>
      </dsp:txXfrm>
    </dsp:sp>
    <dsp:sp modelId="{B75E3880-4DAC-4DF2-98CC-16723171B56E}">
      <dsp:nvSpPr>
        <dsp:cNvPr id="0" name=""/>
        <dsp:cNvSpPr/>
      </dsp:nvSpPr>
      <dsp:spPr>
        <a:xfrm>
          <a:off x="5180951" y="1942740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 smtClean="0"/>
            <a:t>I  </a:t>
          </a:r>
          <a:r>
            <a:rPr lang="tr-TR" sz="800" kern="1200" dirty="0" err="1" smtClean="0"/>
            <a:t>should</a:t>
          </a:r>
          <a:r>
            <a:rPr lang="tr-TR" sz="800" kern="1200" dirty="0" smtClean="0"/>
            <a:t> </a:t>
          </a:r>
          <a:r>
            <a:rPr lang="tr-TR" sz="800" kern="1200" dirty="0" err="1" smtClean="0"/>
            <a:t>have</a:t>
          </a:r>
          <a:r>
            <a:rPr lang="tr-TR" sz="800" kern="1200" dirty="0" smtClean="0"/>
            <a:t> </a:t>
          </a:r>
          <a:r>
            <a:rPr lang="tr-TR" sz="800" kern="1200" dirty="0" err="1" smtClean="0"/>
            <a:t>started</a:t>
          </a:r>
          <a:r>
            <a:rPr lang="tr-TR" sz="800" kern="1200" dirty="0" smtClean="0"/>
            <a:t>, </a:t>
          </a:r>
          <a:endParaRPr lang="tr-TR" sz="800" kern="1200" dirty="0"/>
        </a:p>
      </dsp:txBody>
      <dsp:txXfrm>
        <a:off x="5180951" y="1942740"/>
        <a:ext cx="988144" cy="988144"/>
      </dsp:txXfrm>
    </dsp:sp>
    <dsp:sp modelId="{628D4F42-C213-4110-8F66-A5CDBB2B6C47}">
      <dsp:nvSpPr>
        <dsp:cNvPr id="0" name=""/>
        <dsp:cNvSpPr/>
      </dsp:nvSpPr>
      <dsp:spPr>
        <a:xfrm rot="6750000">
          <a:off x="5261729" y="2949493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 rot="6750000">
        <a:off x="5261729" y="2949493"/>
        <a:ext cx="263729" cy="333498"/>
      </dsp:txXfrm>
    </dsp:sp>
    <dsp:sp modelId="{AB57EC26-AF20-442D-BBFF-8EA644A0D9E1}">
      <dsp:nvSpPr>
        <dsp:cNvPr id="0" name=""/>
        <dsp:cNvSpPr/>
      </dsp:nvSpPr>
      <dsp:spPr>
        <a:xfrm>
          <a:off x="4612379" y="3315392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 err="1" smtClean="0"/>
            <a:t>What</a:t>
          </a:r>
          <a:r>
            <a:rPr lang="tr-TR" sz="800" kern="1200" dirty="0" smtClean="0"/>
            <a:t> </a:t>
          </a:r>
          <a:r>
            <a:rPr lang="tr-TR" sz="800" kern="1200" dirty="0" err="1" smtClean="0"/>
            <a:t>if</a:t>
          </a:r>
          <a:r>
            <a:rPr lang="tr-TR" sz="800" kern="1200" dirty="0" smtClean="0"/>
            <a:t> i </a:t>
          </a:r>
          <a:r>
            <a:rPr lang="tr-TR" sz="800" kern="1200" dirty="0" err="1" smtClean="0"/>
            <a:t>can’t</a:t>
          </a:r>
          <a:r>
            <a:rPr lang="tr-TR" sz="800" kern="1200" dirty="0" smtClean="0"/>
            <a:t> start!</a:t>
          </a:r>
          <a:endParaRPr lang="tr-TR" sz="800" kern="1200" dirty="0"/>
        </a:p>
      </dsp:txBody>
      <dsp:txXfrm>
        <a:off x="4612379" y="3315392"/>
        <a:ext cx="988144" cy="988144"/>
      </dsp:txXfrm>
    </dsp:sp>
    <dsp:sp modelId="{F07D6821-5C67-4E92-BFE6-7B1D8202ED43}">
      <dsp:nvSpPr>
        <dsp:cNvPr id="0" name=""/>
        <dsp:cNvSpPr/>
      </dsp:nvSpPr>
      <dsp:spPr>
        <a:xfrm rot="9450000">
          <a:off x="4295156" y="3924144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 rot="9450000">
        <a:off x="4295156" y="3924144"/>
        <a:ext cx="263729" cy="333498"/>
      </dsp:txXfrm>
    </dsp:sp>
    <dsp:sp modelId="{5ACAC7C8-841D-4FF4-A14E-EDF778C1FF90}">
      <dsp:nvSpPr>
        <dsp:cNvPr id="0" name=""/>
        <dsp:cNvSpPr/>
      </dsp:nvSpPr>
      <dsp:spPr>
        <a:xfrm>
          <a:off x="3239727" y="3883963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 smtClean="0"/>
            <a:t>I </a:t>
          </a:r>
          <a:r>
            <a:rPr lang="tr-TR" sz="800" kern="1200" dirty="0" err="1" smtClean="0"/>
            <a:t>still</a:t>
          </a:r>
          <a:r>
            <a:rPr lang="tr-TR" sz="800" kern="1200" dirty="0" smtClean="0"/>
            <a:t> </a:t>
          </a:r>
          <a:r>
            <a:rPr lang="tr-TR" sz="800" kern="1200" dirty="0" err="1" smtClean="0"/>
            <a:t>have</a:t>
          </a:r>
          <a:r>
            <a:rPr lang="tr-TR" sz="800" kern="1200" dirty="0" smtClean="0"/>
            <a:t> time </a:t>
          </a:r>
          <a:r>
            <a:rPr lang="tr-TR" sz="800" kern="1200" dirty="0" err="1" smtClean="0"/>
            <a:t>to</a:t>
          </a:r>
          <a:r>
            <a:rPr lang="tr-TR" sz="800" kern="1200" dirty="0" smtClean="0"/>
            <a:t> start</a:t>
          </a:r>
          <a:endParaRPr lang="tr-TR" sz="800" kern="1200" dirty="0"/>
        </a:p>
      </dsp:txBody>
      <dsp:txXfrm>
        <a:off x="3239727" y="3883963"/>
        <a:ext cx="988144" cy="988144"/>
      </dsp:txXfrm>
    </dsp:sp>
    <dsp:sp modelId="{72E368D7-FBA1-4BF2-8FD9-E5D1333E9D2C}">
      <dsp:nvSpPr>
        <dsp:cNvPr id="0" name=""/>
        <dsp:cNvSpPr/>
      </dsp:nvSpPr>
      <dsp:spPr>
        <a:xfrm rot="12150000">
          <a:off x="2922504" y="3929857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 rot="12150000">
        <a:off x="2922504" y="3929857"/>
        <a:ext cx="263729" cy="333498"/>
      </dsp:txXfrm>
    </dsp:sp>
    <dsp:sp modelId="{B04362BB-D32E-471F-9C42-D00A657C80AE}">
      <dsp:nvSpPr>
        <dsp:cNvPr id="0" name=""/>
        <dsp:cNvSpPr/>
      </dsp:nvSpPr>
      <dsp:spPr>
        <a:xfrm>
          <a:off x="1867075" y="3315392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 err="1" smtClean="0"/>
            <a:t>There</a:t>
          </a:r>
          <a:r>
            <a:rPr lang="tr-TR" sz="800" kern="1200" dirty="0" smtClean="0"/>
            <a:t> is </a:t>
          </a:r>
          <a:r>
            <a:rPr lang="tr-TR" sz="800" kern="1200" dirty="0" err="1" smtClean="0"/>
            <a:t>something</a:t>
          </a:r>
          <a:r>
            <a:rPr lang="tr-TR" sz="800" kern="1200" dirty="0" smtClean="0"/>
            <a:t> </a:t>
          </a:r>
          <a:r>
            <a:rPr lang="tr-TR" sz="800" kern="1200" dirty="0" err="1" smtClean="0"/>
            <a:t>wrong</a:t>
          </a:r>
          <a:r>
            <a:rPr lang="tr-TR" sz="800" kern="1200" dirty="0" smtClean="0"/>
            <a:t> </a:t>
          </a:r>
          <a:r>
            <a:rPr lang="tr-TR" sz="800" kern="1200" dirty="0" err="1" smtClean="0"/>
            <a:t>with</a:t>
          </a:r>
          <a:r>
            <a:rPr lang="tr-TR" sz="800" kern="1200" dirty="0" smtClean="0"/>
            <a:t> </a:t>
          </a:r>
          <a:r>
            <a:rPr lang="tr-TR" sz="800" kern="1200" dirty="0" err="1" smtClean="0"/>
            <a:t>me</a:t>
          </a:r>
          <a:endParaRPr lang="tr-TR" sz="800" kern="1200" dirty="0"/>
        </a:p>
      </dsp:txBody>
      <dsp:txXfrm>
        <a:off x="1867075" y="3315392"/>
        <a:ext cx="988144" cy="988144"/>
      </dsp:txXfrm>
    </dsp:sp>
    <dsp:sp modelId="{8EAC8091-AF5B-43FD-BEEF-E831CB9FB7DB}">
      <dsp:nvSpPr>
        <dsp:cNvPr id="0" name=""/>
        <dsp:cNvSpPr/>
      </dsp:nvSpPr>
      <dsp:spPr>
        <a:xfrm rot="14850000">
          <a:off x="1947853" y="2963285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 rot="14850000">
        <a:off x="1947853" y="2963285"/>
        <a:ext cx="263729" cy="333498"/>
      </dsp:txXfrm>
    </dsp:sp>
    <dsp:sp modelId="{21D0D3FA-7500-4FAB-B64F-6CF570FA55DB}">
      <dsp:nvSpPr>
        <dsp:cNvPr id="0" name=""/>
        <dsp:cNvSpPr/>
      </dsp:nvSpPr>
      <dsp:spPr>
        <a:xfrm>
          <a:off x="1298504" y="1942740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 smtClean="0"/>
            <a:t>I </a:t>
          </a:r>
          <a:r>
            <a:rPr lang="tr-TR" sz="800" kern="1200" dirty="0" err="1" smtClean="0"/>
            <a:t>can’t</a:t>
          </a:r>
          <a:r>
            <a:rPr lang="tr-TR" sz="800" kern="1200" dirty="0" smtClean="0"/>
            <a:t> </a:t>
          </a:r>
          <a:r>
            <a:rPr lang="tr-TR" sz="800" kern="1200" dirty="0" err="1" smtClean="0"/>
            <a:t>finish</a:t>
          </a:r>
          <a:r>
            <a:rPr lang="tr-TR" sz="800" kern="1200" dirty="0" smtClean="0"/>
            <a:t> it, I </a:t>
          </a:r>
          <a:r>
            <a:rPr lang="tr-TR" sz="800" kern="1200" dirty="0" err="1" smtClean="0"/>
            <a:t>have</a:t>
          </a:r>
          <a:r>
            <a:rPr lang="tr-TR" sz="800" kern="1200" dirty="0" smtClean="0"/>
            <a:t> no time. </a:t>
          </a:r>
          <a:endParaRPr lang="tr-TR" sz="800" kern="1200" dirty="0"/>
        </a:p>
      </dsp:txBody>
      <dsp:txXfrm>
        <a:off x="1298504" y="1942740"/>
        <a:ext cx="988144" cy="988144"/>
      </dsp:txXfrm>
    </dsp:sp>
    <dsp:sp modelId="{01AD00A2-DA02-4C46-A60C-EB118568D73C}">
      <dsp:nvSpPr>
        <dsp:cNvPr id="0" name=""/>
        <dsp:cNvSpPr/>
      </dsp:nvSpPr>
      <dsp:spPr>
        <a:xfrm rot="17550000">
          <a:off x="1942140" y="1590632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 rot="17550000">
        <a:off x="1942140" y="1590632"/>
        <a:ext cx="263729" cy="333498"/>
      </dsp:txXfrm>
    </dsp:sp>
    <dsp:sp modelId="{CA0F2505-7BFA-4F66-93D1-E83A3753287D}">
      <dsp:nvSpPr>
        <dsp:cNvPr id="0" name=""/>
        <dsp:cNvSpPr/>
      </dsp:nvSpPr>
      <dsp:spPr>
        <a:xfrm>
          <a:off x="1867075" y="570088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 smtClean="0"/>
            <a:t>I </a:t>
          </a:r>
          <a:r>
            <a:rPr lang="tr-TR" sz="800" kern="1200" dirty="0" err="1" smtClean="0"/>
            <a:t>will</a:t>
          </a:r>
          <a:r>
            <a:rPr lang="tr-TR" sz="800" kern="1200" dirty="0" smtClean="0"/>
            <a:t> </a:t>
          </a:r>
          <a:r>
            <a:rPr lang="tr-TR" sz="800" kern="1200" dirty="0" err="1" smtClean="0"/>
            <a:t>never</a:t>
          </a:r>
          <a:r>
            <a:rPr lang="tr-TR" sz="800" kern="1200" dirty="0" smtClean="0"/>
            <a:t> </a:t>
          </a:r>
          <a:r>
            <a:rPr lang="tr-TR" sz="800" kern="1200" dirty="0" err="1" smtClean="0"/>
            <a:t>procrastinate</a:t>
          </a:r>
          <a:r>
            <a:rPr lang="tr-TR" sz="800" kern="1200" dirty="0" smtClean="0"/>
            <a:t> </a:t>
          </a:r>
          <a:r>
            <a:rPr lang="tr-TR" sz="800" kern="1200" dirty="0" err="1" smtClean="0"/>
            <a:t>again</a:t>
          </a:r>
          <a:endParaRPr lang="tr-TR" sz="800" kern="1200" dirty="0"/>
        </a:p>
      </dsp:txBody>
      <dsp:txXfrm>
        <a:off x="1867075" y="570088"/>
        <a:ext cx="988144" cy="988144"/>
      </dsp:txXfrm>
    </dsp:sp>
    <dsp:sp modelId="{A688E89A-53EC-420D-8468-4114BE9F64FA}">
      <dsp:nvSpPr>
        <dsp:cNvPr id="0" name=""/>
        <dsp:cNvSpPr/>
      </dsp:nvSpPr>
      <dsp:spPr>
        <a:xfrm rot="20250000">
          <a:off x="2908713" y="615981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 rot="20250000">
        <a:off x="2908713" y="615981"/>
        <a:ext cx="263729" cy="333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333F2-7010-42B3-8661-ACC165EC6DA7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5FBFF-6233-4497-A41E-B053191C64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754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FBFF-6233-4497-A41E-B053191C64C8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6638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23.05.2014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sinemisacar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Analysis of the Relationship Among the Pre-service Teachers’ Academic </a:t>
            </a:r>
            <a:br>
              <a:rPr lang="en-US" dirty="0"/>
            </a:br>
            <a:r>
              <a:rPr lang="en-US" dirty="0"/>
              <a:t>Procrastination, Academic Motivation and Coping Strategies </a:t>
            </a:r>
            <a:br>
              <a:rPr lang="en-US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15816" y="5373216"/>
            <a:ext cx="5542384" cy="100170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Sinem KAYA &amp; </a:t>
            </a:r>
            <a:r>
              <a:rPr lang="tr-TR" dirty="0" err="1" smtClean="0"/>
              <a:t>Caglar</a:t>
            </a:r>
            <a:r>
              <a:rPr lang="tr-TR" dirty="0" smtClean="0"/>
              <a:t> KAYA</a:t>
            </a:r>
          </a:p>
          <a:p>
            <a:endParaRPr lang="tr-TR" dirty="0"/>
          </a:p>
        </p:txBody>
      </p:sp>
      <p:pic>
        <p:nvPicPr>
          <p:cNvPr id="4098" name="Picture 2" descr="C:\Users\sinem\Desktop\indi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463" y="0"/>
            <a:ext cx="5551119" cy="904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inem\Desktop\indir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49080"/>
            <a:ext cx="1136142" cy="1512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075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Means of Measurement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/>
              <a:t>Procrastination </a:t>
            </a:r>
            <a:r>
              <a:rPr lang="en-US" i="1" dirty="0" err="1"/>
              <a:t>Assesment</a:t>
            </a:r>
            <a:r>
              <a:rPr lang="en-US" i="1" dirty="0"/>
              <a:t> Scale</a:t>
            </a:r>
            <a:r>
              <a:rPr lang="en-US" dirty="0"/>
              <a:t> (PAS)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Solomon </a:t>
            </a:r>
            <a:r>
              <a:rPr lang="en-US" dirty="0"/>
              <a:t>and </a:t>
            </a:r>
            <a:r>
              <a:rPr lang="en-US" dirty="0" err="1"/>
              <a:t>Rothblum</a:t>
            </a:r>
            <a:r>
              <a:rPr lang="en-US" dirty="0"/>
              <a:t> (</a:t>
            </a:r>
            <a:r>
              <a:rPr lang="en-US" dirty="0" smtClean="0"/>
              <a:t>1984</a:t>
            </a:r>
            <a:r>
              <a:rPr lang="tr-TR" dirty="0" smtClean="0"/>
              <a:t>)</a:t>
            </a:r>
          </a:p>
          <a:p>
            <a:pPr algn="just"/>
            <a:r>
              <a:rPr lang="tr-TR" dirty="0"/>
              <a:t>High </a:t>
            </a:r>
            <a:r>
              <a:rPr lang="tr-TR" dirty="0" err="1"/>
              <a:t>scores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tendency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procrastinate</a:t>
            </a:r>
            <a:endParaRPr lang="tr-TR" dirty="0" smtClean="0"/>
          </a:p>
          <a:p>
            <a:pPr algn="just"/>
            <a:r>
              <a:rPr lang="tr-TR" dirty="0" smtClean="0"/>
              <a:t>40 </a:t>
            </a:r>
            <a:r>
              <a:rPr lang="tr-TR" dirty="0" err="1" smtClean="0"/>
              <a:t>items</a:t>
            </a:r>
            <a:endParaRPr lang="tr-TR" dirty="0" smtClean="0"/>
          </a:p>
          <a:p>
            <a:pPr algn="just"/>
            <a:r>
              <a:rPr lang="tr-TR" dirty="0" smtClean="0"/>
              <a:t>5 </a:t>
            </a:r>
            <a:r>
              <a:rPr lang="tr-TR" dirty="0" err="1" smtClean="0"/>
              <a:t>point</a:t>
            </a:r>
            <a:r>
              <a:rPr lang="tr-TR" dirty="0" smtClean="0"/>
              <a:t> </a:t>
            </a:r>
            <a:r>
              <a:rPr lang="tr-TR" dirty="0" err="1" smtClean="0"/>
              <a:t>likert</a:t>
            </a:r>
            <a:r>
              <a:rPr lang="tr-TR" dirty="0" smtClean="0"/>
              <a:t> </a:t>
            </a:r>
            <a:r>
              <a:rPr lang="tr-TR" dirty="0" err="1" smtClean="0"/>
              <a:t>scale</a:t>
            </a:r>
            <a:r>
              <a:rPr lang="tr-TR" dirty="0" smtClean="0"/>
              <a:t> </a:t>
            </a:r>
          </a:p>
          <a:p>
            <a:pPr algn="just"/>
            <a:r>
              <a:rPr lang="tr-TR" dirty="0" err="1" smtClean="0"/>
              <a:t>Adapted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 err="1"/>
              <a:t>Ozer</a:t>
            </a:r>
            <a:r>
              <a:rPr lang="en-US" dirty="0"/>
              <a:t> (2005). </a:t>
            </a:r>
            <a:r>
              <a:rPr lang="tr-TR" dirty="0" err="1" smtClean="0"/>
              <a:t>Cronbach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is .86 in </a:t>
            </a:r>
            <a:r>
              <a:rPr lang="tr-TR" dirty="0" err="1" smtClean="0"/>
              <a:t>Ozer’s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/>
              <a:t> </a:t>
            </a:r>
            <a:r>
              <a:rPr lang="tr-TR" dirty="0" err="1"/>
              <a:t>Cronbach</a:t>
            </a:r>
            <a:r>
              <a:rPr lang="tr-TR" dirty="0"/>
              <a:t> </a:t>
            </a:r>
            <a:r>
              <a:rPr lang="tr-TR" dirty="0" err="1"/>
              <a:t>alpha</a:t>
            </a:r>
            <a:r>
              <a:rPr lang="tr-TR" dirty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smtClean="0"/>
              <a:t>.79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111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Means of Measurement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/>
              <a:t>Academic Motivation Questionnaire (AMQ) </a:t>
            </a:r>
            <a:endParaRPr lang="tr-TR" i="1" dirty="0" smtClean="0"/>
          </a:p>
          <a:p>
            <a:pPr marL="0" indent="0" algn="just">
              <a:buNone/>
            </a:pPr>
            <a:endParaRPr lang="tr-TR" i="1" dirty="0" smtClean="0"/>
          </a:p>
          <a:p>
            <a:pPr algn="just"/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Bozanoglu</a:t>
            </a:r>
            <a:r>
              <a:rPr lang="tr-TR" dirty="0" smtClean="0"/>
              <a:t> (2004)</a:t>
            </a:r>
          </a:p>
          <a:p>
            <a:pPr algn="just"/>
            <a:r>
              <a:rPr lang="tr-TR" dirty="0" smtClean="0"/>
              <a:t>20 </a:t>
            </a:r>
            <a:r>
              <a:rPr lang="tr-TR" dirty="0" err="1" smtClean="0"/>
              <a:t>items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5 </a:t>
            </a:r>
            <a:r>
              <a:rPr lang="tr-TR" dirty="0" err="1" smtClean="0"/>
              <a:t>point</a:t>
            </a:r>
            <a:r>
              <a:rPr lang="tr-TR" dirty="0" smtClean="0"/>
              <a:t> </a:t>
            </a:r>
            <a:r>
              <a:rPr lang="tr-TR" dirty="0" err="1" smtClean="0"/>
              <a:t>likert</a:t>
            </a:r>
            <a:r>
              <a:rPr lang="tr-TR" dirty="0" smtClean="0"/>
              <a:t> </a:t>
            </a:r>
            <a:r>
              <a:rPr lang="tr-TR" dirty="0" err="1" smtClean="0"/>
              <a:t>scale</a:t>
            </a:r>
            <a:endParaRPr lang="tr-TR" dirty="0" smtClean="0"/>
          </a:p>
          <a:p>
            <a:pPr algn="just"/>
            <a:r>
              <a:rPr lang="en-US" dirty="0"/>
              <a:t>Higher scores indicate higher motivation among academic life. </a:t>
            </a:r>
            <a:endParaRPr lang="tr-TR" dirty="0" smtClean="0"/>
          </a:p>
          <a:p>
            <a:pPr algn="just"/>
            <a:r>
              <a:rPr lang="tr-TR" dirty="0" err="1" smtClean="0"/>
              <a:t>Dimensions</a:t>
            </a:r>
            <a:r>
              <a:rPr lang="tr-TR" dirty="0" smtClean="0"/>
              <a:t>: </a:t>
            </a:r>
            <a:r>
              <a:rPr lang="en-US" dirty="0" smtClean="0"/>
              <a:t>discovery</a:t>
            </a:r>
            <a:r>
              <a:rPr lang="en-US" dirty="0"/>
              <a:t>, self-transcendence and using the </a:t>
            </a:r>
            <a:r>
              <a:rPr lang="en-US" dirty="0" smtClean="0"/>
              <a:t>knowledge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cronbach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 .77-.85)</a:t>
            </a:r>
          </a:p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cronbach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is .90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8582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Means of Measurement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Coping Strategies Scale (CSS) </a:t>
            </a:r>
            <a:endParaRPr lang="tr-TR" i="1" dirty="0" smtClean="0"/>
          </a:p>
          <a:p>
            <a:endParaRPr lang="tr-TR" i="1" dirty="0" smtClean="0"/>
          </a:p>
          <a:p>
            <a:r>
              <a:rPr lang="tr-TR" dirty="0" err="1" smtClean="0"/>
              <a:t>Developed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Khan</a:t>
            </a:r>
            <a:r>
              <a:rPr lang="tr-TR" dirty="0" smtClean="0"/>
              <a:t> (1990)</a:t>
            </a:r>
          </a:p>
          <a:p>
            <a:r>
              <a:rPr lang="tr-TR" dirty="0" smtClean="0"/>
              <a:t>33 </a:t>
            </a:r>
            <a:r>
              <a:rPr lang="tr-TR" dirty="0" err="1" smtClean="0"/>
              <a:t>items</a:t>
            </a:r>
            <a:r>
              <a:rPr lang="tr-TR" dirty="0" smtClean="0"/>
              <a:t>, 5 </a:t>
            </a:r>
            <a:r>
              <a:rPr lang="tr-TR" dirty="0" err="1" smtClean="0"/>
              <a:t>point</a:t>
            </a:r>
            <a:r>
              <a:rPr lang="tr-TR" dirty="0" smtClean="0"/>
              <a:t> </a:t>
            </a:r>
            <a:r>
              <a:rPr lang="tr-TR" dirty="0" err="1" smtClean="0"/>
              <a:t>likert</a:t>
            </a:r>
            <a:r>
              <a:rPr lang="tr-TR" dirty="0" smtClean="0"/>
              <a:t> </a:t>
            </a:r>
            <a:r>
              <a:rPr lang="tr-TR" dirty="0" err="1" smtClean="0"/>
              <a:t>scale</a:t>
            </a:r>
            <a:endParaRPr lang="tr-TR" dirty="0" smtClean="0"/>
          </a:p>
          <a:p>
            <a:r>
              <a:rPr lang="en-US" dirty="0" err="1"/>
              <a:t>Aysan</a:t>
            </a:r>
            <a:r>
              <a:rPr lang="en-US" dirty="0"/>
              <a:t> adapted the questionnaire into Turkish in 1994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/>
              <a:t>I</a:t>
            </a:r>
            <a:r>
              <a:rPr lang="tr-TR" dirty="0" err="1" smtClean="0"/>
              <a:t>n</a:t>
            </a:r>
            <a:r>
              <a:rPr lang="tr-TR" dirty="0" smtClean="0"/>
              <a:t> </a:t>
            </a:r>
            <a:r>
              <a:rPr lang="tr-TR" dirty="0" err="1" smtClean="0"/>
              <a:t>Aysan’s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cronbach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is .92</a:t>
            </a:r>
            <a:endParaRPr lang="tr-TR" dirty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dimensions</a:t>
            </a:r>
            <a:r>
              <a:rPr lang="tr-TR" dirty="0" smtClean="0"/>
              <a:t>: </a:t>
            </a:r>
            <a:r>
              <a:rPr lang="en-US" dirty="0" smtClean="0"/>
              <a:t>problem </a:t>
            </a:r>
            <a:r>
              <a:rPr lang="en-US" dirty="0"/>
              <a:t>solving, seeking social support and avoidance. </a:t>
            </a:r>
            <a:endParaRPr lang="tr-TR" dirty="0" smtClean="0"/>
          </a:p>
          <a:p>
            <a:r>
              <a:rPr lang="en-US" dirty="0" err="1"/>
              <a:t>Cronbach</a:t>
            </a:r>
            <a:r>
              <a:rPr lang="en-US" dirty="0"/>
              <a:t> alpha value is .78 in the current study. 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38839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tr-TR" dirty="0"/>
              <a:t>Analysis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en-US" dirty="0" smtClean="0"/>
              <a:t>Prior to analysis all the data were examined through </a:t>
            </a:r>
            <a:r>
              <a:rPr lang="en-US" dirty="0" err="1" smtClean="0"/>
              <a:t>skewness</a:t>
            </a:r>
            <a:r>
              <a:rPr lang="en-US" dirty="0" smtClean="0"/>
              <a:t> and kurtosis.</a:t>
            </a:r>
          </a:p>
          <a:p>
            <a:endParaRPr lang="en-US" dirty="0" smtClean="0"/>
          </a:p>
          <a:p>
            <a:r>
              <a:rPr lang="en-US" dirty="0" smtClean="0"/>
              <a:t>Histogram and normality assumptions were examined and found to be satisfactory. For the analysis of the data Pearson Product Momentum Correlation matrix was used. </a:t>
            </a:r>
          </a:p>
        </p:txBody>
      </p:sp>
    </p:spTree>
    <p:extLst>
      <p:ext uri="{BB962C8B-B14F-4D97-AF65-F5344CB8AC3E}">
        <p14:creationId xmlns="" xmlns:p14="http://schemas.microsoft.com/office/powerpoint/2010/main" val="28863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Analysis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Multicollinearity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singularity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detected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VIF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tolerance</a:t>
            </a:r>
            <a:r>
              <a:rPr lang="tr-TR" dirty="0" smtClean="0"/>
              <a:t>, no </a:t>
            </a:r>
            <a:r>
              <a:rPr lang="tr-TR" dirty="0" err="1" smtClean="0"/>
              <a:t>multicollinearity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singularity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Durbin</a:t>
            </a:r>
            <a:r>
              <a:rPr lang="tr-TR" dirty="0" smtClean="0"/>
              <a:t>-Watson </a:t>
            </a:r>
            <a:r>
              <a:rPr lang="tr-TR" dirty="0" err="1" smtClean="0"/>
              <a:t>value</a:t>
            </a:r>
            <a:r>
              <a:rPr lang="tr-TR" dirty="0" smtClean="0"/>
              <a:t> is 1.86</a:t>
            </a:r>
          </a:p>
          <a:p>
            <a:endParaRPr lang="tr-TR" dirty="0" smtClean="0"/>
          </a:p>
          <a:p>
            <a:r>
              <a:rPr lang="tr-TR" dirty="0" err="1" smtClean="0"/>
              <a:t>Stepwise</a:t>
            </a:r>
            <a:r>
              <a:rPr lang="tr-TR" dirty="0" smtClean="0"/>
              <a:t> </a:t>
            </a:r>
            <a:r>
              <a:rPr lang="tr-TR" dirty="0" err="1" smtClean="0"/>
              <a:t>Regression</a:t>
            </a:r>
            <a:r>
              <a:rPr lang="tr-TR" dirty="0" smtClean="0"/>
              <a:t> </a:t>
            </a:r>
            <a:r>
              <a:rPr lang="tr-TR" dirty="0" err="1" smtClean="0"/>
              <a:t>technique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applied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data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529264" cy="1368152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  <a:tabLst>
                <a:tab pos="3932238" algn="ctr"/>
              </a:tabLst>
            </a:pPr>
            <a:r>
              <a:rPr lang="tr-TR" sz="3200" i="1" cap="none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tr-TR" sz="3200" i="1" cap="none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tr-TR" sz="3200" i="1" cap="none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tr-TR" sz="3200" i="1" cap="none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tr-TR" sz="1800" i="1" cap="none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Table</a:t>
            </a:r>
            <a:r>
              <a:rPr lang="tr-TR" sz="1800" i="1" cap="none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tr-TR" sz="1800" i="1" cap="none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	</a:t>
            </a:r>
            <a:r>
              <a:rPr lang="tr-TR" sz="10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10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Correlations</a:t>
            </a:r>
            <a:r>
              <a:rPr lang="tr-TR" sz="1800" dirty="0"/>
              <a:t> </a:t>
            </a:r>
            <a:r>
              <a:rPr lang="tr-TR" sz="1800" dirty="0" err="1"/>
              <a:t>between</a:t>
            </a:r>
            <a:r>
              <a:rPr lang="tr-TR" sz="1800" dirty="0"/>
              <a:t> </a:t>
            </a:r>
            <a:r>
              <a:rPr lang="tr-TR" sz="1800" dirty="0" err="1"/>
              <a:t>academic</a:t>
            </a:r>
            <a:r>
              <a:rPr lang="tr-TR" sz="1800" dirty="0"/>
              <a:t> </a:t>
            </a:r>
            <a:r>
              <a:rPr lang="tr-TR" sz="1800" dirty="0" err="1"/>
              <a:t>procrastionation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other</a:t>
            </a:r>
            <a:r>
              <a:rPr lang="tr-TR" sz="1800" dirty="0"/>
              <a:t> </a:t>
            </a:r>
            <a:r>
              <a:rPr lang="tr-TR" sz="1800" dirty="0" err="1" smtClean="0"/>
              <a:t>Variables</a:t>
            </a:r>
            <a:r>
              <a:rPr lang="tr-TR" sz="1800" dirty="0" smtClean="0"/>
              <a:t> (</a:t>
            </a:r>
            <a:r>
              <a:rPr lang="tr-TR" sz="1400" dirty="0"/>
              <a:t>*p&lt;.</a:t>
            </a:r>
            <a:r>
              <a:rPr lang="tr-TR" sz="1400" dirty="0" smtClean="0"/>
              <a:t>001)</a:t>
            </a:r>
            <a:r>
              <a:rPr lang="tr-TR" sz="1600" dirty="0">
                <a:latin typeface="Calibri"/>
                <a:ea typeface="Times New Roman"/>
                <a:cs typeface="Times New Roman"/>
              </a:rPr>
              <a:t/>
            </a:r>
            <a:br>
              <a:rPr lang="tr-TR" sz="1600" dirty="0">
                <a:latin typeface="Calibri"/>
                <a:ea typeface="Times New Roman"/>
                <a:cs typeface="Times New Roman"/>
              </a:rPr>
            </a:br>
            <a:r>
              <a:rPr lang="tr-TR" sz="1800" dirty="0" err="1" smtClean="0"/>
              <a:t>variables</a:t>
            </a:r>
            <a:r>
              <a:rPr lang="tr-TR" sz="4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4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842616684"/>
              </p:ext>
            </p:extLst>
          </p:nvPr>
        </p:nvGraphicFramePr>
        <p:xfrm>
          <a:off x="323653" y="1628800"/>
          <a:ext cx="8568827" cy="4752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4388"/>
                <a:gridCol w="854792"/>
                <a:gridCol w="854792"/>
                <a:gridCol w="854792"/>
                <a:gridCol w="854792"/>
                <a:gridCol w="854792"/>
                <a:gridCol w="854792"/>
                <a:gridCol w="854792"/>
                <a:gridCol w="854792"/>
                <a:gridCol w="216103"/>
              </a:tblGrid>
              <a:tr h="341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Ss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6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7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</a:tr>
              <a:tr h="8455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1.Academic Procrastination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15,65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4,80</a:t>
                      </a:r>
                      <a:endParaRPr lang="tr-TR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</a:tr>
              <a:tr h="67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2.Self Transcendence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23,83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5,61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-,50*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1</a:t>
                      </a:r>
                      <a:endParaRPr lang="tr-TR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</a:tr>
              <a:tr h="682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3.Using the knowledge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24,21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3,56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-,44*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,64*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</a:tr>
              <a:tr h="5119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4. Discovery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23,70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5,16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-,51*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,72*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,72*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</a:tr>
              <a:tr h="5119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5.Problem Solving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26,71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3,70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-,24*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,37*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,39*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,32*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</a:tr>
              <a:tr h="8455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6.Seeking Social Support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23,86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4,78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-,05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-,03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,11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,03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,15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</a:tr>
              <a:tr h="341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7.Avoidance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23,03</a:t>
                      </a:r>
                      <a:endParaRPr lang="tr-TR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3,88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,12*</a:t>
                      </a:r>
                      <a:endParaRPr lang="tr-TR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-,09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-,01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-,13*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,04</a:t>
                      </a:r>
                      <a:endParaRPr lang="tr-TR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-,01</a:t>
                      </a:r>
                      <a:endParaRPr lang="tr-TR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1</a:t>
                      </a:r>
                      <a:endParaRPr lang="tr-TR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16" marR="43716" marT="0" marB="0" anchor="ctr"/>
                </a:tc>
              </a:tr>
            </a:tbl>
          </a:graphicData>
        </a:graphic>
      </p:graphicFrame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86323368"/>
              </p:ext>
            </p:extLst>
          </p:nvPr>
        </p:nvGraphicFramePr>
        <p:xfrm>
          <a:off x="2267744" y="1628800"/>
          <a:ext cx="161925" cy="200025"/>
        </p:xfrm>
        <a:graphic>
          <a:graphicData uri="http://schemas.openxmlformats.org/presentationml/2006/ole">
            <p:oleObj spid="_x0000_s3078" name="Denklem" r:id="rId4" imgW="165100" imgH="203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180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	Analysis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Pearson</a:t>
            </a:r>
            <a:r>
              <a:rPr lang="tr-TR" dirty="0"/>
              <a:t> Product-Moment </a:t>
            </a:r>
            <a:r>
              <a:rPr lang="tr-TR" dirty="0" err="1"/>
              <a:t>Correlations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computed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scores</a:t>
            </a:r>
            <a:r>
              <a:rPr lang="tr-TR" dirty="0"/>
              <a:t> on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procrastination</a:t>
            </a:r>
            <a:r>
              <a:rPr lang="tr-TR" dirty="0"/>
              <a:t> </a:t>
            </a:r>
            <a:r>
              <a:rPr lang="tr-TR" dirty="0" err="1"/>
              <a:t>scale</a:t>
            </a:r>
            <a:r>
              <a:rPr lang="tr-TR" dirty="0"/>
              <a:t> (M=15.65 ; SD=4.80)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on </a:t>
            </a:r>
            <a:r>
              <a:rPr lang="tr-TR" dirty="0" err="1"/>
              <a:t>coping</a:t>
            </a:r>
            <a:r>
              <a:rPr lang="tr-TR" dirty="0"/>
              <a:t> </a:t>
            </a:r>
            <a:r>
              <a:rPr lang="tr-TR" dirty="0" err="1"/>
              <a:t>styles</a:t>
            </a:r>
            <a:r>
              <a:rPr lang="tr-TR" dirty="0"/>
              <a:t> </a:t>
            </a:r>
            <a:r>
              <a:rPr lang="tr-TR" dirty="0" err="1"/>
              <a:t>scale</a:t>
            </a:r>
            <a:r>
              <a:rPr lang="tr-TR" dirty="0"/>
              <a:t> (M=61.82 ; SD=27.05), on </a:t>
            </a:r>
            <a:r>
              <a:rPr lang="tr-TR" dirty="0" err="1"/>
              <a:t>each</a:t>
            </a:r>
            <a:r>
              <a:rPr lang="tr-TR" dirty="0"/>
              <a:t> of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sub</a:t>
            </a:r>
            <a:r>
              <a:rPr lang="tr-TR" dirty="0"/>
              <a:t> </a:t>
            </a:r>
            <a:r>
              <a:rPr lang="tr-TR" dirty="0" err="1"/>
              <a:t>scales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self </a:t>
            </a:r>
            <a:r>
              <a:rPr lang="tr-TR" dirty="0" err="1"/>
              <a:t>transcendence</a:t>
            </a:r>
            <a:r>
              <a:rPr lang="tr-TR" dirty="0"/>
              <a:t> (M=23.83 ; SD=5.61 ),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( M=24.21; SD=3.56),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discovery</a:t>
            </a:r>
            <a:r>
              <a:rPr lang="tr-TR" dirty="0"/>
              <a:t> (M=23.70; X=5.16), on </a:t>
            </a:r>
            <a:r>
              <a:rPr lang="tr-TR" dirty="0" err="1"/>
              <a:t>each</a:t>
            </a:r>
            <a:r>
              <a:rPr lang="tr-TR" dirty="0"/>
              <a:t> of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motivation</a:t>
            </a:r>
            <a:r>
              <a:rPr lang="tr-TR" dirty="0"/>
              <a:t> </a:t>
            </a:r>
            <a:r>
              <a:rPr lang="tr-TR" dirty="0" err="1"/>
              <a:t>sub</a:t>
            </a:r>
            <a:r>
              <a:rPr lang="tr-TR" dirty="0"/>
              <a:t> </a:t>
            </a:r>
            <a:r>
              <a:rPr lang="tr-TR" dirty="0" err="1"/>
              <a:t>scales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problem </a:t>
            </a:r>
            <a:r>
              <a:rPr lang="tr-TR" dirty="0" err="1"/>
              <a:t>solving</a:t>
            </a:r>
            <a:r>
              <a:rPr lang="tr-TR" dirty="0"/>
              <a:t> (M= 26,71; SD= 3.70),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seeking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(M=23.86 ; SD= 4.78),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avoidance</a:t>
            </a:r>
            <a:r>
              <a:rPr lang="tr-TR" dirty="0"/>
              <a:t> (M= 23.03 ; SD= 3.88).  </a:t>
            </a:r>
          </a:p>
          <a:p>
            <a:r>
              <a:rPr lang="tr-TR" u="sng" dirty="0" smtClean="0"/>
              <a:t>As </a:t>
            </a:r>
            <a:r>
              <a:rPr lang="tr-TR" u="sng" dirty="0" err="1" smtClean="0"/>
              <a:t>expected</a:t>
            </a:r>
            <a:r>
              <a:rPr lang="tr-TR" u="sng" dirty="0" smtClean="0"/>
              <a:t>, </a:t>
            </a:r>
            <a:r>
              <a:rPr lang="tr-TR" u="sng" dirty="0" err="1" smtClean="0"/>
              <a:t>all</a:t>
            </a:r>
            <a:r>
              <a:rPr lang="tr-TR" u="sng" dirty="0" smtClean="0"/>
              <a:t> </a:t>
            </a:r>
            <a:r>
              <a:rPr lang="tr-TR" u="sng" dirty="0" err="1" smtClean="0"/>
              <a:t>the</a:t>
            </a:r>
            <a:r>
              <a:rPr lang="tr-TR" u="sng" dirty="0" smtClean="0"/>
              <a:t> </a:t>
            </a:r>
            <a:r>
              <a:rPr lang="tr-TR" u="sng" dirty="0" err="1" smtClean="0"/>
              <a:t>variables</a:t>
            </a:r>
            <a:r>
              <a:rPr lang="tr-TR" u="sng" dirty="0" smtClean="0"/>
              <a:t> has </a:t>
            </a:r>
            <a:r>
              <a:rPr lang="tr-TR" u="sng" dirty="0" err="1" smtClean="0"/>
              <a:t>shown</a:t>
            </a:r>
            <a:r>
              <a:rPr lang="tr-TR" u="sng" dirty="0" smtClean="0"/>
              <a:t> a </a:t>
            </a:r>
            <a:r>
              <a:rPr lang="tr-TR" u="sng" dirty="0" err="1" smtClean="0"/>
              <a:t>significant</a:t>
            </a:r>
            <a:r>
              <a:rPr lang="tr-TR" u="sng" dirty="0" smtClean="0"/>
              <a:t> </a:t>
            </a:r>
            <a:r>
              <a:rPr lang="tr-TR" u="sng" dirty="0" err="1" smtClean="0"/>
              <a:t>correlation</a:t>
            </a:r>
            <a:r>
              <a:rPr lang="tr-TR" u="sng" dirty="0" smtClean="0"/>
              <a:t> </a:t>
            </a:r>
            <a:r>
              <a:rPr lang="tr-TR" u="sng" dirty="0" err="1" smtClean="0"/>
              <a:t>with</a:t>
            </a:r>
            <a:r>
              <a:rPr lang="tr-TR" u="sng" dirty="0" smtClean="0"/>
              <a:t> </a:t>
            </a:r>
            <a:r>
              <a:rPr lang="tr-TR" u="sng" dirty="0" err="1" smtClean="0"/>
              <a:t>academic</a:t>
            </a:r>
            <a:r>
              <a:rPr lang="tr-TR" u="sng" dirty="0" smtClean="0"/>
              <a:t> </a:t>
            </a:r>
            <a:r>
              <a:rPr lang="tr-TR" u="sng" dirty="0" err="1" smtClean="0"/>
              <a:t>procrastination</a:t>
            </a:r>
            <a:r>
              <a:rPr lang="tr-TR" u="sng" dirty="0" smtClean="0"/>
              <a:t> (p&lt;.05). </a:t>
            </a:r>
            <a:r>
              <a:rPr lang="tr-TR" u="sng" dirty="0" err="1" smtClean="0"/>
              <a:t>Seeking</a:t>
            </a:r>
            <a:r>
              <a:rPr lang="tr-TR" u="sng" dirty="0" smtClean="0"/>
              <a:t> </a:t>
            </a:r>
            <a:r>
              <a:rPr lang="tr-TR" u="sng" dirty="0" err="1"/>
              <a:t>social</a:t>
            </a:r>
            <a:r>
              <a:rPr lang="tr-TR" u="sng" dirty="0"/>
              <a:t> </a:t>
            </a:r>
            <a:r>
              <a:rPr lang="tr-TR" u="sng" dirty="0" err="1"/>
              <a:t>support</a:t>
            </a:r>
            <a:r>
              <a:rPr lang="tr-TR" u="sng" dirty="0"/>
              <a:t> is </a:t>
            </a:r>
            <a:r>
              <a:rPr lang="tr-TR" u="sng" dirty="0" err="1" smtClean="0"/>
              <a:t>exceptional</a:t>
            </a:r>
            <a:r>
              <a:rPr lang="tr-TR" u="sng" dirty="0" smtClean="0"/>
              <a:t>= -.05, p&gt;.05).</a:t>
            </a:r>
            <a:endParaRPr lang="tr-TR" u="sng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352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Table</a:t>
            </a:r>
            <a:r>
              <a:rPr lang="tr-TR" sz="1800" dirty="0" smtClean="0"/>
              <a:t> 2.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Predictors</a:t>
            </a:r>
            <a:r>
              <a:rPr lang="tr-TR" sz="1800" dirty="0" smtClean="0"/>
              <a:t> of </a:t>
            </a:r>
            <a:r>
              <a:rPr lang="tr-TR" sz="1800" dirty="0" err="1" smtClean="0"/>
              <a:t>academic</a:t>
            </a:r>
            <a:r>
              <a:rPr lang="tr-TR" sz="1800" dirty="0" smtClean="0"/>
              <a:t> </a:t>
            </a:r>
            <a:r>
              <a:rPr lang="tr-TR" sz="1800" dirty="0" err="1" smtClean="0"/>
              <a:t>procrastination</a:t>
            </a:r>
            <a:endParaRPr lang="tr-TR" sz="1800" dirty="0"/>
          </a:p>
        </p:txBody>
      </p:sp>
      <p:graphicFrame>
        <p:nvGraphicFramePr>
          <p:cNvPr id="4" name="İçerik Yer Tutucusu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803734261"/>
              </p:ext>
            </p:extLst>
          </p:nvPr>
        </p:nvGraphicFramePr>
        <p:xfrm>
          <a:off x="457200" y="1600200"/>
          <a:ext cx="8579295" cy="39856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08980"/>
                <a:gridCol w="769643"/>
                <a:gridCol w="912040"/>
                <a:gridCol w="792088"/>
                <a:gridCol w="1152128"/>
                <a:gridCol w="1080120"/>
                <a:gridCol w="1296144"/>
                <a:gridCol w="1224136"/>
                <a:gridCol w="144016"/>
              </a:tblGrid>
              <a:tr h="489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tr-T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 dirty="0" smtClean="0">
                          <a:effectLst/>
                        </a:rPr>
                        <a:t>        R</a:t>
                      </a:r>
                      <a:endParaRPr lang="tr-T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>
                          <a:effectLst/>
                        </a:rPr>
                        <a:t>St. Error</a:t>
                      </a:r>
                      <a:endParaRPr lang="tr-T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 dirty="0" smtClean="0">
                          <a:effectLst/>
                        </a:rPr>
                        <a:t>    </a:t>
                      </a:r>
                      <a:r>
                        <a:rPr lang="tr-TR" sz="800" dirty="0" smtClean="0">
                          <a:effectLst/>
                        </a:rPr>
                        <a:t>Δ</a:t>
                      </a:r>
                      <a:endParaRPr lang="tr-T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 dirty="0" smtClean="0">
                          <a:effectLst/>
                        </a:rPr>
                        <a:t>          F</a:t>
                      </a:r>
                      <a:endParaRPr lang="tr-T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 dirty="0" smtClean="0">
                          <a:effectLst/>
                        </a:rPr>
                        <a:t>  F </a:t>
                      </a:r>
                      <a:r>
                        <a:rPr lang="tr-TR" sz="900" dirty="0" err="1">
                          <a:effectLst/>
                        </a:rPr>
                        <a:t>Change</a:t>
                      </a:r>
                      <a:endParaRPr lang="tr-T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</a:tr>
              <a:tr h="10705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 err="1" smtClean="0">
                          <a:effectLst/>
                        </a:rPr>
                        <a:t>Avoidance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.553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.306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4.72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.125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.291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4.39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4.95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</a:tr>
              <a:tr h="13549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Self </a:t>
                      </a:r>
                      <a:r>
                        <a:rPr lang="tr-TR" sz="900" dirty="0" err="1">
                          <a:effectLst/>
                        </a:rPr>
                        <a:t>Transcendence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.545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.297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3.99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-.288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.292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58.57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15.39</a:t>
                      </a:r>
                      <a:endParaRPr lang="tr-T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</a:tr>
              <a:tr h="10705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 err="1">
                          <a:effectLst/>
                        </a:rPr>
                        <a:t>Discovery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.508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.258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4.09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-.298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.256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 dirty="0">
                          <a:effectLst/>
                        </a:rPr>
                        <a:t>96.75</a:t>
                      </a:r>
                      <a:endParaRPr lang="tr-T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96.75</a:t>
                      </a:r>
                      <a:endParaRPr lang="tr-T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92" marR="536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tr-T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92" marR="53692" marT="0" marB="0" anchor="ctr"/>
                </a:tc>
              </a:tr>
            </a:tbl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616200" y="1689100"/>
          <a:ext cx="190500" cy="190500"/>
        </p:xfrm>
        <a:graphic>
          <a:graphicData uri="http://schemas.openxmlformats.org/presentationml/2006/ole">
            <p:oleObj spid="_x0000_s33795" name="Denklem" r:id="rId3" imgW="203112" imgH="190417" progId="Equation.3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279900" y="1689100"/>
          <a:ext cx="152400" cy="190500"/>
        </p:xfrm>
        <a:graphic>
          <a:graphicData uri="http://schemas.openxmlformats.org/presentationml/2006/ole">
            <p:oleObj spid="_x0000_s33798" name="Denklem" r:id="rId4" imgW="152268" imgH="203024" progId="Equation.3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5652120" y="1772816"/>
          <a:ext cx="190500" cy="190500"/>
        </p:xfrm>
        <a:graphic>
          <a:graphicData uri="http://schemas.openxmlformats.org/presentationml/2006/ole">
            <p:oleObj spid="_x0000_s33801" name="Denklem" r:id="rId5" imgW="203112" imgH="1904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stepwise</a:t>
            </a:r>
            <a:r>
              <a:rPr lang="tr-TR" dirty="0"/>
              <a:t> </a:t>
            </a:r>
            <a:r>
              <a:rPr lang="tr-TR" dirty="0" err="1"/>
              <a:t>regression</a:t>
            </a:r>
            <a:r>
              <a:rPr lang="tr-TR" dirty="0"/>
              <a:t> </a:t>
            </a:r>
            <a:r>
              <a:rPr lang="tr-TR" dirty="0" err="1"/>
              <a:t>analysis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indicated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avodiance</a:t>
            </a:r>
            <a:r>
              <a:rPr lang="tr-TR" dirty="0"/>
              <a:t> (β= .125; ΔR²= .291; p&lt;.001) </a:t>
            </a:r>
            <a:r>
              <a:rPr lang="tr-TR" dirty="0" err="1"/>
              <a:t>discovery</a:t>
            </a:r>
            <a:r>
              <a:rPr lang="tr-TR" dirty="0"/>
              <a:t> (β= -298; ΔR²= .256; p&lt;.001)  </a:t>
            </a:r>
            <a:r>
              <a:rPr lang="tr-TR" dirty="0" err="1"/>
              <a:t>and</a:t>
            </a:r>
            <a:r>
              <a:rPr lang="tr-TR" dirty="0"/>
              <a:t> self </a:t>
            </a:r>
            <a:r>
              <a:rPr lang="tr-TR" dirty="0" err="1"/>
              <a:t>transcendence</a:t>
            </a:r>
            <a:r>
              <a:rPr lang="tr-TR" dirty="0"/>
              <a:t> (β= -288; ΔR²= .292; p&lt;.001) </a:t>
            </a:r>
            <a:r>
              <a:rPr lang="tr-TR" dirty="0" err="1"/>
              <a:t>contributed</a:t>
            </a:r>
            <a:r>
              <a:rPr lang="tr-TR" dirty="0"/>
              <a:t> </a:t>
            </a:r>
            <a:r>
              <a:rPr lang="tr-TR" dirty="0" err="1"/>
              <a:t>meaningfully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procrastination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revealed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accounts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smtClean="0"/>
              <a:t>26% of </a:t>
            </a:r>
            <a:r>
              <a:rPr lang="tr-TR" dirty="0" err="1" smtClean="0"/>
              <a:t>the</a:t>
            </a:r>
            <a:r>
              <a:rPr lang="tr-TR" dirty="0" smtClean="0"/>
              <a:t> total </a:t>
            </a:r>
            <a:r>
              <a:rPr lang="tr-TR" dirty="0" err="1"/>
              <a:t>variance</a:t>
            </a:r>
            <a:r>
              <a:rPr lang="tr-TR" dirty="0"/>
              <a:t> [ </a:t>
            </a:r>
            <a:r>
              <a:rPr lang="tr-TR" dirty="0" smtClean="0"/>
              <a:t>F </a:t>
            </a:r>
            <a:r>
              <a:rPr lang="tr-TR" dirty="0"/>
              <a:t>(1, 272) = 39.40, </a:t>
            </a:r>
            <a:r>
              <a:rPr lang="tr-TR" i="1" dirty="0"/>
              <a:t>p</a:t>
            </a:r>
            <a:r>
              <a:rPr lang="tr-TR" dirty="0"/>
              <a:t>&lt;.</a:t>
            </a:r>
            <a:r>
              <a:rPr lang="tr-TR" dirty="0" smtClean="0"/>
              <a:t>001</a:t>
            </a:r>
            <a:r>
              <a:rPr lang="tr-TR" dirty="0"/>
              <a:t>]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560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Problem solving, using knowledge, seeking social support did not contributed to academic procrastination meaningfully.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Procrastination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/>
              <a:t>Academic procrastination refers to the postponement of academic goals to the point where optimal performance becomes highly unlikely </a:t>
            </a:r>
            <a:r>
              <a:rPr lang="tr-TR" dirty="0" smtClean="0"/>
              <a:t>(</a:t>
            </a:r>
            <a:r>
              <a:rPr lang="tr-TR" dirty="0" err="1" smtClean="0"/>
              <a:t>Ellis</a:t>
            </a:r>
            <a:r>
              <a:rPr lang="tr-TR" dirty="0" smtClean="0"/>
              <a:t> &amp; </a:t>
            </a:r>
            <a:r>
              <a:rPr lang="tr-TR" dirty="0" err="1" smtClean="0"/>
              <a:t>Knaus</a:t>
            </a:r>
            <a:r>
              <a:rPr lang="tr-TR" dirty="0" smtClean="0"/>
              <a:t>, 1977).</a:t>
            </a:r>
          </a:p>
          <a:p>
            <a:pPr algn="just"/>
            <a:endParaRPr lang="tr-TR" dirty="0"/>
          </a:p>
          <a:p>
            <a:pPr algn="just"/>
            <a:r>
              <a:rPr lang="en-US" dirty="0"/>
              <a:t>It’s a process that has </a:t>
            </a:r>
            <a:r>
              <a:rPr lang="en-US" dirty="0" err="1" smtClean="0"/>
              <a:t>probabl</a:t>
            </a:r>
            <a:r>
              <a:rPr lang="tr-TR" dirty="0" smtClean="0"/>
              <a:t>y</a:t>
            </a:r>
            <a:r>
              <a:rPr lang="en-US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en-US" dirty="0" smtClean="0"/>
              <a:t>consequences </a:t>
            </a:r>
            <a:r>
              <a:rPr lang="en-US" dirty="0"/>
              <a:t>(</a:t>
            </a:r>
            <a:r>
              <a:rPr lang="en-US" dirty="0" err="1" smtClean="0"/>
              <a:t>Knaus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2010). 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4962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Discussion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results of the research revealed that the best predictors of academic procrastination among all the independent variables are, respectively, avoidance, self transcendence and discovery.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According </a:t>
            </a:r>
            <a:r>
              <a:rPr lang="en-US" dirty="0"/>
              <a:t>to the results of stepwise regression analysis, the implied variables have explained </a:t>
            </a:r>
            <a:r>
              <a:rPr lang="en-US" dirty="0" smtClean="0"/>
              <a:t>2</a:t>
            </a:r>
            <a:r>
              <a:rPr lang="tr-TR" dirty="0" smtClean="0"/>
              <a:t>6</a:t>
            </a:r>
            <a:r>
              <a:rPr lang="en-US" dirty="0" smtClean="0"/>
              <a:t>% </a:t>
            </a:r>
            <a:r>
              <a:rPr lang="en-US" dirty="0"/>
              <a:t>of the total variance.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271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Discussion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Ferrari et al. (1995) describe procrastination as an avoidance strategy and a way to escape self-awareness. Therefore, </a:t>
            </a:r>
            <a:r>
              <a:rPr lang="en-US" i="1" dirty="0"/>
              <a:t>avoidance</a:t>
            </a:r>
            <a:r>
              <a:rPr lang="en-US" dirty="0"/>
              <a:t> has an important effect on academic procrastination as well.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Burka</a:t>
            </a:r>
            <a:r>
              <a:rPr lang="en-US" dirty="0" smtClean="0"/>
              <a:t>&amp; Yuen (2008) stated that procrastinators report to be suffer from cop</a:t>
            </a:r>
            <a:r>
              <a:rPr lang="tr-TR" dirty="0" err="1" smtClean="0"/>
              <a:t>ing</a:t>
            </a:r>
            <a:r>
              <a:rPr lang="tr-TR" dirty="0" smtClean="0"/>
              <a:t> </a:t>
            </a:r>
            <a:r>
              <a:rPr lang="tr-TR" dirty="0" err="1" smtClean="0"/>
              <a:t>strategies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en-US" dirty="0"/>
              <a:t>The present study </a:t>
            </a:r>
            <a:r>
              <a:rPr lang="en-US" dirty="0" smtClean="0"/>
              <a:t>provide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support for </a:t>
            </a:r>
            <a:r>
              <a:rPr lang="en-US" dirty="0" err="1" smtClean="0"/>
              <a:t>th</a:t>
            </a:r>
            <a:r>
              <a:rPr lang="tr-TR" dirty="0" smtClean="0"/>
              <a:t>ese </a:t>
            </a:r>
            <a:r>
              <a:rPr lang="tr-TR" dirty="0" err="1" smtClean="0"/>
              <a:t>basic</a:t>
            </a:r>
            <a:r>
              <a:rPr lang="en-US" dirty="0" smtClean="0"/>
              <a:t> idea</a:t>
            </a:r>
            <a:r>
              <a:rPr lang="tr-TR" dirty="0" smtClean="0"/>
              <a:t>s.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1816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Discussion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variable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that contributes to academic </a:t>
            </a:r>
            <a:r>
              <a:rPr lang="en-US" dirty="0" smtClean="0"/>
              <a:t>procrastination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en-US" i="1" dirty="0" smtClean="0"/>
              <a:t>discovery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self </a:t>
            </a:r>
            <a:r>
              <a:rPr lang="tr-TR" i="1" dirty="0" err="1" smtClean="0"/>
              <a:t>transcendence</a:t>
            </a:r>
            <a:r>
              <a:rPr lang="en-US" i="1" dirty="0" smtClean="0"/>
              <a:t>.</a:t>
            </a:r>
            <a:endParaRPr lang="tr-TR" i="1" dirty="0" smtClean="0"/>
          </a:p>
          <a:p>
            <a:endParaRPr lang="tr-TR" i="1" dirty="0" smtClean="0"/>
          </a:p>
          <a:p>
            <a:pPr algn="just"/>
            <a:r>
              <a:rPr lang="tr-TR" dirty="0" smtClean="0"/>
              <a:t>R</a:t>
            </a:r>
            <a:r>
              <a:rPr lang="en-US" dirty="0" err="1" smtClean="0"/>
              <a:t>esearchers</a:t>
            </a:r>
            <a:r>
              <a:rPr lang="en-US" dirty="0" smtClean="0"/>
              <a:t> have stated that procrastination emanates from motivation (</a:t>
            </a:r>
            <a:r>
              <a:rPr lang="en-US" dirty="0" err="1" smtClean="0"/>
              <a:t>Senécal</a:t>
            </a:r>
            <a:r>
              <a:rPr lang="en-US" dirty="0" smtClean="0"/>
              <a:t>, </a:t>
            </a:r>
            <a:r>
              <a:rPr lang="en-US" dirty="0" err="1" smtClean="0"/>
              <a:t>Koestner</a:t>
            </a:r>
            <a:r>
              <a:rPr lang="en-US" dirty="0" smtClean="0"/>
              <a:t>, &amp; </a:t>
            </a:r>
            <a:r>
              <a:rPr lang="en-US" dirty="0" err="1" smtClean="0"/>
              <a:t>Vallerand</a:t>
            </a:r>
            <a:r>
              <a:rPr lang="en-US" dirty="0" smtClean="0"/>
              <a:t>, 1995; </a:t>
            </a:r>
            <a:r>
              <a:rPr lang="en-US" dirty="0" err="1" smtClean="0"/>
              <a:t>Wolters</a:t>
            </a:r>
            <a:r>
              <a:rPr lang="en-US" dirty="0" smtClean="0"/>
              <a:t>, 2003). </a:t>
            </a:r>
            <a:endParaRPr lang="tr-TR" dirty="0" smtClean="0"/>
          </a:p>
          <a:p>
            <a:pPr>
              <a:buNone/>
            </a:pPr>
            <a:endParaRPr lang="tr-TR" i="1" dirty="0" smtClean="0"/>
          </a:p>
          <a:p>
            <a:endParaRPr lang="tr-TR" i="1" dirty="0" smtClean="0"/>
          </a:p>
          <a:p>
            <a:r>
              <a:rPr lang="en-US" dirty="0" smtClean="0"/>
              <a:t> According </a:t>
            </a:r>
            <a:r>
              <a:rPr lang="en-US" dirty="0"/>
              <a:t>to self-determination theory motivation can be broadly conceptualized as being intrinsically or extrinsically oriented (</a:t>
            </a:r>
            <a:r>
              <a:rPr lang="en-US" dirty="0" err="1"/>
              <a:t>Deci</a:t>
            </a:r>
            <a:r>
              <a:rPr lang="en-US" dirty="0"/>
              <a:t> &amp; Rein, 1985; </a:t>
            </a:r>
            <a:r>
              <a:rPr lang="en-US" dirty="0" err="1"/>
              <a:t>Cocley</a:t>
            </a:r>
            <a:r>
              <a:rPr lang="en-US" dirty="0"/>
              <a:t>, 2000).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779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Discussion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The present study provides support for the basic idea that the </a:t>
            </a:r>
            <a:r>
              <a:rPr lang="en-US" i="1" dirty="0" smtClean="0"/>
              <a:t>discovery and self-transcendence</a:t>
            </a:r>
            <a:r>
              <a:rPr lang="en-US" dirty="0" smtClean="0"/>
              <a:t>, as intrinsic sources of motivation, has an important effect on people’s </a:t>
            </a:r>
            <a:r>
              <a:rPr lang="en-US" dirty="0" err="1" smtClean="0"/>
              <a:t>procrastinat</a:t>
            </a:r>
            <a:r>
              <a:rPr lang="tr-TR" dirty="0" smtClean="0"/>
              <a:t>ive</a:t>
            </a:r>
            <a:r>
              <a:rPr lang="en-US" dirty="0" smtClean="0"/>
              <a:t> decisions. Thus, intrinsically motivated people may not tend to procrastinate important academic tasks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Discussion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Finally</a:t>
            </a:r>
            <a:r>
              <a:rPr lang="en-US" dirty="0"/>
              <a:t>, </a:t>
            </a:r>
            <a:r>
              <a:rPr lang="tr-TR" dirty="0" err="1"/>
              <a:t>discovery</a:t>
            </a:r>
            <a:r>
              <a:rPr lang="tr-TR" dirty="0"/>
              <a:t>, self </a:t>
            </a:r>
            <a:r>
              <a:rPr lang="tr-TR" dirty="0" err="1"/>
              <a:t>transcendence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avodiance</a:t>
            </a:r>
            <a:r>
              <a:rPr lang="tr-TR" dirty="0"/>
              <a:t> </a:t>
            </a:r>
            <a:r>
              <a:rPr lang="tr-TR" dirty="0" err="1"/>
              <a:t>contributed</a:t>
            </a:r>
            <a:r>
              <a:rPr lang="tr-TR" dirty="0"/>
              <a:t> </a:t>
            </a:r>
            <a:r>
              <a:rPr lang="en-US" dirty="0"/>
              <a:t>on academic procrastination.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Problem </a:t>
            </a:r>
            <a:r>
              <a:rPr lang="tr-TR" dirty="0" err="1" smtClean="0"/>
              <a:t>solving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seeking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not </a:t>
            </a:r>
            <a:r>
              <a:rPr lang="tr-TR" dirty="0" err="1" smtClean="0"/>
              <a:t>contribute</a:t>
            </a:r>
            <a:r>
              <a:rPr lang="tr-TR" dirty="0" smtClean="0"/>
              <a:t>  on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procrastination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06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lımıtatıons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en-US" dirty="0"/>
              <a:t>Results from the present study are limited by the fact </a:t>
            </a:r>
            <a:r>
              <a:rPr lang="en-US" dirty="0" smtClean="0"/>
              <a:t>that</a:t>
            </a:r>
            <a:r>
              <a:rPr lang="tr-TR" dirty="0" smtClean="0"/>
              <a:t>, </a:t>
            </a:r>
            <a:r>
              <a:rPr lang="tr-TR" dirty="0" err="1" smtClean="0"/>
              <a:t>community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, </a:t>
            </a:r>
            <a:r>
              <a:rPr lang="en-US" dirty="0" smtClean="0"/>
              <a:t>between </a:t>
            </a:r>
            <a:r>
              <a:rPr lang="en-US" dirty="0"/>
              <a:t>the ages of 17 and 27 were participants.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Additional </a:t>
            </a:r>
            <a:r>
              <a:rPr lang="en-US" dirty="0"/>
              <a:t>research is needed to make clear how the relations of these variable are for different types of participants.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822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Recommendations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regarding all the results, school </a:t>
            </a:r>
            <a:r>
              <a:rPr lang="en-US" dirty="0" smtClean="0"/>
              <a:t>counselors, lecturers and education </a:t>
            </a:r>
            <a:r>
              <a:rPr lang="en-US" dirty="0" err="1" smtClean="0"/>
              <a:t>administratiors</a:t>
            </a:r>
            <a:r>
              <a:rPr lang="en-US" dirty="0" smtClean="0"/>
              <a:t> </a:t>
            </a:r>
            <a:r>
              <a:rPr lang="en-US" dirty="0"/>
              <a:t>may have a deep attention to implied variables, therefore, they may contribute to their students’ academic life. </a:t>
            </a:r>
            <a:endParaRPr lang="en-US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380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Recomendations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Pre</a:t>
            </a:r>
            <a:r>
              <a:rPr lang="tr-TR" dirty="0" smtClean="0"/>
              <a:t>-service </a:t>
            </a:r>
            <a:r>
              <a:rPr lang="tr-TR" dirty="0" err="1" smtClean="0"/>
              <a:t>teachers</a:t>
            </a:r>
            <a:r>
              <a:rPr lang="tr-TR" dirty="0" smtClean="0"/>
              <a:t>’ </a:t>
            </a:r>
            <a:r>
              <a:rPr lang="tr-TR" dirty="0" err="1" smtClean="0"/>
              <a:t>productivity</a:t>
            </a:r>
            <a:r>
              <a:rPr lang="tr-TR" dirty="0" smtClean="0"/>
              <a:t> can be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levels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interventing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coping</a:t>
            </a:r>
            <a:r>
              <a:rPr lang="tr-TR" dirty="0" smtClean="0"/>
              <a:t> </a:t>
            </a:r>
            <a:r>
              <a:rPr lang="tr-TR" dirty="0" err="1" smtClean="0"/>
              <a:t>strategies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motivational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educational</a:t>
            </a:r>
            <a:r>
              <a:rPr lang="tr-TR" dirty="0" smtClean="0"/>
              <a:t> </a:t>
            </a:r>
            <a:r>
              <a:rPr lang="tr-TR" dirty="0" err="1" smtClean="0"/>
              <a:t>proceses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Recomendations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It  would be worthwhile for future researchers to investigate whether or not the  findings I obtained in this study can be generalized to other student population in other settings.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THANK YOU </a:t>
            </a:r>
            <a:r>
              <a:rPr lang="tr-TR" dirty="0" smtClean="0">
                <a:sym typeface="Wingdings" pitchFamily="2" charset="2"/>
              </a:rPr>
              <a:t></a:t>
            </a:r>
          </a:p>
          <a:p>
            <a:endParaRPr lang="tr-TR" dirty="0" smtClean="0">
              <a:sym typeface="Wingdings" pitchFamily="2" charset="2"/>
            </a:endParaRPr>
          </a:p>
          <a:p>
            <a:endParaRPr lang="tr-TR" dirty="0" smtClean="0">
              <a:sym typeface="Wingdings" pitchFamily="2" charset="2"/>
            </a:endParaRPr>
          </a:p>
          <a:p>
            <a:endParaRPr lang="tr-TR" dirty="0" smtClean="0">
              <a:sym typeface="Wingdings" pitchFamily="2" charset="2"/>
            </a:endParaRPr>
          </a:p>
          <a:p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  <a:hlinkClick r:id="rId2"/>
              </a:rPr>
              <a:t>sinemisacar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  <a:hlinkClick r:id="rId2"/>
              </a:rPr>
              <a:t>@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  <a:hlinkClick r:id="rId2"/>
              </a:rPr>
              <a:t>gmail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  <a:hlinkClick r:id="rId2"/>
              </a:rPr>
              <a:t>.com</a:t>
            </a:r>
            <a:endParaRPr lang="tr-TR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tr-TR" dirty="0" err="1" smtClean="0">
                <a:sym typeface="Wingdings" pitchFamily="2" charset="2"/>
              </a:rPr>
              <a:t>caglarkaya</a:t>
            </a:r>
            <a:r>
              <a:rPr lang="tr-TR" smtClean="0">
                <a:sym typeface="Wingdings" pitchFamily="2" charset="2"/>
              </a:rPr>
              <a:t>@mu.edu.tr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822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Procrastination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en-US" dirty="0" smtClean="0"/>
              <a:t>It </a:t>
            </a:r>
            <a:r>
              <a:rPr lang="en-US" dirty="0"/>
              <a:t>has been estimated that approximately 95% of college students procrastinate (</a:t>
            </a:r>
            <a:r>
              <a:rPr lang="en-US" dirty="0" smtClean="0"/>
              <a:t>Ellis</a:t>
            </a:r>
            <a:r>
              <a:rPr lang="tr-TR" dirty="0" smtClean="0"/>
              <a:t> </a:t>
            </a:r>
            <a:r>
              <a:rPr lang="en-US" dirty="0" smtClean="0"/>
              <a:t>&amp; </a:t>
            </a:r>
            <a:r>
              <a:rPr lang="en-US" dirty="0" err="1"/>
              <a:t>Knaus</a:t>
            </a:r>
            <a:r>
              <a:rPr lang="en-US" dirty="0"/>
              <a:t>, 1977).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9335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Theoretically</a:t>
            </a:r>
            <a:r>
              <a:rPr lang="en-US" dirty="0"/>
              <a:t>, procrastination involves the interplay of behavioral, </a:t>
            </a:r>
            <a:r>
              <a:rPr lang="en-US" dirty="0" smtClean="0"/>
              <a:t>cognitive and </a:t>
            </a:r>
            <a:r>
              <a:rPr lang="en-US" dirty="0"/>
              <a:t>motivational </a:t>
            </a:r>
            <a:r>
              <a:rPr lang="en-US" dirty="0" smtClean="0"/>
              <a:t>components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Thus, academic </a:t>
            </a:r>
            <a:r>
              <a:rPr lang="en-US" dirty="0"/>
              <a:t>procrastination should be related to personal factors such as one’s beliefs, abilities, expectations and so on (Saddler &amp; </a:t>
            </a:r>
            <a:r>
              <a:rPr lang="en-US" dirty="0" err="1"/>
              <a:t>Buley</a:t>
            </a:r>
            <a:r>
              <a:rPr lang="en-US" dirty="0"/>
              <a:t>: 1999). 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35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Hypothesis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aim of the study was to examine the </a:t>
            </a:r>
            <a:r>
              <a:rPr lang="tr-TR" dirty="0" err="1" smtClean="0"/>
              <a:t>affect</a:t>
            </a:r>
            <a:r>
              <a:rPr lang="tr-TR" dirty="0" smtClean="0"/>
              <a:t> of </a:t>
            </a:r>
            <a:r>
              <a:rPr lang="en-US" dirty="0" smtClean="0"/>
              <a:t>several </a:t>
            </a:r>
            <a:r>
              <a:rPr lang="en-US" dirty="0"/>
              <a:t>coping styles and motivational </a:t>
            </a:r>
            <a:r>
              <a:rPr lang="en-US" dirty="0" smtClean="0"/>
              <a:t>factors</a:t>
            </a:r>
            <a:r>
              <a:rPr lang="tr-TR" dirty="0" smtClean="0"/>
              <a:t> on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procrastination</a:t>
            </a:r>
            <a:r>
              <a:rPr lang="tr-TR" dirty="0" smtClean="0"/>
              <a:t>. </a:t>
            </a:r>
            <a:r>
              <a:rPr lang="tr-TR" dirty="0" err="1" smtClean="0"/>
              <a:t>Particularly</a:t>
            </a:r>
            <a:r>
              <a:rPr lang="tr-TR" dirty="0" smtClean="0"/>
              <a:t>;</a:t>
            </a:r>
          </a:p>
          <a:p>
            <a:endParaRPr lang="tr-TR" dirty="0" smtClean="0"/>
          </a:p>
          <a:p>
            <a:pPr marL="720000"/>
            <a:r>
              <a:rPr lang="en-US" dirty="0" smtClean="0"/>
              <a:t>problem </a:t>
            </a:r>
            <a:r>
              <a:rPr lang="en-US" dirty="0"/>
              <a:t>solving, </a:t>
            </a:r>
            <a:endParaRPr lang="tr-TR" dirty="0" smtClean="0"/>
          </a:p>
          <a:p>
            <a:pPr marL="720000"/>
            <a:r>
              <a:rPr lang="en-US" dirty="0" smtClean="0"/>
              <a:t>seeking </a:t>
            </a:r>
            <a:r>
              <a:rPr lang="en-US" dirty="0"/>
              <a:t>social support, </a:t>
            </a:r>
            <a:endParaRPr lang="tr-TR" dirty="0" smtClean="0"/>
          </a:p>
          <a:p>
            <a:pPr marL="720000"/>
            <a:r>
              <a:rPr lang="en-US" dirty="0" smtClean="0"/>
              <a:t>avoidance</a:t>
            </a:r>
            <a:r>
              <a:rPr lang="en-US" dirty="0"/>
              <a:t>, </a:t>
            </a:r>
            <a:endParaRPr lang="tr-TR" dirty="0" smtClean="0"/>
          </a:p>
          <a:p>
            <a:pPr marL="720000"/>
            <a:r>
              <a:rPr lang="en-US" dirty="0" smtClean="0"/>
              <a:t>self-transcendence</a:t>
            </a:r>
            <a:r>
              <a:rPr lang="en-US" dirty="0"/>
              <a:t>, </a:t>
            </a:r>
            <a:endParaRPr lang="tr-TR" dirty="0" smtClean="0"/>
          </a:p>
          <a:p>
            <a:pPr marL="720000"/>
            <a:r>
              <a:rPr lang="en-US" dirty="0" smtClean="0"/>
              <a:t>using </a:t>
            </a:r>
            <a:r>
              <a:rPr lang="en-US" dirty="0"/>
              <a:t>the knowledge, </a:t>
            </a:r>
            <a:endParaRPr lang="tr-TR" dirty="0" smtClean="0"/>
          </a:p>
          <a:p>
            <a:pPr marL="720000"/>
            <a:r>
              <a:rPr lang="en-US" dirty="0" smtClean="0"/>
              <a:t>discovery</a:t>
            </a:r>
            <a:r>
              <a:rPr lang="en-US" dirty="0"/>
              <a:t>. </a:t>
            </a:r>
            <a:endParaRPr lang="tr-TR" dirty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9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Hypothesis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For this reason, research problem statement is determined as “how variables like academic motivation and coping strategies predict pre-service teachers’ academic procrastination”.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Hypothesis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7467600" cy="4873752"/>
          </a:xfrm>
        </p:spPr>
        <p:txBody>
          <a:bodyPr/>
          <a:lstStyle/>
          <a:p>
            <a:endParaRPr lang="tr-TR" dirty="0" smtClean="0"/>
          </a:p>
          <a:p>
            <a:r>
              <a:rPr lang="en-US" dirty="0" smtClean="0"/>
              <a:t>Based </a:t>
            </a:r>
            <a:r>
              <a:rPr lang="en-US" dirty="0"/>
              <a:t>on the prior studies and researches, it was expected that a tendency to procrastinate frequently would be positively related to  avoidance; negatively related to problem solving, self-transcendence, using the knowledge, discovery.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488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r>
              <a:rPr lang="en-US" dirty="0"/>
              <a:t>The sample of the relevant research is based on 280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smtClean="0"/>
              <a:t>service </a:t>
            </a:r>
            <a:r>
              <a:rPr lang="tr-TR" dirty="0" err="1" smtClean="0"/>
              <a:t>students</a:t>
            </a:r>
            <a:r>
              <a:rPr lang="en-US" dirty="0" smtClean="0"/>
              <a:t> </a:t>
            </a:r>
            <a:r>
              <a:rPr lang="en-US" dirty="0"/>
              <a:t>(164/58.6% female, 116/41.4% male) from different departments of </a:t>
            </a:r>
            <a:r>
              <a:rPr lang="en-US" dirty="0" err="1"/>
              <a:t>Mugla</a:t>
            </a:r>
            <a:r>
              <a:rPr lang="en-US" dirty="0"/>
              <a:t> </a:t>
            </a:r>
            <a:r>
              <a:rPr lang="en-US" dirty="0" err="1"/>
              <a:t>Sitki</a:t>
            </a:r>
            <a:r>
              <a:rPr lang="en-US" dirty="0"/>
              <a:t> </a:t>
            </a:r>
            <a:r>
              <a:rPr lang="en-US" dirty="0" err="1"/>
              <a:t>Kocman</a:t>
            </a:r>
            <a:r>
              <a:rPr lang="en-US" dirty="0"/>
              <a:t> University Faculty of Educational Sciences.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Age </a:t>
            </a:r>
            <a:r>
              <a:rPr lang="en-US" dirty="0"/>
              <a:t>range of the participants change between 18 and 27, arithmetic age average being 20.13 (SD=1.57).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7122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730</TotalTime>
  <Words>1341</Words>
  <Application>Microsoft Office PowerPoint</Application>
  <PresentationFormat>Ekran Gösterisi (4:3)</PresentationFormat>
  <Paragraphs>254</Paragraphs>
  <Slides>29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1" baseType="lpstr">
      <vt:lpstr>Cumba</vt:lpstr>
      <vt:lpstr>Denklem</vt:lpstr>
      <vt:lpstr>The Analysis of the Relationship Among the Pre-service Teachers’ Academic  Procrastination, Academic Motivation and Coping Strategies   </vt:lpstr>
      <vt:lpstr>Academic Procrastination</vt:lpstr>
      <vt:lpstr>Procrastination Cycle</vt:lpstr>
      <vt:lpstr>Slayt 4</vt:lpstr>
      <vt:lpstr>Slayt 5</vt:lpstr>
      <vt:lpstr>Hypothesis</vt:lpstr>
      <vt:lpstr>Hypothesis</vt:lpstr>
      <vt:lpstr>Hypothesis</vt:lpstr>
      <vt:lpstr>Method</vt:lpstr>
      <vt:lpstr>Means of Measurement</vt:lpstr>
      <vt:lpstr>Means of Measurement</vt:lpstr>
      <vt:lpstr>Means of Measurement</vt:lpstr>
      <vt:lpstr>Analysis</vt:lpstr>
      <vt:lpstr>Analysis</vt:lpstr>
      <vt:lpstr>  Table 1  The Correlations between academic procrastionation and other Variables (*p&lt;.001) variables </vt:lpstr>
      <vt:lpstr> Analysis</vt:lpstr>
      <vt:lpstr>Table 2. The Predictors of academic procrastination</vt:lpstr>
      <vt:lpstr>Slayt 18</vt:lpstr>
      <vt:lpstr>Slayt 19</vt:lpstr>
      <vt:lpstr>Discussion</vt:lpstr>
      <vt:lpstr>Discussion</vt:lpstr>
      <vt:lpstr>Discussion</vt:lpstr>
      <vt:lpstr>Discussion</vt:lpstr>
      <vt:lpstr>Discussion</vt:lpstr>
      <vt:lpstr>lımıtatıons</vt:lpstr>
      <vt:lpstr>Recommendations</vt:lpstr>
      <vt:lpstr>Recomendations</vt:lpstr>
      <vt:lpstr>Recomendations</vt:lpstr>
      <vt:lpstr>Slayt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Öznel İyi Olmayı Etkileyen Faktörler: Çocukluk Dönemi Örselenme Yaşantıları, Otomatik Düşünceler ve Sosyal Destek </dc:title>
  <dc:creator>sinem</dc:creator>
  <cp:lastModifiedBy>Windows User</cp:lastModifiedBy>
  <cp:revision>33</cp:revision>
  <dcterms:created xsi:type="dcterms:W3CDTF">2013-08-29T11:41:02Z</dcterms:created>
  <dcterms:modified xsi:type="dcterms:W3CDTF">2014-05-23T09:02:29Z</dcterms:modified>
</cp:coreProperties>
</file>