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9"/>
  </p:notesMasterIdLst>
  <p:handoutMasterIdLst>
    <p:handoutMasterId r:id="rId30"/>
  </p:handoutMasterIdLst>
  <p:sldIdLst>
    <p:sldId id="258" r:id="rId2"/>
    <p:sldId id="285" r:id="rId3"/>
    <p:sldId id="286" r:id="rId4"/>
    <p:sldId id="287" r:id="rId5"/>
    <p:sldId id="301" r:id="rId6"/>
    <p:sldId id="300" r:id="rId7"/>
    <p:sldId id="288" r:id="rId8"/>
    <p:sldId id="289" r:id="rId9"/>
    <p:sldId id="290" r:id="rId10"/>
    <p:sldId id="292" r:id="rId11"/>
    <p:sldId id="293" r:id="rId12"/>
    <p:sldId id="275" r:id="rId13"/>
    <p:sldId id="277" r:id="rId14"/>
    <p:sldId id="278" r:id="rId15"/>
    <p:sldId id="294" r:id="rId16"/>
    <p:sldId id="261" r:id="rId17"/>
    <p:sldId id="263" r:id="rId18"/>
    <p:sldId id="262" r:id="rId19"/>
    <p:sldId id="264" r:id="rId20"/>
    <p:sldId id="279" r:id="rId21"/>
    <p:sldId id="295" r:id="rId22"/>
    <p:sldId id="297" r:id="rId23"/>
    <p:sldId id="298" r:id="rId24"/>
    <p:sldId id="302" r:id="rId25"/>
    <p:sldId id="299" r:id="rId26"/>
    <p:sldId id="304" r:id="rId27"/>
    <p:sldId id="303" r:id="rId28"/>
  </p:sldIdLst>
  <p:sldSz cx="9144000" cy="6858000" type="screen4x3"/>
  <p:notesSz cx="6888163" cy="100171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282"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Foglio_di_lavoro_di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Foglio_di_lavoro_di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Foglio_di_lavoro_di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Foglio_di_lavoro_di_Microsoft_Office_Excel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chart>
    <c:autoTitleDeleted val="1"/>
    <c:view3D>
      <c:depthPercent val="100"/>
      <c:rAngAx val="1"/>
    </c:view3D>
    <c:plotArea>
      <c:layout/>
      <c:bar3DChart>
        <c:barDir val="col"/>
        <c:grouping val="clustered"/>
        <c:ser>
          <c:idx val="0"/>
          <c:order val="0"/>
          <c:tx>
            <c:strRef>
              <c:f>Foglio1!$B$1</c:f>
              <c:strCache>
                <c:ptCount val="1"/>
                <c:pt idx="0">
                  <c:v>lamentele</c:v>
                </c:pt>
              </c:strCache>
            </c:strRef>
          </c:tx>
          <c:spPr>
            <a:solidFill>
              <a:srgbClr val="C00000"/>
            </a:solidFill>
          </c:spPr>
          <c:cat>
            <c:strRef>
              <c:f>Foglio1!$A$2:$A$7</c:f>
              <c:strCache>
                <c:ptCount val="6"/>
                <c:pt idx="0">
                  <c:v>incontro 1.1</c:v>
                </c:pt>
                <c:pt idx="1">
                  <c:v>incontro 1.2</c:v>
                </c:pt>
                <c:pt idx="2">
                  <c:v>incontro 1.3</c:v>
                </c:pt>
                <c:pt idx="3">
                  <c:v>incontro 2.1</c:v>
                </c:pt>
                <c:pt idx="4">
                  <c:v>incontro 2.2</c:v>
                </c:pt>
                <c:pt idx="5">
                  <c:v>incontro 2.3</c:v>
                </c:pt>
              </c:strCache>
            </c:strRef>
          </c:cat>
          <c:val>
            <c:numRef>
              <c:f>Foglio1!$B$2:$B$7</c:f>
              <c:numCache>
                <c:formatCode>General</c:formatCode>
                <c:ptCount val="6"/>
                <c:pt idx="0">
                  <c:v>13</c:v>
                </c:pt>
                <c:pt idx="1">
                  <c:v>9</c:v>
                </c:pt>
                <c:pt idx="2">
                  <c:v>7</c:v>
                </c:pt>
                <c:pt idx="3">
                  <c:v>13</c:v>
                </c:pt>
                <c:pt idx="4">
                  <c:v>9</c:v>
                </c:pt>
                <c:pt idx="5">
                  <c:v>5</c:v>
                </c:pt>
              </c:numCache>
            </c:numRef>
          </c:val>
        </c:ser>
        <c:ser>
          <c:idx val="1"/>
          <c:order val="1"/>
          <c:tx>
            <c:strRef>
              <c:f>Foglio1!$C$1</c:f>
              <c:strCache>
                <c:ptCount val="1"/>
                <c:pt idx="0">
                  <c:v>stereotipi</c:v>
                </c:pt>
              </c:strCache>
            </c:strRef>
          </c:tx>
          <c:cat>
            <c:strRef>
              <c:f>Foglio1!$A$2:$A$7</c:f>
              <c:strCache>
                <c:ptCount val="6"/>
                <c:pt idx="0">
                  <c:v>incontro 1.1</c:v>
                </c:pt>
                <c:pt idx="1">
                  <c:v>incontro 1.2</c:v>
                </c:pt>
                <c:pt idx="2">
                  <c:v>incontro 1.3</c:v>
                </c:pt>
                <c:pt idx="3">
                  <c:v>incontro 2.1</c:v>
                </c:pt>
                <c:pt idx="4">
                  <c:v>incontro 2.2</c:v>
                </c:pt>
                <c:pt idx="5">
                  <c:v>incontro 2.3</c:v>
                </c:pt>
              </c:strCache>
            </c:strRef>
          </c:cat>
          <c:val>
            <c:numRef>
              <c:f>Foglio1!$C$2:$C$7</c:f>
              <c:numCache>
                <c:formatCode>General</c:formatCode>
                <c:ptCount val="6"/>
                <c:pt idx="0">
                  <c:v>6</c:v>
                </c:pt>
                <c:pt idx="1">
                  <c:v>3</c:v>
                </c:pt>
                <c:pt idx="2">
                  <c:v>4</c:v>
                </c:pt>
                <c:pt idx="3">
                  <c:v>7</c:v>
                </c:pt>
                <c:pt idx="4">
                  <c:v>2</c:v>
                </c:pt>
                <c:pt idx="5">
                  <c:v>0</c:v>
                </c:pt>
              </c:numCache>
            </c:numRef>
          </c:val>
        </c:ser>
        <c:ser>
          <c:idx val="2"/>
          <c:order val="2"/>
          <c:tx>
            <c:strRef>
              <c:f>Foglio1!$D$1</c:f>
              <c:strCache>
                <c:ptCount val="1"/>
                <c:pt idx="0">
                  <c:v>critiche costruttive</c:v>
                </c:pt>
              </c:strCache>
            </c:strRef>
          </c:tx>
          <c:cat>
            <c:strRef>
              <c:f>Foglio1!$A$2:$A$7</c:f>
              <c:strCache>
                <c:ptCount val="6"/>
                <c:pt idx="0">
                  <c:v>incontro 1.1</c:v>
                </c:pt>
                <c:pt idx="1">
                  <c:v>incontro 1.2</c:v>
                </c:pt>
                <c:pt idx="2">
                  <c:v>incontro 1.3</c:v>
                </c:pt>
                <c:pt idx="3">
                  <c:v>incontro 2.1</c:v>
                </c:pt>
                <c:pt idx="4">
                  <c:v>incontro 2.2</c:v>
                </c:pt>
                <c:pt idx="5">
                  <c:v>incontro 2.3</c:v>
                </c:pt>
              </c:strCache>
            </c:strRef>
          </c:cat>
          <c:val>
            <c:numRef>
              <c:f>Foglio1!$D$2:$D$7</c:f>
              <c:numCache>
                <c:formatCode>General</c:formatCode>
                <c:ptCount val="6"/>
                <c:pt idx="0">
                  <c:v>1</c:v>
                </c:pt>
                <c:pt idx="1">
                  <c:v>3</c:v>
                </c:pt>
                <c:pt idx="2">
                  <c:v>3</c:v>
                </c:pt>
                <c:pt idx="3">
                  <c:v>5</c:v>
                </c:pt>
                <c:pt idx="4">
                  <c:v>6</c:v>
                </c:pt>
                <c:pt idx="5">
                  <c:v>4</c:v>
                </c:pt>
              </c:numCache>
            </c:numRef>
          </c:val>
        </c:ser>
        <c:ser>
          <c:idx val="3"/>
          <c:order val="3"/>
          <c:tx>
            <c:strRef>
              <c:f>Foglio1!$E$1</c:f>
              <c:strCache>
                <c:ptCount val="1"/>
                <c:pt idx="0">
                  <c:v>narrazioni</c:v>
                </c:pt>
              </c:strCache>
            </c:strRef>
          </c:tx>
          <c:cat>
            <c:strRef>
              <c:f>Foglio1!$A$2:$A$7</c:f>
              <c:strCache>
                <c:ptCount val="6"/>
                <c:pt idx="0">
                  <c:v>incontro 1.1</c:v>
                </c:pt>
                <c:pt idx="1">
                  <c:v>incontro 1.2</c:v>
                </c:pt>
                <c:pt idx="2">
                  <c:v>incontro 1.3</c:v>
                </c:pt>
                <c:pt idx="3">
                  <c:v>incontro 2.1</c:v>
                </c:pt>
                <c:pt idx="4">
                  <c:v>incontro 2.2</c:v>
                </c:pt>
                <c:pt idx="5">
                  <c:v>incontro 2.3</c:v>
                </c:pt>
              </c:strCache>
            </c:strRef>
          </c:cat>
          <c:val>
            <c:numRef>
              <c:f>Foglio1!$E$2:$E$7</c:f>
              <c:numCache>
                <c:formatCode>General</c:formatCode>
                <c:ptCount val="6"/>
                <c:pt idx="0">
                  <c:v>5</c:v>
                </c:pt>
                <c:pt idx="1">
                  <c:v>0</c:v>
                </c:pt>
                <c:pt idx="2">
                  <c:v>3</c:v>
                </c:pt>
                <c:pt idx="3">
                  <c:v>4</c:v>
                </c:pt>
                <c:pt idx="4">
                  <c:v>4</c:v>
                </c:pt>
                <c:pt idx="5">
                  <c:v>4</c:v>
                </c:pt>
              </c:numCache>
            </c:numRef>
          </c:val>
        </c:ser>
        <c:ser>
          <c:idx val="4"/>
          <c:order val="4"/>
          <c:tx>
            <c:strRef>
              <c:f>Foglio1!$F$1</c:f>
              <c:strCache>
                <c:ptCount val="1"/>
                <c:pt idx="0">
                  <c:v>riflessioni</c:v>
                </c:pt>
              </c:strCache>
            </c:strRef>
          </c:tx>
          <c:cat>
            <c:strRef>
              <c:f>Foglio1!$A$2:$A$7</c:f>
              <c:strCache>
                <c:ptCount val="6"/>
                <c:pt idx="0">
                  <c:v>incontro 1.1</c:v>
                </c:pt>
                <c:pt idx="1">
                  <c:v>incontro 1.2</c:v>
                </c:pt>
                <c:pt idx="2">
                  <c:v>incontro 1.3</c:v>
                </c:pt>
                <c:pt idx="3">
                  <c:v>incontro 2.1</c:v>
                </c:pt>
                <c:pt idx="4">
                  <c:v>incontro 2.2</c:v>
                </c:pt>
                <c:pt idx="5">
                  <c:v>incontro 2.3</c:v>
                </c:pt>
              </c:strCache>
            </c:strRef>
          </c:cat>
          <c:val>
            <c:numRef>
              <c:f>Foglio1!$F$2:$F$7</c:f>
              <c:numCache>
                <c:formatCode>General</c:formatCode>
                <c:ptCount val="6"/>
                <c:pt idx="0">
                  <c:v>10</c:v>
                </c:pt>
                <c:pt idx="1">
                  <c:v>4</c:v>
                </c:pt>
                <c:pt idx="2">
                  <c:v>23</c:v>
                </c:pt>
                <c:pt idx="3">
                  <c:v>13</c:v>
                </c:pt>
                <c:pt idx="4">
                  <c:v>19</c:v>
                </c:pt>
                <c:pt idx="5">
                  <c:v>11</c:v>
                </c:pt>
              </c:numCache>
            </c:numRef>
          </c:val>
        </c:ser>
        <c:shape val="box"/>
        <c:axId val="73458048"/>
        <c:axId val="73459584"/>
        <c:axId val="0"/>
      </c:bar3DChart>
      <c:catAx>
        <c:axId val="73458048"/>
        <c:scaling>
          <c:orientation val="minMax"/>
        </c:scaling>
        <c:axPos val="b"/>
        <c:majorTickMark val="none"/>
        <c:tickLblPos val="nextTo"/>
        <c:crossAx val="73459584"/>
        <c:crosses val="autoZero"/>
        <c:auto val="1"/>
        <c:lblAlgn val="ctr"/>
        <c:lblOffset val="100"/>
      </c:catAx>
      <c:valAx>
        <c:axId val="73459584"/>
        <c:scaling>
          <c:orientation val="minMax"/>
        </c:scaling>
        <c:axPos val="l"/>
        <c:majorGridlines/>
        <c:numFmt formatCode="General" sourceLinked="1"/>
        <c:majorTickMark val="none"/>
        <c:tickLblPos val="nextTo"/>
        <c:crossAx val="73458048"/>
        <c:crosses val="autoZero"/>
        <c:crossBetween val="between"/>
      </c:valAx>
    </c:plotArea>
    <c:legend>
      <c:legendPos val="r"/>
      <c:layout/>
    </c:legend>
    <c:plotVisOnly val="1"/>
    <c:dispBlanksAs val="gap"/>
  </c:chart>
  <c:txPr>
    <a:bodyPr/>
    <a:lstStyle/>
    <a:p>
      <a:pPr>
        <a:defRPr sz="1800"/>
      </a:pPr>
      <a:endParaRPr lang="it-IT"/>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chart>
    <c:view3D>
      <c:rAngAx val="1"/>
    </c:view3D>
    <c:plotArea>
      <c:layout/>
      <c:bar3DChart>
        <c:barDir val="col"/>
        <c:grouping val="clustered"/>
        <c:ser>
          <c:idx val="0"/>
          <c:order val="0"/>
          <c:tx>
            <c:strRef>
              <c:f>Foglio1!$B$1</c:f>
              <c:strCache>
                <c:ptCount val="1"/>
                <c:pt idx="0">
                  <c:v>Enunciazioni IMPRODUTTIVE</c:v>
                </c:pt>
              </c:strCache>
            </c:strRef>
          </c:tx>
          <c:spPr>
            <a:solidFill>
              <a:srgbClr val="C00000"/>
            </a:solidFill>
          </c:spPr>
          <c:cat>
            <c:strRef>
              <c:f>Foglio1!$A$2:$A$7</c:f>
              <c:strCache>
                <c:ptCount val="6"/>
                <c:pt idx="0">
                  <c:v>incontro 1.1</c:v>
                </c:pt>
                <c:pt idx="1">
                  <c:v>incontro 1.2</c:v>
                </c:pt>
                <c:pt idx="2">
                  <c:v>incontro 1.3</c:v>
                </c:pt>
                <c:pt idx="3">
                  <c:v>incontro 2.1</c:v>
                </c:pt>
                <c:pt idx="4">
                  <c:v>incontro 2.2</c:v>
                </c:pt>
                <c:pt idx="5">
                  <c:v>incontro 2.3</c:v>
                </c:pt>
              </c:strCache>
            </c:strRef>
          </c:cat>
          <c:val>
            <c:numRef>
              <c:f>Foglio1!$B$2:$B$7</c:f>
              <c:numCache>
                <c:formatCode>General</c:formatCode>
                <c:ptCount val="6"/>
                <c:pt idx="0">
                  <c:v>19</c:v>
                </c:pt>
                <c:pt idx="1">
                  <c:v>12</c:v>
                </c:pt>
                <c:pt idx="2">
                  <c:v>11</c:v>
                </c:pt>
                <c:pt idx="3">
                  <c:v>20</c:v>
                </c:pt>
                <c:pt idx="4">
                  <c:v>11</c:v>
                </c:pt>
                <c:pt idx="5">
                  <c:v>5</c:v>
                </c:pt>
              </c:numCache>
            </c:numRef>
          </c:val>
        </c:ser>
        <c:ser>
          <c:idx val="1"/>
          <c:order val="1"/>
          <c:tx>
            <c:strRef>
              <c:f>Foglio1!$C$1</c:f>
              <c:strCache>
                <c:ptCount val="1"/>
                <c:pt idx="0">
                  <c:v>Enunciazioni PRODUTTIVE</c:v>
                </c:pt>
              </c:strCache>
            </c:strRef>
          </c:tx>
          <c:spPr>
            <a:solidFill>
              <a:srgbClr val="66CCFF"/>
            </a:solidFill>
          </c:spPr>
          <c:cat>
            <c:strRef>
              <c:f>Foglio1!$A$2:$A$7</c:f>
              <c:strCache>
                <c:ptCount val="6"/>
                <c:pt idx="0">
                  <c:v>incontro 1.1</c:v>
                </c:pt>
                <c:pt idx="1">
                  <c:v>incontro 1.2</c:v>
                </c:pt>
                <c:pt idx="2">
                  <c:v>incontro 1.3</c:v>
                </c:pt>
                <c:pt idx="3">
                  <c:v>incontro 2.1</c:v>
                </c:pt>
                <c:pt idx="4">
                  <c:v>incontro 2.2</c:v>
                </c:pt>
                <c:pt idx="5">
                  <c:v>incontro 2.3</c:v>
                </c:pt>
              </c:strCache>
            </c:strRef>
          </c:cat>
          <c:val>
            <c:numRef>
              <c:f>Foglio1!$C$2:$C$7</c:f>
              <c:numCache>
                <c:formatCode>General</c:formatCode>
                <c:ptCount val="6"/>
                <c:pt idx="0">
                  <c:v>16</c:v>
                </c:pt>
                <c:pt idx="1">
                  <c:v>7</c:v>
                </c:pt>
                <c:pt idx="2">
                  <c:v>29</c:v>
                </c:pt>
                <c:pt idx="3">
                  <c:v>22</c:v>
                </c:pt>
                <c:pt idx="4">
                  <c:v>29</c:v>
                </c:pt>
                <c:pt idx="5">
                  <c:v>19</c:v>
                </c:pt>
              </c:numCache>
            </c:numRef>
          </c:val>
        </c:ser>
        <c:shape val="box"/>
        <c:axId val="59542528"/>
        <c:axId val="59560704"/>
        <c:axId val="0"/>
      </c:bar3DChart>
      <c:catAx>
        <c:axId val="59542528"/>
        <c:scaling>
          <c:orientation val="minMax"/>
        </c:scaling>
        <c:axPos val="b"/>
        <c:tickLblPos val="nextTo"/>
        <c:crossAx val="59560704"/>
        <c:crosses val="autoZero"/>
        <c:auto val="1"/>
        <c:lblAlgn val="ctr"/>
        <c:lblOffset val="100"/>
      </c:catAx>
      <c:valAx>
        <c:axId val="59560704"/>
        <c:scaling>
          <c:orientation val="minMax"/>
        </c:scaling>
        <c:axPos val="l"/>
        <c:majorGridlines/>
        <c:numFmt formatCode="General" sourceLinked="1"/>
        <c:tickLblPos val="nextTo"/>
        <c:crossAx val="59542528"/>
        <c:crosses val="autoZero"/>
        <c:crossBetween val="between"/>
      </c:valAx>
    </c:plotArea>
    <c:legend>
      <c:legendPos val="r"/>
      <c:layout/>
    </c:legend>
    <c:plotVisOnly val="1"/>
    <c:dispBlanksAs val="gap"/>
  </c:chart>
  <c:txPr>
    <a:bodyPr/>
    <a:lstStyle/>
    <a:p>
      <a:pPr>
        <a:defRPr sz="1800"/>
      </a:pPr>
      <a:endParaRPr lang="it-IT"/>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t-IT"/>
  <c:chart>
    <c:view3D>
      <c:rAngAx val="1"/>
    </c:view3D>
    <c:plotArea>
      <c:layout/>
      <c:bar3DChart>
        <c:barDir val="col"/>
        <c:grouping val="clustered"/>
        <c:ser>
          <c:idx val="0"/>
          <c:order val="0"/>
          <c:tx>
            <c:strRef>
              <c:f>Foglio1!$B$1</c:f>
              <c:strCache>
                <c:ptCount val="1"/>
                <c:pt idx="0">
                  <c:v>lamentele</c:v>
                </c:pt>
              </c:strCache>
            </c:strRef>
          </c:tx>
          <c:spPr>
            <a:solidFill>
              <a:srgbClr val="C00000"/>
            </a:solidFill>
          </c:spPr>
          <c:cat>
            <c:strRef>
              <c:f>Foglio1!$A$2:$A$7</c:f>
              <c:strCache>
                <c:ptCount val="6"/>
                <c:pt idx="0">
                  <c:v>incontro 1.1</c:v>
                </c:pt>
                <c:pt idx="1">
                  <c:v>incontro 1.2</c:v>
                </c:pt>
                <c:pt idx="2">
                  <c:v>incontro 1.3</c:v>
                </c:pt>
                <c:pt idx="3">
                  <c:v>incontro 2.1</c:v>
                </c:pt>
                <c:pt idx="4">
                  <c:v>incontro 2.2</c:v>
                </c:pt>
                <c:pt idx="5">
                  <c:v>incontro 2.3</c:v>
                </c:pt>
              </c:strCache>
            </c:strRef>
          </c:cat>
          <c:val>
            <c:numRef>
              <c:f>Foglio1!$B$2:$B$7</c:f>
              <c:numCache>
                <c:formatCode>General</c:formatCode>
                <c:ptCount val="6"/>
                <c:pt idx="0">
                  <c:v>11</c:v>
                </c:pt>
                <c:pt idx="1">
                  <c:v>2</c:v>
                </c:pt>
                <c:pt idx="2">
                  <c:v>1</c:v>
                </c:pt>
                <c:pt idx="3">
                  <c:v>11</c:v>
                </c:pt>
                <c:pt idx="4">
                  <c:v>1</c:v>
                </c:pt>
                <c:pt idx="5">
                  <c:v>0</c:v>
                </c:pt>
              </c:numCache>
            </c:numRef>
          </c:val>
        </c:ser>
        <c:ser>
          <c:idx val="1"/>
          <c:order val="1"/>
          <c:tx>
            <c:strRef>
              <c:f>Foglio1!$C$1</c:f>
              <c:strCache>
                <c:ptCount val="1"/>
                <c:pt idx="0">
                  <c:v>stereotipi</c:v>
                </c:pt>
              </c:strCache>
            </c:strRef>
          </c:tx>
          <c:cat>
            <c:strRef>
              <c:f>Foglio1!$A$2:$A$7</c:f>
              <c:strCache>
                <c:ptCount val="6"/>
                <c:pt idx="0">
                  <c:v>incontro 1.1</c:v>
                </c:pt>
                <c:pt idx="1">
                  <c:v>incontro 1.2</c:v>
                </c:pt>
                <c:pt idx="2">
                  <c:v>incontro 1.3</c:v>
                </c:pt>
                <c:pt idx="3">
                  <c:v>incontro 2.1</c:v>
                </c:pt>
                <c:pt idx="4">
                  <c:v>incontro 2.2</c:v>
                </c:pt>
                <c:pt idx="5">
                  <c:v>incontro 2.3</c:v>
                </c:pt>
              </c:strCache>
            </c:strRef>
          </c:cat>
          <c:val>
            <c:numRef>
              <c:f>Foglio1!$C$2:$C$7</c:f>
              <c:numCache>
                <c:formatCode>General</c:formatCode>
                <c:ptCount val="6"/>
                <c:pt idx="0">
                  <c:v>8</c:v>
                </c:pt>
                <c:pt idx="1">
                  <c:v>8</c:v>
                </c:pt>
                <c:pt idx="2">
                  <c:v>0</c:v>
                </c:pt>
                <c:pt idx="3">
                  <c:v>11</c:v>
                </c:pt>
                <c:pt idx="4">
                  <c:v>4</c:v>
                </c:pt>
                <c:pt idx="5">
                  <c:v>0</c:v>
                </c:pt>
              </c:numCache>
            </c:numRef>
          </c:val>
        </c:ser>
        <c:ser>
          <c:idx val="2"/>
          <c:order val="2"/>
          <c:tx>
            <c:strRef>
              <c:f>Foglio1!$D$1</c:f>
              <c:strCache>
                <c:ptCount val="1"/>
                <c:pt idx="0">
                  <c:v>critiche costruttive</c:v>
                </c:pt>
              </c:strCache>
            </c:strRef>
          </c:tx>
          <c:cat>
            <c:strRef>
              <c:f>Foglio1!$A$2:$A$7</c:f>
              <c:strCache>
                <c:ptCount val="6"/>
                <c:pt idx="0">
                  <c:v>incontro 1.1</c:v>
                </c:pt>
                <c:pt idx="1">
                  <c:v>incontro 1.2</c:v>
                </c:pt>
                <c:pt idx="2">
                  <c:v>incontro 1.3</c:v>
                </c:pt>
                <c:pt idx="3">
                  <c:v>incontro 2.1</c:v>
                </c:pt>
                <c:pt idx="4">
                  <c:v>incontro 2.2</c:v>
                </c:pt>
                <c:pt idx="5">
                  <c:v>incontro 2.3</c:v>
                </c:pt>
              </c:strCache>
            </c:strRef>
          </c:cat>
          <c:val>
            <c:numRef>
              <c:f>Foglio1!$D$2:$D$7</c:f>
              <c:numCache>
                <c:formatCode>General</c:formatCode>
                <c:ptCount val="6"/>
                <c:pt idx="0">
                  <c:v>4</c:v>
                </c:pt>
                <c:pt idx="1">
                  <c:v>4</c:v>
                </c:pt>
                <c:pt idx="2">
                  <c:v>1</c:v>
                </c:pt>
                <c:pt idx="3">
                  <c:v>3</c:v>
                </c:pt>
                <c:pt idx="4">
                  <c:v>3</c:v>
                </c:pt>
                <c:pt idx="5">
                  <c:v>1</c:v>
                </c:pt>
              </c:numCache>
            </c:numRef>
          </c:val>
        </c:ser>
        <c:ser>
          <c:idx val="3"/>
          <c:order val="3"/>
          <c:tx>
            <c:strRef>
              <c:f>Foglio1!$E$1</c:f>
              <c:strCache>
                <c:ptCount val="1"/>
                <c:pt idx="0">
                  <c:v>narrazioni</c:v>
                </c:pt>
              </c:strCache>
            </c:strRef>
          </c:tx>
          <c:cat>
            <c:strRef>
              <c:f>Foglio1!$A$2:$A$7</c:f>
              <c:strCache>
                <c:ptCount val="6"/>
                <c:pt idx="0">
                  <c:v>incontro 1.1</c:v>
                </c:pt>
                <c:pt idx="1">
                  <c:v>incontro 1.2</c:v>
                </c:pt>
                <c:pt idx="2">
                  <c:v>incontro 1.3</c:v>
                </c:pt>
                <c:pt idx="3">
                  <c:v>incontro 2.1</c:v>
                </c:pt>
                <c:pt idx="4">
                  <c:v>incontro 2.2</c:v>
                </c:pt>
                <c:pt idx="5">
                  <c:v>incontro 2.3</c:v>
                </c:pt>
              </c:strCache>
            </c:strRef>
          </c:cat>
          <c:val>
            <c:numRef>
              <c:f>Foglio1!$E$2:$E$7</c:f>
              <c:numCache>
                <c:formatCode>General</c:formatCode>
                <c:ptCount val="6"/>
                <c:pt idx="0">
                  <c:v>0</c:v>
                </c:pt>
                <c:pt idx="1">
                  <c:v>9</c:v>
                </c:pt>
                <c:pt idx="2">
                  <c:v>8</c:v>
                </c:pt>
                <c:pt idx="3">
                  <c:v>4</c:v>
                </c:pt>
                <c:pt idx="4">
                  <c:v>11</c:v>
                </c:pt>
                <c:pt idx="5">
                  <c:v>9</c:v>
                </c:pt>
              </c:numCache>
            </c:numRef>
          </c:val>
        </c:ser>
        <c:ser>
          <c:idx val="4"/>
          <c:order val="4"/>
          <c:tx>
            <c:strRef>
              <c:f>Foglio1!$F$1</c:f>
              <c:strCache>
                <c:ptCount val="1"/>
                <c:pt idx="0">
                  <c:v>riflessioni</c:v>
                </c:pt>
              </c:strCache>
            </c:strRef>
          </c:tx>
          <c:cat>
            <c:strRef>
              <c:f>Foglio1!$A$2:$A$7</c:f>
              <c:strCache>
                <c:ptCount val="6"/>
                <c:pt idx="0">
                  <c:v>incontro 1.1</c:v>
                </c:pt>
                <c:pt idx="1">
                  <c:v>incontro 1.2</c:v>
                </c:pt>
                <c:pt idx="2">
                  <c:v>incontro 1.3</c:v>
                </c:pt>
                <c:pt idx="3">
                  <c:v>incontro 2.1</c:v>
                </c:pt>
                <c:pt idx="4">
                  <c:v>incontro 2.2</c:v>
                </c:pt>
                <c:pt idx="5">
                  <c:v>incontro 2.3</c:v>
                </c:pt>
              </c:strCache>
            </c:strRef>
          </c:cat>
          <c:val>
            <c:numRef>
              <c:f>Foglio1!$F$2:$F$7</c:f>
              <c:numCache>
                <c:formatCode>General</c:formatCode>
                <c:ptCount val="6"/>
                <c:pt idx="0">
                  <c:v>2</c:v>
                </c:pt>
                <c:pt idx="1">
                  <c:v>8</c:v>
                </c:pt>
                <c:pt idx="2">
                  <c:v>15</c:v>
                </c:pt>
                <c:pt idx="3">
                  <c:v>2</c:v>
                </c:pt>
                <c:pt idx="4">
                  <c:v>11</c:v>
                </c:pt>
                <c:pt idx="5">
                  <c:v>13</c:v>
                </c:pt>
              </c:numCache>
            </c:numRef>
          </c:val>
        </c:ser>
        <c:shape val="box"/>
        <c:axId val="73482624"/>
        <c:axId val="73484160"/>
        <c:axId val="0"/>
      </c:bar3DChart>
      <c:catAx>
        <c:axId val="73482624"/>
        <c:scaling>
          <c:orientation val="minMax"/>
        </c:scaling>
        <c:axPos val="b"/>
        <c:tickLblPos val="nextTo"/>
        <c:crossAx val="73484160"/>
        <c:crosses val="autoZero"/>
        <c:auto val="1"/>
        <c:lblAlgn val="ctr"/>
        <c:lblOffset val="100"/>
      </c:catAx>
      <c:valAx>
        <c:axId val="73484160"/>
        <c:scaling>
          <c:orientation val="minMax"/>
        </c:scaling>
        <c:delete val="1"/>
        <c:axPos val="l"/>
        <c:majorGridlines/>
        <c:numFmt formatCode="General" sourceLinked="1"/>
        <c:tickLblPos val="none"/>
        <c:crossAx val="73482624"/>
        <c:crosses val="autoZero"/>
        <c:crossBetween val="between"/>
      </c:valAx>
    </c:plotArea>
    <c:legend>
      <c:legendPos val="r"/>
      <c:layout/>
    </c:legend>
    <c:plotVisOnly val="1"/>
    <c:dispBlanksAs val="gap"/>
  </c:chart>
  <c:txPr>
    <a:bodyPr/>
    <a:lstStyle/>
    <a:p>
      <a:pPr>
        <a:defRPr sz="1800"/>
      </a:pPr>
      <a:endParaRPr lang="it-IT"/>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it-IT"/>
  <c:chart>
    <c:view3D>
      <c:rAngAx val="1"/>
    </c:view3D>
    <c:plotArea>
      <c:layout/>
      <c:bar3DChart>
        <c:barDir val="col"/>
        <c:grouping val="clustered"/>
        <c:ser>
          <c:idx val="0"/>
          <c:order val="0"/>
          <c:tx>
            <c:strRef>
              <c:f>Foglio1!$B$1</c:f>
              <c:strCache>
                <c:ptCount val="1"/>
                <c:pt idx="0">
                  <c:v>Enunciazioni IMPRODUTTIVE</c:v>
                </c:pt>
              </c:strCache>
            </c:strRef>
          </c:tx>
          <c:spPr>
            <a:solidFill>
              <a:srgbClr val="C00000"/>
            </a:solidFill>
          </c:spPr>
          <c:cat>
            <c:strRef>
              <c:f>Foglio1!$A$2:$A$7</c:f>
              <c:strCache>
                <c:ptCount val="6"/>
                <c:pt idx="0">
                  <c:v>incontro 1.1</c:v>
                </c:pt>
                <c:pt idx="1">
                  <c:v>incontro 1.2</c:v>
                </c:pt>
                <c:pt idx="2">
                  <c:v>incontro 1.3</c:v>
                </c:pt>
                <c:pt idx="3">
                  <c:v>incontro 2.1</c:v>
                </c:pt>
                <c:pt idx="4">
                  <c:v>incontro 2.2</c:v>
                </c:pt>
                <c:pt idx="5">
                  <c:v>incontro 2.3</c:v>
                </c:pt>
              </c:strCache>
            </c:strRef>
          </c:cat>
          <c:val>
            <c:numRef>
              <c:f>Foglio1!$B$2:$B$7</c:f>
              <c:numCache>
                <c:formatCode>General</c:formatCode>
                <c:ptCount val="6"/>
                <c:pt idx="0">
                  <c:v>19</c:v>
                </c:pt>
                <c:pt idx="1">
                  <c:v>10</c:v>
                </c:pt>
                <c:pt idx="2">
                  <c:v>1</c:v>
                </c:pt>
                <c:pt idx="3">
                  <c:v>22</c:v>
                </c:pt>
                <c:pt idx="4">
                  <c:v>5</c:v>
                </c:pt>
                <c:pt idx="5">
                  <c:v>0</c:v>
                </c:pt>
              </c:numCache>
            </c:numRef>
          </c:val>
        </c:ser>
        <c:ser>
          <c:idx val="1"/>
          <c:order val="1"/>
          <c:tx>
            <c:strRef>
              <c:f>Foglio1!$C$1</c:f>
              <c:strCache>
                <c:ptCount val="1"/>
                <c:pt idx="0">
                  <c:v>Enunciazioni PRODUTTIVE</c:v>
                </c:pt>
              </c:strCache>
            </c:strRef>
          </c:tx>
          <c:spPr>
            <a:solidFill>
              <a:srgbClr val="66CCFF"/>
            </a:solidFill>
          </c:spPr>
          <c:cat>
            <c:strRef>
              <c:f>Foglio1!$A$2:$A$7</c:f>
              <c:strCache>
                <c:ptCount val="6"/>
                <c:pt idx="0">
                  <c:v>incontro 1.1</c:v>
                </c:pt>
                <c:pt idx="1">
                  <c:v>incontro 1.2</c:v>
                </c:pt>
                <c:pt idx="2">
                  <c:v>incontro 1.3</c:v>
                </c:pt>
                <c:pt idx="3">
                  <c:v>incontro 2.1</c:v>
                </c:pt>
                <c:pt idx="4">
                  <c:v>incontro 2.2</c:v>
                </c:pt>
                <c:pt idx="5">
                  <c:v>incontro 2.3</c:v>
                </c:pt>
              </c:strCache>
            </c:strRef>
          </c:cat>
          <c:val>
            <c:numRef>
              <c:f>Foglio1!$C$2:$C$7</c:f>
              <c:numCache>
                <c:formatCode>General</c:formatCode>
                <c:ptCount val="6"/>
                <c:pt idx="0">
                  <c:v>8</c:v>
                </c:pt>
                <c:pt idx="1">
                  <c:v>21</c:v>
                </c:pt>
                <c:pt idx="2">
                  <c:v>24</c:v>
                </c:pt>
                <c:pt idx="3">
                  <c:v>9</c:v>
                </c:pt>
                <c:pt idx="4">
                  <c:v>25</c:v>
                </c:pt>
                <c:pt idx="5">
                  <c:v>23</c:v>
                </c:pt>
              </c:numCache>
            </c:numRef>
          </c:val>
        </c:ser>
        <c:shape val="box"/>
        <c:axId val="59526528"/>
        <c:axId val="73520256"/>
        <c:axId val="0"/>
      </c:bar3DChart>
      <c:catAx>
        <c:axId val="59526528"/>
        <c:scaling>
          <c:orientation val="minMax"/>
        </c:scaling>
        <c:axPos val="b"/>
        <c:tickLblPos val="nextTo"/>
        <c:crossAx val="73520256"/>
        <c:crosses val="autoZero"/>
        <c:auto val="1"/>
        <c:lblAlgn val="ctr"/>
        <c:lblOffset val="100"/>
      </c:catAx>
      <c:valAx>
        <c:axId val="73520256"/>
        <c:scaling>
          <c:orientation val="minMax"/>
        </c:scaling>
        <c:axPos val="l"/>
        <c:majorGridlines/>
        <c:numFmt formatCode="General" sourceLinked="1"/>
        <c:tickLblPos val="nextTo"/>
        <c:crossAx val="59526528"/>
        <c:crosses val="autoZero"/>
        <c:crossBetween val="between"/>
      </c:valAx>
    </c:plotArea>
    <c:legend>
      <c:legendPos val="r"/>
      <c:layout/>
    </c:legend>
    <c:plotVisOnly val="1"/>
    <c:dispBlanksAs val="gap"/>
  </c:chart>
  <c:txPr>
    <a:bodyPr/>
    <a:lstStyle/>
    <a:p>
      <a:pPr>
        <a:defRPr sz="1800"/>
      </a:pPr>
      <a:endParaRPr lang="it-IT"/>
    </a:p>
  </c:txPr>
  <c:externalData r:id="rId1"/>
</c:chartSpace>
</file>

<file path=ppt/drawings/drawing1.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4" name="Connettore 1 3"/>
        <cdr:cNvSpPr/>
      </cdr:nvSpPr>
      <cdr:spPr>
        <a:xfrm xmlns:a="http://schemas.openxmlformats.org/drawingml/2006/main">
          <a:off x="-1560513" y="0"/>
          <a:ext cx="0" cy="0"/>
        </a:xfrm>
        <a:prstGeom xmlns:a="http://schemas.openxmlformats.org/drawingml/2006/main" prst="line">
          <a:avLst/>
        </a:prstGeom>
      </cdr:spPr>
      <cdr:style>
        <a:lnRef xmlns:a="http://schemas.openxmlformats.org/drawingml/2006/main" idx="2">
          <a:schemeClr val="accent5"/>
        </a:lnRef>
        <a:fillRef xmlns:a="http://schemas.openxmlformats.org/drawingml/2006/main" idx="0">
          <a:schemeClr val="accent5"/>
        </a:fillRef>
        <a:effectRef xmlns:a="http://schemas.openxmlformats.org/drawingml/2006/main" idx="1">
          <a:schemeClr val="accent5"/>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it-IT"/>
        </a:p>
      </cdr:txBody>
    </cdr:sp>
  </cdr:relSizeAnchor>
  <cdr:relSizeAnchor xmlns:cdr="http://schemas.openxmlformats.org/drawingml/2006/chartDrawing">
    <cdr:from>
      <cdr:x>0.39701</cdr:x>
      <cdr:y>0.04708</cdr:y>
    </cdr:from>
    <cdr:to>
      <cdr:x>0.39722</cdr:x>
      <cdr:y>0.7976</cdr:y>
    </cdr:to>
    <cdr:sp macro="" textlink="">
      <cdr:nvSpPr>
        <cdr:cNvPr id="6" name="Connettore 1 5"/>
        <cdr:cNvSpPr/>
      </cdr:nvSpPr>
      <cdr:spPr>
        <a:xfrm xmlns:a="http://schemas.openxmlformats.org/drawingml/2006/main" rot="5400000">
          <a:off x="3010693" y="215084"/>
          <a:ext cx="1588" cy="3429024"/>
        </a:xfrm>
        <a:prstGeom xmlns:a="http://schemas.openxmlformats.org/drawingml/2006/main" prst="line">
          <a:avLst/>
        </a:prstGeom>
      </cdr:spPr>
      <cdr:style>
        <a:lnRef xmlns:a="http://schemas.openxmlformats.org/drawingml/2006/main" idx="2">
          <a:schemeClr val="accent5"/>
        </a:lnRef>
        <a:fillRef xmlns:a="http://schemas.openxmlformats.org/drawingml/2006/main" idx="0">
          <a:schemeClr val="accent5"/>
        </a:fillRef>
        <a:effectRef xmlns:a="http://schemas.openxmlformats.org/drawingml/2006/main" idx="1">
          <a:schemeClr val="accent5"/>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it-IT"/>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EADF1033-186B-4E99-93DA-D31269BE9F7F}" type="datetimeFigureOut">
              <a:rPr lang="it-IT" smtClean="0"/>
              <a:pPr/>
              <a:t>27/05/2014</a:t>
            </a:fld>
            <a:endParaRPr lang="it-IT"/>
          </a:p>
        </p:txBody>
      </p:sp>
      <p:sp>
        <p:nvSpPr>
          <p:cNvPr id="4" name="Segnaposto piè di pagina 3"/>
          <p:cNvSpPr>
            <a:spLocks noGrp="1"/>
          </p:cNvSpPr>
          <p:nvPr>
            <p:ph type="ftr" sz="quarter" idx="2"/>
          </p:nvPr>
        </p:nvSpPr>
        <p:spPr>
          <a:xfrm>
            <a:off x="0" y="9513888"/>
            <a:ext cx="2984500" cy="50165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902075" y="9513888"/>
            <a:ext cx="2984500" cy="501650"/>
          </a:xfrm>
          <a:prstGeom prst="rect">
            <a:avLst/>
          </a:prstGeom>
        </p:spPr>
        <p:txBody>
          <a:bodyPr vert="horz" lIns="91440" tIns="45720" rIns="91440" bIns="45720" rtlCol="0" anchor="b"/>
          <a:lstStyle>
            <a:lvl1pPr algn="r">
              <a:defRPr sz="1200"/>
            </a:lvl1pPr>
          </a:lstStyle>
          <a:p>
            <a:fld id="{B94708C2-286D-4E8F-9DFF-88710B705DB4}" type="slidenum">
              <a:rPr lang="it-IT" smtClean="0"/>
              <a:pPr/>
              <a:t>‹N›</a:t>
            </a:fld>
            <a:endParaRPr lang="it-IT"/>
          </a:p>
        </p:txBody>
      </p:sp>
    </p:spTree>
    <p:extLst>
      <p:ext uri="{BB962C8B-B14F-4D97-AF65-F5344CB8AC3E}">
        <p14:creationId xmlns:p14="http://schemas.microsoft.com/office/powerpoint/2010/main" xmlns="" val="161149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4871" cy="500856"/>
          </a:xfrm>
          <a:prstGeom prst="rect">
            <a:avLst/>
          </a:prstGeom>
        </p:spPr>
        <p:txBody>
          <a:bodyPr vert="horz" lIns="96597" tIns="48299" rIns="96597" bIns="48299" rtlCol="0"/>
          <a:lstStyle>
            <a:lvl1pPr algn="l">
              <a:defRPr sz="1300"/>
            </a:lvl1pPr>
          </a:lstStyle>
          <a:p>
            <a:endParaRPr lang="it-IT"/>
          </a:p>
        </p:txBody>
      </p:sp>
      <p:sp>
        <p:nvSpPr>
          <p:cNvPr id="3" name="Segnaposto data 2"/>
          <p:cNvSpPr>
            <a:spLocks noGrp="1"/>
          </p:cNvSpPr>
          <p:nvPr>
            <p:ph type="dt" idx="1"/>
          </p:nvPr>
        </p:nvSpPr>
        <p:spPr>
          <a:xfrm>
            <a:off x="3901698" y="0"/>
            <a:ext cx="2984871" cy="500856"/>
          </a:xfrm>
          <a:prstGeom prst="rect">
            <a:avLst/>
          </a:prstGeom>
        </p:spPr>
        <p:txBody>
          <a:bodyPr vert="horz" lIns="96597" tIns="48299" rIns="96597" bIns="48299" rtlCol="0"/>
          <a:lstStyle>
            <a:lvl1pPr algn="r">
              <a:defRPr sz="1300"/>
            </a:lvl1pPr>
          </a:lstStyle>
          <a:p>
            <a:fld id="{B5AF3AE5-769F-4047-B161-B878EA231633}" type="datetimeFigureOut">
              <a:rPr lang="it-IT" smtClean="0"/>
              <a:pPr/>
              <a:t>27/05/2014</a:t>
            </a:fld>
            <a:endParaRPr lang="it-IT"/>
          </a:p>
        </p:txBody>
      </p:sp>
      <p:sp>
        <p:nvSpPr>
          <p:cNvPr id="4" name="Segnaposto immagine diapositiva 3"/>
          <p:cNvSpPr>
            <a:spLocks noGrp="1" noRot="1" noChangeAspect="1"/>
          </p:cNvSpPr>
          <p:nvPr>
            <p:ph type="sldImg" idx="2"/>
          </p:nvPr>
        </p:nvSpPr>
        <p:spPr>
          <a:xfrm>
            <a:off x="941388" y="750888"/>
            <a:ext cx="5005387" cy="3756025"/>
          </a:xfrm>
          <a:prstGeom prst="rect">
            <a:avLst/>
          </a:prstGeom>
          <a:noFill/>
          <a:ln w="12700">
            <a:solidFill>
              <a:prstClr val="black"/>
            </a:solidFill>
          </a:ln>
        </p:spPr>
        <p:txBody>
          <a:bodyPr vert="horz" lIns="96597" tIns="48299" rIns="96597" bIns="48299" rtlCol="0" anchor="ctr"/>
          <a:lstStyle/>
          <a:p>
            <a:endParaRPr lang="it-IT"/>
          </a:p>
        </p:txBody>
      </p:sp>
      <p:sp>
        <p:nvSpPr>
          <p:cNvPr id="5" name="Segnaposto note 4"/>
          <p:cNvSpPr>
            <a:spLocks noGrp="1"/>
          </p:cNvSpPr>
          <p:nvPr>
            <p:ph type="body" sz="quarter" idx="3"/>
          </p:nvPr>
        </p:nvSpPr>
        <p:spPr>
          <a:xfrm>
            <a:off x="688817" y="4758135"/>
            <a:ext cx="5510530" cy="4507706"/>
          </a:xfrm>
          <a:prstGeom prst="rect">
            <a:avLst/>
          </a:prstGeom>
        </p:spPr>
        <p:txBody>
          <a:bodyPr vert="horz" lIns="96597" tIns="48299" rIns="96597" bIns="48299"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514530"/>
            <a:ext cx="2984871" cy="500856"/>
          </a:xfrm>
          <a:prstGeom prst="rect">
            <a:avLst/>
          </a:prstGeom>
        </p:spPr>
        <p:txBody>
          <a:bodyPr vert="horz" lIns="96597" tIns="48299" rIns="96597" bIns="48299" rtlCol="0" anchor="b"/>
          <a:lstStyle>
            <a:lvl1pPr algn="l">
              <a:defRPr sz="1300"/>
            </a:lvl1pPr>
          </a:lstStyle>
          <a:p>
            <a:endParaRPr lang="it-IT"/>
          </a:p>
        </p:txBody>
      </p:sp>
      <p:sp>
        <p:nvSpPr>
          <p:cNvPr id="7" name="Segnaposto numero diapositiva 6"/>
          <p:cNvSpPr>
            <a:spLocks noGrp="1"/>
          </p:cNvSpPr>
          <p:nvPr>
            <p:ph type="sldNum" sz="quarter" idx="5"/>
          </p:nvPr>
        </p:nvSpPr>
        <p:spPr>
          <a:xfrm>
            <a:off x="3901698" y="9514530"/>
            <a:ext cx="2984871" cy="500856"/>
          </a:xfrm>
          <a:prstGeom prst="rect">
            <a:avLst/>
          </a:prstGeom>
        </p:spPr>
        <p:txBody>
          <a:bodyPr vert="horz" lIns="96597" tIns="48299" rIns="96597" bIns="48299" rtlCol="0" anchor="b"/>
          <a:lstStyle>
            <a:lvl1pPr algn="r">
              <a:defRPr sz="1300"/>
            </a:lvl1pPr>
          </a:lstStyle>
          <a:p>
            <a:fld id="{A101F7C1-57DA-404B-BBA9-053BEC845FAB}" type="slidenum">
              <a:rPr lang="it-IT" smtClean="0"/>
              <a:pPr/>
              <a:t>‹N›</a:t>
            </a:fld>
            <a:endParaRPr lang="it-IT"/>
          </a:p>
        </p:txBody>
      </p:sp>
    </p:spTree>
    <p:extLst>
      <p:ext uri="{BB962C8B-B14F-4D97-AF65-F5344CB8AC3E}">
        <p14:creationId xmlns:p14="http://schemas.microsoft.com/office/powerpoint/2010/main" xmlns="" val="2539438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7" name="Rettangolo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2362200" y="4038600"/>
            <a:ext cx="6477000" cy="1828800"/>
          </a:xfrm>
        </p:spPr>
        <p:txBody>
          <a:bodyPr anchor="b"/>
          <a:lstStyle>
            <a:lvl1pPr>
              <a:defRPr cap="all" baseline="0"/>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842333E-1C1C-4E2A-BF94-91824A013CE8}" type="datetimeFigureOut">
              <a:rPr lang="it-IT" smtClean="0"/>
              <a:pPr/>
              <a:t>27/05/2014</a:t>
            </a:fld>
            <a:endParaRPr lang="it-IT"/>
          </a:p>
        </p:txBody>
      </p:sp>
      <p:sp>
        <p:nvSpPr>
          <p:cNvPr id="17" name="Segnaposto piè di pagina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t-IT"/>
          </a:p>
        </p:txBody>
      </p:sp>
      <p:sp>
        <p:nvSpPr>
          <p:cNvPr id="29" name="Segnaposto numero diapositiva 28"/>
          <p:cNvSpPr>
            <a:spLocks noGrp="1"/>
          </p:cNvSpPr>
          <p:nvPr>
            <p:ph type="sldNum" sz="quarter" idx="12"/>
          </p:nvPr>
        </p:nvSpPr>
        <p:spPr>
          <a:xfrm>
            <a:off x="8001000" y="228600"/>
            <a:ext cx="838200" cy="381000"/>
          </a:xfrm>
        </p:spPr>
        <p:txBody>
          <a:bodyPr/>
          <a:lstStyle>
            <a:lvl1pPr>
              <a:defRPr>
                <a:solidFill>
                  <a:schemeClr val="tx2"/>
                </a:solidFill>
              </a:defRPr>
            </a:lvl1pPr>
          </a:lstStyle>
          <a:p>
            <a:fld id="{E5F37E05-54D7-4C90-9BAD-FC6807C1F4E1}"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842333E-1C1C-4E2A-BF94-91824A013CE8}" type="datetimeFigureOut">
              <a:rPr lang="it-IT" smtClean="0"/>
              <a:pPr/>
              <a:t>27/05/2014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5F37E05-54D7-4C90-9BAD-FC6807C1F4E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1"/>
      </p:bgRef>
    </p:bg>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53200" y="609600"/>
            <a:ext cx="2057400" cy="55165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609600"/>
            <a:ext cx="5562600" cy="5516564"/>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a:xfrm>
            <a:off x="6553200" y="6248402"/>
            <a:ext cx="2209800" cy="365125"/>
          </a:xfrm>
        </p:spPr>
        <p:txBody>
          <a:bodyPr/>
          <a:lstStyle/>
          <a:p>
            <a:fld id="{5842333E-1C1C-4E2A-BF94-91824A013CE8}" type="datetimeFigureOut">
              <a:rPr lang="it-IT" smtClean="0"/>
              <a:pPr/>
              <a:t>27/05/2014</a:t>
            </a:fld>
            <a:endParaRPr lang="it-IT"/>
          </a:p>
        </p:txBody>
      </p:sp>
      <p:sp>
        <p:nvSpPr>
          <p:cNvPr id="5" name="Segnaposto piè di pagina 4"/>
          <p:cNvSpPr>
            <a:spLocks noGrp="1"/>
          </p:cNvSpPr>
          <p:nvPr>
            <p:ph type="ftr" sz="quarter" idx="11"/>
          </p:nvPr>
        </p:nvSpPr>
        <p:spPr>
          <a:xfrm>
            <a:off x="457201" y="6248207"/>
            <a:ext cx="5573483" cy="365125"/>
          </a:xfrm>
        </p:spPr>
        <p:txBody>
          <a:bodyPr/>
          <a:lstStyle/>
          <a:p>
            <a:endParaRPr lang="it-IT"/>
          </a:p>
        </p:txBody>
      </p:sp>
      <p:sp>
        <p:nvSpPr>
          <p:cNvPr id="7" name="Rettangolo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tangolo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tangolo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egnaposto numero diapositiva 5"/>
          <p:cNvSpPr>
            <a:spLocks noGrp="1"/>
          </p:cNvSpPr>
          <p:nvPr>
            <p:ph type="sldNum" sz="quarter" idx="12"/>
          </p:nvPr>
        </p:nvSpPr>
        <p:spPr>
          <a:xfrm rot="5400000">
            <a:off x="5989638" y="144462"/>
            <a:ext cx="533400" cy="244476"/>
          </a:xfrm>
        </p:spPr>
        <p:txBody>
          <a:bodyPr/>
          <a:lstStyle/>
          <a:p>
            <a:fld id="{E5F37E05-54D7-4C90-9BAD-FC6807C1F4E1}"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8153400" cy="990600"/>
          </a:xfrm>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5842333E-1C1C-4E2A-BF94-91824A013CE8}" type="datetimeFigureOut">
              <a:rPr lang="it-IT" smtClean="0"/>
              <a:pPr/>
              <a:t>27/05/2014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lvl1pPr>
              <a:defRPr>
                <a:solidFill>
                  <a:srgbClr val="FFFFFF"/>
                </a:solidFill>
              </a:defRPr>
            </a:lvl1pPr>
          </a:lstStyle>
          <a:p>
            <a:fld id="{E5F37E05-54D7-4C90-9BAD-FC6807C1F4E1}" type="slidenum">
              <a:rPr lang="it-IT" smtClean="0"/>
              <a:pPr/>
              <a:t>‹N›</a:t>
            </a:fld>
            <a:endParaRPr lang="it-IT"/>
          </a:p>
        </p:txBody>
      </p:sp>
      <p:sp>
        <p:nvSpPr>
          <p:cNvPr id="8" name="Segnaposto contenuto 7"/>
          <p:cNvSpPr>
            <a:spLocks noGrp="1"/>
          </p:cNvSpPr>
          <p:nvPr>
            <p:ph sz="quarter" idx="1"/>
          </p:nvPr>
        </p:nvSpPr>
        <p:spPr>
          <a:xfrm>
            <a:off x="612648" y="1600200"/>
            <a:ext cx="8153400" cy="44958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7" name="Rettangolo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it-IT" smtClean="0"/>
              <a:t>Fare clic per modificare lo stile del titolo</a:t>
            </a:r>
            <a:endParaRPr kumimoji="0" lang="en-US"/>
          </a:p>
        </p:txBody>
      </p:sp>
      <p:sp>
        <p:nvSpPr>
          <p:cNvPr id="12" name="Segnaposto data 11"/>
          <p:cNvSpPr>
            <a:spLocks noGrp="1"/>
          </p:cNvSpPr>
          <p:nvPr>
            <p:ph type="dt" sz="half" idx="10"/>
          </p:nvPr>
        </p:nvSpPr>
        <p:spPr/>
        <p:txBody>
          <a:bodyPr/>
          <a:lstStyle/>
          <a:p>
            <a:fld id="{5842333E-1C1C-4E2A-BF94-91824A013CE8}" type="datetimeFigureOut">
              <a:rPr lang="it-IT" smtClean="0"/>
              <a:pPr/>
              <a:t>27/05/2014</a:t>
            </a:fld>
            <a:endParaRPr lang="it-IT"/>
          </a:p>
        </p:txBody>
      </p:sp>
      <p:sp>
        <p:nvSpPr>
          <p:cNvPr id="13" name="Segnaposto numero diapositiva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5F37E05-54D7-4C90-9BAD-FC6807C1F4E1}" type="slidenum">
              <a:rPr lang="it-IT" smtClean="0"/>
              <a:pPr/>
              <a:t>‹N›</a:t>
            </a:fld>
            <a:endParaRPr lang="it-IT"/>
          </a:p>
        </p:txBody>
      </p:sp>
      <p:sp>
        <p:nvSpPr>
          <p:cNvPr id="14" name="Segnaposto piè di pagina 13"/>
          <p:cNvSpPr>
            <a:spLocks noGrp="1"/>
          </p:cNvSpPr>
          <p:nvPr>
            <p:ph type="ftr" sz="quarter" idx="12"/>
          </p:nvPr>
        </p:nvSpPr>
        <p:spPr/>
        <p:txBody>
          <a:bodyPr/>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9" name="Segnaposto contenuto 8"/>
          <p:cNvSpPr>
            <a:spLocks noGrp="1"/>
          </p:cNvSpPr>
          <p:nvPr>
            <p:ph sz="quarter" idx="1"/>
          </p:nvPr>
        </p:nvSpPr>
        <p:spPr>
          <a:xfrm>
            <a:off x="609600" y="1589567"/>
            <a:ext cx="38862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844901" y="1589567"/>
            <a:ext cx="38862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8" name="Segnaposto data 7"/>
          <p:cNvSpPr>
            <a:spLocks noGrp="1"/>
          </p:cNvSpPr>
          <p:nvPr>
            <p:ph type="dt" sz="half" idx="15"/>
          </p:nvPr>
        </p:nvSpPr>
        <p:spPr/>
        <p:txBody>
          <a:bodyPr rtlCol="0"/>
          <a:lstStyle/>
          <a:p>
            <a:fld id="{5842333E-1C1C-4E2A-BF94-91824A013CE8}" type="datetimeFigureOut">
              <a:rPr lang="it-IT" smtClean="0"/>
              <a:pPr/>
              <a:t>27/05/2014</a:t>
            </a:fld>
            <a:endParaRPr lang="it-IT"/>
          </a:p>
        </p:txBody>
      </p:sp>
      <p:sp>
        <p:nvSpPr>
          <p:cNvPr id="10" name="Segnaposto numero diapositiva 9"/>
          <p:cNvSpPr>
            <a:spLocks noGrp="1"/>
          </p:cNvSpPr>
          <p:nvPr>
            <p:ph type="sldNum" sz="quarter" idx="16"/>
          </p:nvPr>
        </p:nvSpPr>
        <p:spPr/>
        <p:txBody>
          <a:bodyPr rtlCol="0"/>
          <a:lstStyle/>
          <a:p>
            <a:fld id="{E5F37E05-54D7-4C90-9BAD-FC6807C1F4E1}" type="slidenum">
              <a:rPr lang="it-IT" smtClean="0"/>
              <a:pPr/>
              <a:t>‹N›</a:t>
            </a:fld>
            <a:endParaRPr lang="it-IT"/>
          </a:p>
        </p:txBody>
      </p:sp>
      <p:sp>
        <p:nvSpPr>
          <p:cNvPr id="12" name="Segnaposto piè di pagina 11"/>
          <p:cNvSpPr>
            <a:spLocks noGrp="1"/>
          </p:cNvSpPr>
          <p:nvPr>
            <p:ph type="ftr" sz="quarter" idx="17"/>
          </p:nvPr>
        </p:nvSpPr>
        <p:spPr/>
        <p:txBody>
          <a:bodyPr rtlCol="0"/>
          <a:lstStyle/>
          <a:p>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33400" y="273050"/>
            <a:ext cx="8153400" cy="869950"/>
          </a:xfrm>
        </p:spPr>
        <p:txBody>
          <a:bodyPr anchor="ctr"/>
          <a:lstStyle>
            <a:lvl1pPr>
              <a:defRPr/>
            </a:lvl1pPr>
          </a:lstStyle>
          <a:p>
            <a:r>
              <a:rPr kumimoji="0" lang="it-IT" smtClean="0"/>
              <a:t>Fare clic per modificare lo stile del titolo</a:t>
            </a:r>
            <a:endParaRPr kumimoji="0" lang="en-US"/>
          </a:p>
        </p:txBody>
      </p:sp>
      <p:sp>
        <p:nvSpPr>
          <p:cNvPr id="11" name="Segnaposto contenuto 10"/>
          <p:cNvSpPr>
            <a:spLocks noGrp="1"/>
          </p:cNvSpPr>
          <p:nvPr>
            <p:ph sz="quarter" idx="2"/>
          </p:nvPr>
        </p:nvSpPr>
        <p:spPr>
          <a:xfrm>
            <a:off x="609600" y="2438400"/>
            <a:ext cx="3886200" cy="35814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800600" y="2438400"/>
            <a:ext cx="3886200" cy="35814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Segnaposto data 9"/>
          <p:cNvSpPr>
            <a:spLocks noGrp="1"/>
          </p:cNvSpPr>
          <p:nvPr>
            <p:ph type="dt" sz="half" idx="15"/>
          </p:nvPr>
        </p:nvSpPr>
        <p:spPr/>
        <p:txBody>
          <a:bodyPr rtlCol="0"/>
          <a:lstStyle/>
          <a:p>
            <a:fld id="{5842333E-1C1C-4E2A-BF94-91824A013CE8}" type="datetimeFigureOut">
              <a:rPr lang="it-IT" smtClean="0"/>
              <a:pPr/>
              <a:t>27/05/2014</a:t>
            </a:fld>
            <a:endParaRPr lang="it-IT"/>
          </a:p>
        </p:txBody>
      </p:sp>
      <p:sp>
        <p:nvSpPr>
          <p:cNvPr id="12" name="Segnaposto numero diapositiva 11"/>
          <p:cNvSpPr>
            <a:spLocks noGrp="1"/>
          </p:cNvSpPr>
          <p:nvPr>
            <p:ph type="sldNum" sz="quarter" idx="16"/>
          </p:nvPr>
        </p:nvSpPr>
        <p:spPr/>
        <p:txBody>
          <a:bodyPr rtlCol="0"/>
          <a:lstStyle/>
          <a:p>
            <a:fld id="{E5F37E05-54D7-4C90-9BAD-FC6807C1F4E1}" type="slidenum">
              <a:rPr lang="it-IT" smtClean="0"/>
              <a:pPr/>
              <a:t>‹N›</a:t>
            </a:fld>
            <a:endParaRPr lang="it-IT"/>
          </a:p>
        </p:txBody>
      </p:sp>
      <p:sp>
        <p:nvSpPr>
          <p:cNvPr id="14" name="Segnaposto piè di pagina 13"/>
          <p:cNvSpPr>
            <a:spLocks noGrp="1"/>
          </p:cNvSpPr>
          <p:nvPr>
            <p:ph type="ftr" sz="quarter" idx="17"/>
          </p:nvPr>
        </p:nvSpPr>
        <p:spPr/>
        <p:txBody>
          <a:bodyPr rtlCol="0"/>
          <a:lstStyle/>
          <a:p>
            <a:endParaRPr lang="it-IT"/>
          </a:p>
        </p:txBody>
      </p:sp>
      <p:sp>
        <p:nvSpPr>
          <p:cNvPr id="16" name="Segnaposto tes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5" name="Segnaposto tes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5842333E-1C1C-4E2A-BF94-91824A013CE8}" type="datetimeFigureOut">
              <a:rPr lang="it-IT" smtClean="0"/>
              <a:pPr/>
              <a:t>27/05/2014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lvl1pPr>
              <a:defRPr>
                <a:solidFill>
                  <a:srgbClr val="FFFFFF"/>
                </a:solidFill>
              </a:defRPr>
            </a:lvl1pPr>
          </a:lstStyle>
          <a:p>
            <a:fld id="{E5F37E05-54D7-4C90-9BAD-FC6807C1F4E1}"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842333E-1C1C-4E2A-BF94-91824A013CE8}" type="datetimeFigureOut">
              <a:rPr lang="it-IT" smtClean="0"/>
              <a:pPr/>
              <a:t>27/05/2014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0" y="6248400"/>
            <a:ext cx="533400" cy="381000"/>
          </a:xfrm>
        </p:spPr>
        <p:txBody>
          <a:bodyPr/>
          <a:lstStyle>
            <a:lvl1pPr>
              <a:defRPr>
                <a:solidFill>
                  <a:schemeClr val="tx2"/>
                </a:solidFill>
              </a:defRPr>
            </a:lvl1pPr>
          </a:lstStyle>
          <a:p>
            <a:fld id="{E5F37E05-54D7-4C90-9BAD-FC6807C1F4E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8077200" cy="869950"/>
          </a:xfrm>
        </p:spPr>
        <p:txBody>
          <a:bodyPr anchor="ctr"/>
          <a:lstStyle>
            <a:lvl1pPr algn="l">
              <a:buNone/>
              <a:defRPr sz="4400" b="0"/>
            </a:lvl1p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5842333E-1C1C-4E2A-BF94-91824A013CE8}" type="datetimeFigureOut">
              <a:rPr lang="it-IT" smtClean="0"/>
              <a:pPr/>
              <a:t>27/05/2014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lvl1pPr>
              <a:defRPr>
                <a:solidFill>
                  <a:srgbClr val="FFFFFF"/>
                </a:solidFill>
              </a:defRPr>
            </a:lvl1pPr>
          </a:lstStyle>
          <a:p>
            <a:fld id="{E5F37E05-54D7-4C90-9BAD-FC6807C1F4E1}" type="slidenum">
              <a:rPr lang="it-IT" smtClean="0"/>
              <a:pPr/>
              <a:t>‹N›</a:t>
            </a:fld>
            <a:endParaRPr lang="it-IT"/>
          </a:p>
        </p:txBody>
      </p:sp>
      <p:sp>
        <p:nvSpPr>
          <p:cNvPr id="3" name="Segnaposto tes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9" name="Segnaposto contenuto 8"/>
          <p:cNvSpPr>
            <a:spLocks noGrp="1"/>
          </p:cNvSpPr>
          <p:nvPr>
            <p:ph sz="quarter" idx="1"/>
          </p:nvPr>
        </p:nvSpPr>
        <p:spPr>
          <a:xfrm>
            <a:off x="2362200" y="1752600"/>
            <a:ext cx="6400800" cy="44196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3">
        <a:schemeClr val="bg2"/>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smtClean="0"/>
              <a:t>Fare clic per modificare stili del testo dello schema</a:t>
            </a:r>
          </a:p>
        </p:txBody>
      </p:sp>
      <p:sp>
        <p:nvSpPr>
          <p:cNvPr id="8" name="Rettangolo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it-IT" smtClean="0"/>
              <a:t>Fare clic per modificare lo stile del titolo</a:t>
            </a:r>
            <a:endParaRPr kumimoji="0" lang="en-US"/>
          </a:p>
        </p:txBody>
      </p:sp>
      <p:sp>
        <p:nvSpPr>
          <p:cNvPr id="11" name="Rettangolo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egnaposto data 11"/>
          <p:cNvSpPr>
            <a:spLocks noGrp="1"/>
          </p:cNvSpPr>
          <p:nvPr>
            <p:ph type="dt" sz="half" idx="10"/>
          </p:nvPr>
        </p:nvSpPr>
        <p:spPr>
          <a:xfrm>
            <a:off x="6248400" y="6248400"/>
            <a:ext cx="2667000" cy="365125"/>
          </a:xfrm>
        </p:spPr>
        <p:txBody>
          <a:bodyPr rtlCol="0"/>
          <a:lstStyle/>
          <a:p>
            <a:fld id="{5842333E-1C1C-4E2A-BF94-91824A013CE8}" type="datetimeFigureOut">
              <a:rPr lang="it-IT" smtClean="0"/>
              <a:pPr/>
              <a:t>27/05/2014</a:t>
            </a:fld>
            <a:endParaRPr lang="it-IT"/>
          </a:p>
        </p:txBody>
      </p:sp>
      <p:sp>
        <p:nvSpPr>
          <p:cNvPr id="13" name="Segnaposto numero diapositiva 12"/>
          <p:cNvSpPr>
            <a:spLocks noGrp="1"/>
          </p:cNvSpPr>
          <p:nvPr>
            <p:ph type="sldNum" sz="quarter" idx="11"/>
          </p:nvPr>
        </p:nvSpPr>
        <p:spPr>
          <a:xfrm>
            <a:off x="0" y="4667249"/>
            <a:ext cx="1447800" cy="663578"/>
          </a:xfrm>
        </p:spPr>
        <p:txBody>
          <a:bodyPr rtlCol="0"/>
          <a:lstStyle>
            <a:lvl1pPr>
              <a:defRPr sz="2800"/>
            </a:lvl1pPr>
          </a:lstStyle>
          <a:p>
            <a:fld id="{E5F37E05-54D7-4C90-9BAD-FC6807C1F4E1}" type="slidenum">
              <a:rPr lang="it-IT" smtClean="0"/>
              <a:pPr/>
              <a:t>‹N›</a:t>
            </a:fld>
            <a:endParaRPr lang="it-IT"/>
          </a:p>
        </p:txBody>
      </p:sp>
      <p:sp>
        <p:nvSpPr>
          <p:cNvPr id="14" name="Segnaposto piè di pagina 13"/>
          <p:cNvSpPr>
            <a:spLocks noGrp="1"/>
          </p:cNvSpPr>
          <p:nvPr>
            <p:ph type="ftr" sz="quarter" idx="12"/>
          </p:nvPr>
        </p:nvSpPr>
        <p:spPr>
          <a:xfrm>
            <a:off x="1600200" y="6248206"/>
            <a:ext cx="4572000" cy="365125"/>
          </a:xfrm>
        </p:spPr>
        <p:txBody>
          <a:bodyPr rtlCol="0"/>
          <a:lstStyle/>
          <a:p>
            <a:endParaRPr lang="it-IT"/>
          </a:p>
        </p:txBody>
      </p:sp>
      <p:sp>
        <p:nvSpPr>
          <p:cNvPr id="3" name="Segnaposto immagin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it-IT" smtClean="0"/>
              <a:t>Fare clic sull'icona per inserire un'immagine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609600" y="228600"/>
            <a:ext cx="8153400" cy="990600"/>
          </a:xfrm>
          <a:prstGeom prst="rect">
            <a:avLst/>
          </a:prstGeom>
        </p:spPr>
        <p:txBody>
          <a:bodyPr vert="horz" anchor="ctr">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842333E-1C1C-4E2A-BF94-91824A013CE8}" type="datetimeFigureOut">
              <a:rPr lang="it-IT" smtClean="0"/>
              <a:pPr/>
              <a:t>27/05/2014</a:t>
            </a:fld>
            <a:endParaRPr lang="it-IT"/>
          </a:p>
        </p:txBody>
      </p:sp>
      <p:sp>
        <p:nvSpPr>
          <p:cNvPr id="3" name="Segnaposto piè di pagina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t-IT"/>
          </a:p>
        </p:txBody>
      </p:sp>
      <p:sp>
        <p:nvSpPr>
          <p:cNvPr id="7" name="Rettangolo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5F37E05-54D7-4C90-9BAD-FC6807C1F4E1}"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gi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hyperlink" Target="http://downloads.atlasti.com/atlman.pdf" TargetMode="External"/><Relationship Id="rId2" Type="http://schemas.openxmlformats.org/officeDocument/2006/relationships/hyperlink" Target="http://www.scuolaoggimagazine.org/" TargetMode="Externa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hyperlink" Target="http://www.spiweb.it/" TargetMode="Externa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7158" y="1556792"/>
            <a:ext cx="8424936" cy="5301208"/>
          </a:xfrm>
        </p:spPr>
        <p:txBody>
          <a:bodyPr>
            <a:normAutofit fontScale="90000"/>
          </a:bodyPr>
          <a:lstStyle/>
          <a:p>
            <a:pPr algn="ctr"/>
            <a:r>
              <a:rPr lang="it-IT" sz="3600" b="1" dirty="0" smtClean="0"/>
              <a:t/>
            </a:r>
            <a:br>
              <a:rPr lang="it-IT" sz="3600" b="1" dirty="0" smtClean="0"/>
            </a:br>
            <a:r>
              <a:rPr lang="it-IT" sz="3600" b="1" dirty="0" smtClean="0"/>
              <a:t/>
            </a:r>
            <a:br>
              <a:rPr lang="it-IT" sz="3600" b="1" dirty="0" smtClean="0"/>
            </a:br>
            <a:r>
              <a:rPr lang="it-IT" sz="3600" b="1" dirty="0" smtClean="0"/>
              <a:t/>
            </a:r>
            <a:br>
              <a:rPr lang="it-IT" sz="3600" b="1" dirty="0" smtClean="0"/>
            </a:br>
            <a:r>
              <a:rPr lang="it-IT" sz="3600" b="1" dirty="0" smtClean="0">
                <a:solidFill>
                  <a:srgbClr val="FFC000"/>
                </a:solidFill>
              </a:rPr>
              <a:t> </a:t>
            </a:r>
            <a:r>
              <a:rPr lang="it-IT" sz="2000" b="1" dirty="0" smtClean="0">
                <a:solidFill>
                  <a:srgbClr val="FFC000"/>
                </a:solidFill>
              </a:rPr>
              <a:t>Associazione </a:t>
            </a:r>
            <a:r>
              <a:rPr lang="it-IT" sz="2000" b="1" i="1" dirty="0" err="1" smtClean="0">
                <a:solidFill>
                  <a:srgbClr val="FFC000"/>
                </a:solidFill>
              </a:rPr>
              <a:t>onlus</a:t>
            </a:r>
            <a:r>
              <a:rPr lang="it-IT" sz="2000" b="1" dirty="0" smtClean="0">
                <a:solidFill>
                  <a:srgbClr val="FFC000"/>
                </a:solidFill>
              </a:rPr>
              <a:t> Maestri di Strada</a:t>
            </a:r>
            <a:r>
              <a:rPr lang="it-IT" sz="2000" b="1" dirty="0" smtClean="0">
                <a:solidFill>
                  <a:schemeClr val="bg1"/>
                </a:solidFill>
              </a:rPr>
              <a:t/>
            </a:r>
            <a:br>
              <a:rPr lang="it-IT" sz="2000" b="1" dirty="0" smtClean="0">
                <a:solidFill>
                  <a:schemeClr val="bg1"/>
                </a:solidFill>
              </a:rPr>
            </a:br>
            <a:r>
              <a:rPr lang="it-IT" sz="2000" b="1" dirty="0" smtClean="0">
                <a:solidFill>
                  <a:srgbClr val="FFFF00"/>
                </a:solidFill>
              </a:rPr>
              <a:t>Dipartimento di Studi </a:t>
            </a:r>
            <a:r>
              <a:rPr lang="it-IT" sz="2000" b="1" dirty="0" err="1" smtClean="0">
                <a:solidFill>
                  <a:srgbClr val="FFFF00"/>
                </a:solidFill>
              </a:rPr>
              <a:t>UmanisticI</a:t>
            </a:r>
            <a:r>
              <a:rPr lang="it-IT" sz="2000" b="1" dirty="0" smtClean="0">
                <a:solidFill>
                  <a:srgbClr val="FFFF00"/>
                </a:solidFill>
              </a:rPr>
              <a:t> </a:t>
            </a:r>
            <a:br>
              <a:rPr lang="it-IT" sz="2000" b="1" dirty="0" smtClean="0">
                <a:solidFill>
                  <a:srgbClr val="FFFF00"/>
                </a:solidFill>
              </a:rPr>
            </a:br>
            <a:r>
              <a:rPr lang="it-IT" sz="1300" b="1" dirty="0" smtClean="0">
                <a:solidFill>
                  <a:srgbClr val="FFC000"/>
                </a:solidFill>
              </a:rPr>
              <a:t>Sezione di psicologia e scienze dell’educazione</a:t>
            </a:r>
            <a:r>
              <a:rPr lang="it-IT" sz="2000" b="1" dirty="0" smtClean="0">
                <a:solidFill>
                  <a:srgbClr val="FFFF00"/>
                </a:solidFill>
              </a:rPr>
              <a:t/>
            </a:r>
            <a:br>
              <a:rPr lang="it-IT" sz="2000" b="1" dirty="0" smtClean="0">
                <a:solidFill>
                  <a:srgbClr val="FFFF00"/>
                </a:solidFill>
              </a:rPr>
            </a:br>
            <a:r>
              <a:rPr lang="it-IT" sz="2000" b="1" dirty="0" smtClean="0">
                <a:solidFill>
                  <a:srgbClr val="FFFF00"/>
                </a:solidFill>
              </a:rPr>
              <a:t>Università degli Studi di Napoli “Federico II” </a:t>
            </a:r>
            <a:r>
              <a:rPr lang="it-IT" sz="2000" b="1" dirty="0" smtClean="0">
                <a:solidFill>
                  <a:schemeClr val="bg1"/>
                </a:solidFill>
              </a:rPr>
              <a:t/>
            </a:r>
            <a:br>
              <a:rPr lang="it-IT" sz="2000" b="1" dirty="0" smtClean="0">
                <a:solidFill>
                  <a:schemeClr val="bg1"/>
                </a:solidFill>
              </a:rPr>
            </a:br>
            <a:r>
              <a:rPr lang="it-IT" sz="3600" b="1" dirty="0" smtClean="0"/>
              <a:t>IL </a:t>
            </a:r>
            <a:r>
              <a:rPr lang="it-IT" sz="3600" b="1" i="1" dirty="0" smtClean="0"/>
              <a:t>GRUPPO MULTIVISIONE </a:t>
            </a:r>
            <a:r>
              <a:rPr lang="it-IT" sz="3600" b="1" dirty="0" smtClean="0"/>
              <a:t>COME RISORSA PER GLI INSEGNANTI: DAL </a:t>
            </a:r>
            <a:r>
              <a:rPr lang="it-IT" sz="3600" b="1" i="1" dirty="0" smtClean="0"/>
              <a:t>SINGOLARE</a:t>
            </a:r>
            <a:r>
              <a:rPr lang="it-IT" sz="3600" b="1" dirty="0" smtClean="0"/>
              <a:t> AL </a:t>
            </a:r>
            <a:r>
              <a:rPr lang="it-IT" sz="3600" b="1" i="1" dirty="0" smtClean="0"/>
              <a:t>PLURALE</a:t>
            </a:r>
            <a:br>
              <a:rPr lang="it-IT" sz="3600" b="1" i="1" dirty="0" smtClean="0"/>
            </a:br>
            <a:r>
              <a:rPr lang="it-IT" sz="3600" b="1" i="1" dirty="0" smtClean="0"/>
              <a:t/>
            </a:r>
            <a:br>
              <a:rPr lang="it-IT" sz="3600" b="1" i="1" dirty="0" smtClean="0"/>
            </a:br>
            <a:r>
              <a:rPr lang="it-IT" sz="4000" b="1" dirty="0" smtClean="0"/>
              <a:t/>
            </a:r>
            <a:br>
              <a:rPr lang="it-IT" sz="4000" b="1" dirty="0" smtClean="0"/>
            </a:br>
            <a:r>
              <a:rPr lang="it-IT" sz="2000" dirty="0" smtClean="0"/>
              <a:t/>
            </a:r>
            <a:br>
              <a:rPr lang="it-IT" sz="2000" dirty="0" smtClean="0"/>
            </a:br>
            <a:r>
              <a:rPr lang="it-IT" sz="2000" dirty="0" smtClean="0"/>
              <a:t/>
            </a:r>
            <a:br>
              <a:rPr lang="it-IT" sz="2000" dirty="0" smtClean="0"/>
            </a:br>
            <a:r>
              <a:rPr lang="it-IT" sz="2000" dirty="0" smtClean="0"/>
              <a:t/>
            </a:r>
            <a:br>
              <a:rPr lang="it-IT" sz="2000" dirty="0" smtClean="0"/>
            </a:br>
            <a:r>
              <a:rPr lang="it-IT" sz="2200" dirty="0" smtClean="0"/>
              <a:t> </a:t>
            </a:r>
            <a:r>
              <a:rPr lang="it-IT" sz="2700" dirty="0" smtClean="0"/>
              <a:t>Ilaria Iorio     Palma Menna   </a:t>
            </a:r>
            <a:br>
              <a:rPr lang="it-IT" sz="2700" dirty="0" smtClean="0"/>
            </a:br>
            <a:r>
              <a:rPr lang="it-IT" sz="2700" dirty="0" smtClean="0"/>
              <a:t>Santa Parrello     Antonella </a:t>
            </a:r>
            <a:r>
              <a:rPr lang="it-IT" sz="2700" dirty="0" err="1" smtClean="0"/>
              <a:t>Zaccaro</a:t>
            </a:r>
            <a:r>
              <a:rPr lang="it-IT" sz="2000" dirty="0" smtClean="0"/>
              <a:t/>
            </a:r>
            <a:br>
              <a:rPr lang="it-IT" sz="2000" dirty="0" smtClean="0"/>
            </a:br>
            <a:r>
              <a:rPr lang="it-IT" dirty="0" smtClean="0"/>
              <a:t/>
            </a:r>
            <a:br>
              <a:rPr lang="it-IT" dirty="0" smtClean="0"/>
            </a:br>
            <a:endParaRPr lang="it-IT" sz="1800" b="1" dirty="0">
              <a:solidFill>
                <a:schemeClr val="bg1"/>
              </a:solidFill>
            </a:endParaRPr>
          </a:p>
        </p:txBody>
      </p:sp>
      <p:pic>
        <p:nvPicPr>
          <p:cNvPr id="1026" name="Picture 2"/>
          <p:cNvPicPr>
            <a:picLocks noChangeAspect="1" noChangeArrowheads="1"/>
          </p:cNvPicPr>
          <p:nvPr/>
        </p:nvPicPr>
        <p:blipFill>
          <a:blip r:embed="rId2" cstate="print"/>
          <a:srcRect/>
          <a:stretch>
            <a:fillRect/>
          </a:stretch>
        </p:blipFill>
        <p:spPr bwMode="auto">
          <a:xfrm>
            <a:off x="251520" y="226711"/>
            <a:ext cx="3025193" cy="562414"/>
          </a:xfrm>
          <a:prstGeom prst="rect">
            <a:avLst/>
          </a:prstGeom>
          <a:solidFill>
            <a:srgbClr val="FFFFFF"/>
          </a:solidFill>
          <a:ln w="9525">
            <a:noFill/>
            <a:miter lim="800000"/>
            <a:headEnd/>
            <a:tailEnd/>
          </a:ln>
        </p:spPr>
      </p:pic>
      <p:pic>
        <p:nvPicPr>
          <p:cNvPr id="5" name="Picture 6" descr="1016594_618607074818572_447758522_n"/>
          <p:cNvPicPr>
            <a:picLocks noChangeAspect="1" noChangeArrowheads="1"/>
          </p:cNvPicPr>
          <p:nvPr/>
        </p:nvPicPr>
        <p:blipFill>
          <a:blip r:embed="rId3" cstate="print"/>
          <a:srcRect/>
          <a:stretch>
            <a:fillRect/>
          </a:stretch>
        </p:blipFill>
        <p:spPr bwMode="auto">
          <a:xfrm>
            <a:off x="7596336" y="260648"/>
            <a:ext cx="1182747" cy="1152128"/>
          </a:xfrm>
          <a:prstGeom prst="rect">
            <a:avLst/>
          </a:prstGeom>
          <a:noFill/>
          <a:ln w="9525">
            <a:noFill/>
            <a:miter lim="800000"/>
            <a:headEnd/>
            <a:tailEnd/>
          </a:ln>
        </p:spPr>
      </p:pic>
      <p:sp>
        <p:nvSpPr>
          <p:cNvPr id="1028" name="AutoShape 4" descr="data:image/jpeg;base64,/9j/4AAQSkZJRgABAQAAAQABAAD/2wCEAAkGBxIREhUTEhQUFRQWFyAaGBYYGBccHhwYGhwcHCEfGxsdHCggIRwlHRgfIjEiJSkrLi4uHR8zODMsNygtLi0BCgoKDg0OGxAQGzQkICQ3LzI2LzQsLC8yNzctNDQsMC8uLDQsLC80LDQyNC80LDI0LDQsLCwsLCw0LjIvLCwsLP/AABEIAN8A4wMBEQACEQEDEQH/xAAbAAADAQEBAQEAAAAAAAAAAAAABAUDAgYBB//EAD4QAAIBAgQEBAMGBAUEAwEAAAECEQADBBIhMQVBUWETInGBBjKRFCNCUqHBcrHR8DNikuHxFUNjokSCwiT/xAAaAQADAQEBAQAAAAAAAAAAAAAAAwQFAgEG/8QAPhEAAQMDAQUGBQMDBAEEAwEAAQACAwQRITESQVFhcRMigZGx8AUyocHRFCPhQlLxM2JygrIVJKLSNEOSJf/aAAwDAQACEQMRAD8A/caEIoQihCKEIoQihCKEIoQihCKEIoQihCKEIoQihCKEIoQihCKEIoQihCKEIoQihCKEIoQihCKEIoQihCKEIoQihCKEIoQihCKEIoQihCwv4tE+ZgO25+gqKp+IU1NiV4B4anyGUxkL3/KFj9tY/Jac9CYUfrU7fiMkh/ahcRxNmj6++SZ2LR8zgPqvjPiDsqKOpJND3/EXmzWtaOJJP4XoEA1JK4azfJ/xlHoq6expZgry/wD1wB/xHh7uug+AD5PqVz9ixA2xH1Qf1rr9FXDSo/8AgF728B1j+q6FrErtcR+zLH8q7EXxBmRI13VtvRebdO7+kjob+q+jEYhfmtK38La/Q10J61vzxA/8XfY/lednA75X26hZ/wDW0X/ES5b/AIlMfUUf+pxsF5WuZ1B+113+ie7/AEyHdCncNjLdz5HVucA6+43FVw1MMwvG4H3w1U8kMkfziy3p6UihCKEIoQihCKEIoQihCKEIoQihCKEIoQihCKEIoQihCK8JtkoSlzHCYQFz22+tY8vxhheYqVpkdy0HU+xzT2wG13mwWNy0xE3rmVfyjT2mp3087xtV02y3+0YHQnf9eqY17QbRNueK6uolkDKkkmAdNz1J1p00dN8OawxRXJNgcaniTnyC8aXzE7Tl0l57mYKQpUx11H8hTYqmaq7QRkMLDbiSR6Dhj8LksZHYuzdYY/ClRduBmBMEQSNAADI67/pU9fRvjZNUMeQTYixIGAAccdfomwyhxYwjC7u4JFVgonOICnWWg66+upp76GCFjhGL7YsG63I35+p++vLZnucC46b/ALJHG8QQ20EsGDAMonYaMJ5j/aoav4jE6BjdohwcAQL7sOF94/hUw07hI42wRg9dFWwuNW4zKs+WNSCN55HXlW1T1sc73MZfu21FteRyoZIHRtBdvv8ARKYR7r+JDjyuVWQDt1qOmfUzdqA8d1xAxw4+/NPkETNm7dQCcprEYnwrWe5qVAzZeugMT3NWyzmng7SXJAF7eRskMj7WXYZi97XU77Nh7xBQNauEZlIBQ+o0g+1QdhR1LgWAsfqDYtPXgfqq+1qIQQ7vN0OQf5C+C3jLGoZcQg/CZDx23/euw2tpxe4kA3aO9+a92qSfFtg8d3vyTfD+M2rxyiVcbowg6fp7b1TTV8M7tgYdwOCkT0UkQ2jkcRoqNWqRFCEUIRQhFCEUIRQhFCEUIRQhFCEUIRQhFCFlfvhd9+Q5moaz4hDSjvnvbmjU9Au2Rl2iway1yM5yr+UfuazHUlVXEGsOwz+wanhc/jyBTQ9rPkyeKzvO2qWViNzS55pw51J8PYAG2BdjG+3Xicn1XTWt+eU6rIW/GQqdLq6SfX+VJZEPidMYpDaeO4uevodDwObcWbXYv2h8pXdy94hto2jh5YfwgnTtVclQ2qfDBJiQOuR/xBNxyO7K5DOzDnDS3qtHsW3doZlYfNDRyp76Wkmne5ry141s627C4D5GtGLjosBmy3UBa4uWFO5kiCJ5xSh2pjnhaS9trA6m5FiL77b+GmqYdm7HnB3pjh65UGcZW2liP0PTtVfw5vZQN7UbLhjJB8jfTgEqc7Tzsm45LHiVlnKpbFvykPqTvJ5AfvXFdDJKWxQhuCHZvx4W8zffomU72sBe++ce8p5ToWyjNGoXXblOlaAwC/Z71s2zpuvjwUx12b45qbgOHq9vzq6uT5jqDMzWVRUMclP+40tedTkG97quaoc2TukEbtCvnGm8Urh0IzMZbmAq66+pim/ET25bSxkXOTyAznqbL2kHZAzvGBgdSucGXv3g7ZVFhmWBJlog66aVxTmSqqO0fYCIkWGbnQ8McF1LsQxbLbkvsfDXzW+Ox7rftWrYUlpLgzoo56bc6qnqXtqGRRgG978glQwMdC+R9xa1klxTEYW7da1cIR1Ei7oIbpPbTfvtFS1UtJNKYZDZw/q0sevv6KmmjqY4xIzIP9PLotLV7EYcDPF+zH+IvzgdSJ1H1PemMfU0/wA/7jOI1HUb/VcOZBOe73HcDp/Cr4XEpcXMjBl6itGKVkrdphuFBJE+N2y8WK1pi4RQhFCEUIRQhFCEUIRQhFCEUIRQhL3cRrkTVuZ5Cseq+IvM36WlG0/edzevPl/hNbHjadoizaVTqZfeTvRRUNPTy2e7bmIuSTc+A3BDnuIxgLNpF5ZMgg5exqd7ZG/Fmdq4lpDtnkd+g4cd29dixiNlmreFcbNor6g96XG7/wBPrpO0xHLkO3A7wfr9F0R2sYtqF9topvZ01EakbT/WKdDDFJ8R7eDI2e8RkX4dba29SvHOIi2XLW+9sMGOrrsBqdew/erKh9I2YSHMjdAMuyOA++i5YJC224+SzdXaYtos831P0A/elObUTElsLW33uycaYA3bsroFjdXE9FycG2me4500CQo/TevP0Mpt20zjybZo+mvvC97Zv9LR45QMJZXzZcxUSSZP1nSdK9bQUcXfDNotzc3Pri+PDkgzSuxe10LeBt+KNg5YTI8vyk/ST9KYJmmH9SNASd4x8pPlcjHBBYdvszra339VxcwthpeCpIkkFgeswN/pXL6WkfeWxaTnBIPG9hr5fVdNlmbZuo8CPNfbdq6J8O6HA/C41nuRrz6UMiqWkmKXaA3OGb8yM/ReOdEfnZbmPwsVuFWD3cOVYT95bhuXMDWPWa8D3MeJJ4bEf1Nz5gZt1B4phaHN2I5LjgcfwuuDFFW54TrczMXAmDryM+m9e/D+yax5hcH3JdbQ53FeVe25ze0GzYW5LLhiFFvYm6pFw5iQRsqjQDtp7wKKVpjZJVSts83JHIbh7yu6gh7mU8Z7uPM7yueBcLVl8a8A9y75tQIAOugiJrn4fRtc3t5htOfnzXVZVEO7KLDW4XXw7fBa+iiLaP5BMxMzHaRMcprv4dIHPlY0Wa04+9uW/wAVzXMIbG5x7xGffHd4L5icC9hmvYbUb3LHJtvl/K0a99K7fA6Bxlg8W8enA+q9jnbO0RT+DuHXiFS4bj0voHtmRsRzB5g99argnZOzbZ75KOop3wP2H++aapySihCKEIoQihCKEIoQihCKEJW/fJbw035noKxq2skkmFHTHvH5nf2j8+9+HsYA3bdp6rW3ZCrA078/Wraeijp4TFFi+/ffjnelueXG5UyMrNLHOPl55p/sV8W2B1NVSmSQ9q22zi+1flnXGL4udbKy+00WGDryWmIxJlAy5WDA9orRrfiLzLAydmxI1wN8EbJwbG513jlquWRCzi03BT2IxCoNdzsvM+1fR1dbDTt/cNydG6k9Apo43OOFiLb3NWORfyqdfc/0qVkVVU96Y9m3+1pz/wBnfj1TC5jMNyeJTNq0qiFAA7VoQwRwN2Y2gDkkue5xu4runLlZ3hz6a+3P9KVKLDb4ez74rpvDilkgi6qktqQQBsT3MA79ajjLXNlYw7WTu0J5mwPmnHBYTjT3vQ3D1NpbUtAjpy11966NAw07YLmwtw3ZygVDhIZN5XV24q3CSfMLc5Y/DMkg/T6V298bJi4nIbpyvkg+V+gXjWucwADBOqZQEATqeZqpoIAB1STrhdV0vEpjOHW7upENyddGB9aknooZsuFncRg+afFUyR4BxwOnkkblu/ZVgYxFuNQdHg79mEct6ncyohYQf3G8P6ufI9Ndypa6CVwI7jvpy6LLBO2ItBLd5csZSSn3gWIg+aJj8QpcDnVMOzHJjTTvW4HNr813M1sEu09mdde76fRMPct4O2LdsZnPyoNWZjzPbTU9qcXRUUQjjF3bhvJ4n7nclBslXIXvNhvO4DgpvCbJdS9m7GILzeVgYEsZBQnQry9I51NSNc9u3G/9wnvA3tnds8t3TmrKl4YQyVnct3SNcDjz39U5jsGbTnEYbVgfvrYPzCBynRwDPv8AWmaExv7aDX+ocf599Z4ZhIwQz6f0nh/HvpT4fjkvoHtmRsRzB5gjkRVkEzJmbbPfIqOeB8L9h498QmaakooQihCKEIoQihCKEJfG4jINNWOijvWd8Srf00fcF3uw0c/4/jemwx7ZzoFjaXw8qyM77k67Cf8AaoqeH9E1kLSO1lJu450BJO6/AZGTfkmOPaXduCYsXGllaJEajmDPL2rQpZpjI+Ka122NxvBvbGbHGcpT2iwc3eluILDI4EmYjrWZ8YiLKmCpjF3X2bcfHz802A3a5p0RiL5YgIs3BzP4J60yrqnSyNjgjvKN50ZfW50vy9dCMYGglx7vqt8PhQsk+Zjux/boKto/h7ICZHHaedXHXw4Dl+AlySl2BgcExWglIoQihCyxPyn9vWk1H+mffj4LuP5lgmG8roCVGbcHWCATqZ6mpY6buSQglovgg5yATk33kppk7zXnP8L5ibJZrah2UAE6HfKVGs770VEJfJHG15bYE4OttkZvrqvY32a5xAN7fW6X4kjm5KDa0wJ9duWp5x2qauZMZ9qMaMcCeum43PAb+KbTuZ2dncQqtbKhRQhFCEUIU3HcLBbxbXkvDY8m7OOYNQz0Yc7tYu6/juPI8lZDVEN7OTLPTop6s124roq2sUnluKw0KHmNdR6GeXQ1I0vmkD2jZlGCDoRx5jhboqiGxMLXHajOQRx4e+qbxPE8Nhw7KVLljKqRmZ5gyOs1ZJUwU4JFrncNSdFPHS1FQWgg2A1OgGqk2r962j44un3kHwRsVGgGadGjnB56dIGySsY6sLh3rd3dbTXj7sr3RxPeKMNPdv3ueunD31bxzHDOMWgPhXAPHQcpiHA6jY9f1quU9g7t2/KfmH3/ACkQgVLTTPPeb8p9Wn7cPor9q4GUMpBUiQRzB51oNcHC40WW5paS06hd16uUUIRQhFCEUIXwmNTXjnBoudEAXU7CnxHa8dFXRZ6Dn/f7V89RWqql9dJ8jcNvwGp98SNysk7jBENTqmr+HRxmPSQwO3ea0qqhpqkdo/XUOBsRbQg/XhvSGSPZgeSnWHIcZixTMYYT5jsNekT+tfPUrpG1De1JdHtGzhe7joLkZta9rY11CreAWm2DbTgncRfJbInzc25L/vW3V1LpJP09OO/vdubff14BTxsAbtv04cUW7eQhV2ET3LSNfpXsEDaVzYo9Ba/+4uuLnyXjnbYLj7snK1UhFCEUIRQhI45yyuM2UKQGiZjQmD1g7Vl1r3SxvY12yAQDbW2CbHjY4FjfRUwtAc02vfy4LWcr6LoRLETodADHf9qq/wBOWzW4OT9AMc/PC4+ZmTpp796r4t4zJdCvIAHN3G5105DlXglIdtOe0jdYG/Mam5xuG5BZiwBv9PRYYi6xRbgBDZx5dpGeII61PPK90LZmgg3GOW1axHuybGwB5YdLa+GqcsYhXzATKmCCCIMA/wAjV0czZL23YPqp3xllr71rTVwihCKEIoQkOKcP8UBkOW6mqPGx6HqpqWpphLZzcOGh+3RU01R2ZLXZadR73qNbuJmbFeHF+yCL1senzLPYb8xPOoQ5m06o2e+3Dh9x+d4WiWv2RT7Xcdlp+x96rTgvw7bKC5eQF2bOFkwoOoETB969pPh0Zb2krbkm9s2F91tFxV/EZA7s4nWAxuubb7prFcYsm6MLlzqwKXMoJCT5QDHWSO2lVPqYzJ2Nr3weXIpMdHKIv1F7EZF9TbJI6a81hwDFG1dfBPPklrTdbc6A9xMex6UulkMchpnbsg8kytiEsQq278Ec16GtFZSKEIoQihCKEJHidwkC2vzPp7c6xvjExc1tLH80mPDeffNU07bEyHQLXJbVfDJERsT151UIqWKH9K4gC1rXtrv8c+KXtPc7bCQ4aLgUlGzBSRlOxHUGsL4Q2pbE4wP2g0kbJ0I4tO70VVQWEgOFr7/ymGv/AHawgVy0Ivfrt3NXuqnCmaREGvcbMbrk6u0FtST/ACliPvnvXA1P2TWFsBFjc7k9TWlR0raaLYGTqTxJ1KRJIXuuuLnz/wCn+bVxJ/rn/p6uXTfl8/smauSUUIXC3QSRzH96UtsrXPcwaj3jiui0gA8V9ZwIkgTtXTntaQCbXXgaTolw6kkopZjz1CyNN9u0ialBYXl0Tbk782xz05XAJ8k3ZIADjYfVYYW8VusrGQ4zKSI1GhX2qeCVzKlzHn58jwwR4e+KbIwGIFo0wfHQ+KZu4m2vmJEnTTUnoBGpquSogj7xIvpxJ5YyUlsUjsAJdLhzIrqSzEvH5BsP76k1M15D2MkbdziXW/t4fznJJtjCaWjZLmmwGOvv8LbCkqcjGWkkH8wn0iRIEVTCSz9t5zk34i/hnilyDaG23TA6JqqUlFCEUIRQhFCFG43ZNojFWh5kH3g2z2+c9xuPSoKthjP6hgyNeY/jctCkeJB+nkODpyP8rLE2r2IuJkun7LcXMSsBhp8oMTrI7/NtXLmzTSNLHftuF+fTjnz1XcboYGO22/uNNs5HXhj8L4nFcJhT4FlWYjdbSFjpAljzPeT3r0VFPAeyjFzwAv5r00tVUjtpTYHe428ktxq6lxBjLIPi4c+ZWBU5dyrAidmkep3rioLXgVDPmZ4Y3gp1IxzHGll+WTQjIvuIPUL0WExC3EW4vyuoYehE1oseHtDhoVkSxmN5Y7UG3ktq6XCKEIoQihCjYe/me7fOoQQo/v8AvWvmKaoEs89cRcMFm/59/MtB8eyxkO86+/ei3xVq24VrgyM3fn3O1U1lJSVDGyVI2Hu33320volRvkaSGZAWts3LeVCAw2DDSAOo9KfEaymLIC0PbptDFgOIzu0XLhG+7r2PBfcL53a5yHlX0G59zXVIP1FQ+pOgu1vQanxP0C8k7jAzxKcrVU6Wunz/AOn+bVDJ/rn/AKerk5vyef2TNXJKyxLQjEclJ/Sk1LyyF7huB9F3GLvAS+JwwIRRIGbUg6xBOp7mKjqqVrmxxNuBfNjY2sTk65Nr8dU2OQgucdf5SVqwj3AqiQsMzkk6SYWOX9KzoqSCWpDGtuG2JcSTvNm2OnHp1VLpHsj2nG18WtbxVLxirBSJBmCo2A6j33H6Vtdq5jwxwve9iNw5j8a8lHsBzdoHz+yn4rD2jdDs8AGShmJ69thPpWZU01M6pbK99gMlpva/Hlz42VUckoiLQPHHvomMS+ZkW2VJkHQAlVgyfTUR+9VzPD3sbE4XxoAbDNz6WxrxCVG3Za4vH8nd/KYtoqGB8za5jJk+vPbaqY42RHZGp3nUnr9tw0wlOLni+4bvfquMdbLWzBhwJBHIj1615UMc+I2NnDII4rqFwbILjBSFnEYgKGQpiFOsaK39DFQxS1QaHsIkafA/jCqfHTlxa4Fh8x+VvhsQMQxBV1CASjCCWYHcdAP59qqilFQ43BAbqCLZPHwSpIzA0EEEneOXBNcOLeGuYyRIzdcpIB9wJ96dTbXZgONyMX42xfx1SZ7dodnHLhfNvBaYq+Lal2mBvAJ3MbCu5JBG0udoFxHGZHBrdUlw/iDO2VhObzKVXQIc0ZjmPm8pn1FIgnc42dvyLDcb2vk5xlUz04a3abuwbnN8XtjTPqqLCdDqKrIuowbZC8xYNzDG/hUkk22uYcnrBlR1IOsVlRh9OXwN4Et/C2XhlQI6h24gP/PRUOAJh7VtFtlc7jWSM7MBLTzkT7VVSthjaGsOT5njdS1rp5Huc8Gw8gN1t2VmMERiHu3XULeHhC0PxAAwWYx5oB0jSYk1yIiJi95w7Fvzz1XfbA07Y4wSWd7a4cbDhp62WHwgTa8bCsTNlzknc221B99+01xQ3ZtQn+k46HRM+KWl2Klv9Yz1Gq9HWgslFCEUISnFL2S0xG8QPfSs/wCK1BgpHvGunnhPpmbcgCwsYH7hbebKW1PU8/6fSpIPhw/QNpy7ZJyePH30THz/ALxfa9lxdsXlZGJF0JOggHXSfWlSU1dHLHI49q1l8YBzi/C43eyumyQlrmjuk+K5a6WD3IKs0W0B9dfeZ+lcumMjX1Ntlz7RtB11sfG9z4LoNDSI9QO8VTsWgihRsBFbsETYY2xt0AsonuLnFx3rsmmEgGy8sk71wZzvpk5dS1Z00oE55dn9S5PY07A/7egTk8q0bi9lPZfTXqEhgYHhDraJP/pWVQgMbCP9n/1VU2dvr+V3w5g2e4NmfQ/5VAH0kH606hcJNuYaOODyGPK9yOq5nBbssO4eufwvmHuTeuiPlCgHtBP1k0QSF1XKCNNkX8L+efRD22hYeN/wm3Eg+lWuF2kJANiouCcWELRJ8IMVEAnKzSfaawqLZpI9q2dgEjTQm58LrRmaZnWv/URfqBZOoA4hgGtXPMJIkSM0Rz1kyNvatJtpG96zmPyL7t/88vC6nN2nGHNx9vfFcErbuLbXNmdSQXZ2XQbCW1PP0rglsUzYmXu4HJLiMdTr9l7l8Ze61hbQAH0SvDMJavWFUzmtMwzKSpDjcgjtH9ip6Knilp2sOrCRcYsd5BT6iaWKYkaOAwc4SXw8z5cQ/iM2XZtDOUGDLA8o51P8ML9iZ+2TY68bb7m6orgzaibs2vu69LL01lAqgDkK3mN2WgBY73bTiSscRjApgK7dSqkgesAn2AJpb5g02sT0Hv6ZTI4S4XJA6lJ8LxSQQjK+pZghkqSTuu8ctp7UqCRliGkHfjUX5aqioifcFwI0GdDYcdPsqiMCJBkHY1UCCLhREEGxUT4rtlUTEL89hw3codGX3BH0qKuaQwSjVhv4bwtH4a4Oe6B2jxbx1BTGL4hYsWzfhZuAEZQM1wxp66c+VMkmiiZ2nH68EqKnnnk7H+3yHFTrXBL968mJxFzIyMClpQGCrzUnqeZH9IQ2mlkkE0rrEaAblU6thhhdTwtuDq44ueNuA3f5XWNi1xCy+wvW2tk8iy6jbnsNa6ksyra7+4EeS8hvLQSM3sIPgdV6Or1kooQihCk8eIPhIfxXBp2Gh/nWJ8ZLXdjEf6nDy0PqrqIEbbuAWlx1N5/E2tICo6z8ze0AUyQxvq3GbSMXb4/M7wsByXLWkRDY/qOfsFhhMZfdWu+XIJ8nUDoYqOmq6+ZjqkW2Bfu8bcDb2dyZLDCxwj38Uy9wXL1sAyFXP9dB/OatkeJ6yJjTdrQX+eG+twkhpZE4nUm35VCtZSrl0B0IB9a4exrxZwuOa9DiNEthFU5o5MQRpyJ7VJSsYdq3E4xxPK/1wnSlwtfgi83hZYUEFgOh8x9OteyEU2zstFiQOB7x/Pu6GjtL3Ogv5LV7w8wMghSTPT12pzpW2LTg2v7On19FwGHBSqXgPDYnQWSZ/wBGtSNmY0xvLsBhN/8A+cpxYTtNA/qH3THD0K21B3ifrr+9U0bCyBodr+cpU7g6QkJfhakNekz95vr0GntMVL8PaRJPc372vgMeGibUnus6KhWmpVKwiq9xgdV8ONdyDccfTy/yrMga2SVzTkbNs8C530wrpS5kYOhv6AflZcJmyzWnuDKswG0ME6EHYqR9DIpNCDTOdA9+BewODk4txFvI3C7qf3gJGtyeHvX7Jy5fS4FOUlZlDG7csqnU7kyRGk7a1aZI5QHbNxqDxO6w+9rb9Mqdsb2Ei9jv6cz7O7ko/BVVb1+zd/7hJWT5WBkkQNJgjT+lZ1EGsnlhl/qNxwP2v73K+rLnRRyx/wBPmPumsNgxYTEquqgEgE66pJk1RFTimjmazTJHkkyTGZ8Tna/yq95oQkbxWk42bdQNF3WXVm0EUKNgI/5716xgY0NG5ePcXOLjvSmO4VausHIIuAeW4pIYe4395pMtLHI4PIs4aEYPvqnw1UkQ2Rlp1ByPfRJcCxb+JdsXILJDBhsysN+gJ3Mcyano5X7b4n6i2eN9/XeeZVFZEzs2TM0Nxbhbd4aDkFWxVkXEZDsykH3EVc9oc0tO9QxvLHhw3ZXluHPY+wq2JthxZY220krLgeo0IJisqHsv0oMzb7OOmVtzif8AWkQOttgEZtfH+Vve4Rhmw5Zb9+1aZdC124Fy9Mjn5T05j1pzqeF0Nw4taeZ9DuSm1dQ2os6NrnDg0Xv1G/0KX475MFhroZbngPbOZTIYLpJPfQ+ulcVPdp2PvfZIzxthNou/Vyx22dsOFjqL598l64GtRYK+0IRQhSMSc2LtryRSffX/AGrCqD2nxSNm5oJ87/wr4+7SuPEr7x/wgFLqWY6CDBgb69Na9+NfpWta6Zm046WNjYa54D1XlF2pJDDYLUgPh4sZQGBABnnMjffenkCWhtR2AIsAeeo66+PmuB3J7zbvY8F1ggDeumNsqj0An9/0plKA6pldbTZb4AX+/wBF5NcRMHG5T9aKlRQhTbls+ISA0ll5HKVA1J5Tv3kLWW+N3bkgG5I3HZIGpO6+vA3DcWya2uHZgE4set+Xu2qafCyQQzCDIEkj3B5f7dKsfTgkEEi3PHl73cAkiW2CPz5roXYMMIJ0nkff32NdCSzrOFid+7z/ACvC24uDdL4zDoClzKJVgPZjl29Wn2qWqhja5k1sggeDu797+CbFI4gsvqPTP2WWIthG8uZQoBIBMEMSJAndYB7jSlSxtjk7l2hoG82sTbAvq2w6jFtF2xxc3vZvy4fn+Vrw0sRccgAs2081AU/qpplAXuEkjhYk6X/tAafqCuKgNBa0HQeufumMJiBcQOJgjY1XBM2aMPbvSpYzG4tKl8P0u2z+a24P/wBXkfz/AFrOp+7Owje1w8nX+6tnzE4cCPqF3jyrKUviImLmTMCOoIBho/Xaa7qQyRhjqB/2tfHLWzrfXS65gDg4OhPhe3+R9tUljHd7RhLiW7YyopJVnZoVSdiAJ66/Wp5XPdCdlpa1osBoSTYDmAOuVREGMlF3AudknUADJ8T0wtEwlpUIdAxtW8zEEhUaMwVe/MnfY86a2CJrLPaCWC5ObA62Hqd+h3rkyyOddpsHGw4ndc/by3ItgJGGWS962S7s0kEoQSQdeQ079q8aGx/+1blzxcknla/v7Idd/wD7g6MOABzVG6l10ysUtA6Eqcxg9CQAD31q4iV7bOs3ob/YD1UbXRMddt3HyHqT6LazicwIGU3FAzLMa9Zg6Hkf96a2S4sNQuHx7JucNPvzSmMx1wAjL4ZOgZoYkxPkRTLH6fpFJlmeBa2z1z5Aa/RPigjJvfaHLHmTp9V94Nw0WszkEM4UQYMKihQNNJ3J31O5ia9pqcR3dvNvoLD+V5V1Jls0aC/iSbn8D7aKnVSjXhnwzleIYdBmyXVuhRzzNnIHMnKoFYojdaeMZsQ7zz9l9KJGB1NM42uC2/QWv5lfeIcUtY7FYW2gZkVi1xCCNdNGHaNeWvrRLOypnjY3IGSPyvIKWSippnusCcA39Ou7eu8QLVy1xC1aKi2ii4AvJguYwOQlOXeu3CN7JmM0GfG1/suYzLHLTSSfMSW54XsM9CvT8CvZ8NZY6k2lJ9con9a0ad21E08gsasZsVEjRuJ9U9TlMihCj5oxvqn7T+1YO1b4vbi3+VoW/wDZ+Kca1nKu/kZGIEEEEHSDpzrQdF2rmySd0tJtkG4OLHr5qcP2AWtyCOHD8Kfhrn2e41tlkM4NvT82h+gj9ay6eQUE7oHtw5wLcccHyx7sqpG9uwSNOgz4Z+qc4UPNeP8A5T/If1q/4eB2k5/3n0CnqT3WDkqFaalRQhFCEUIS3Ef8K5/Af5VLW/8A40n/ABPomwf6reoSGMst4yIrnISGKkzsZ0nlC7Vm1UEhqmMY87OCRrob792Ol+qqie3snOIzkX99Vs+ZGuM4zKxAtruSTuIO2o/maqIfHJI+TvNNg0a66jPToMlLGy9rWswRe59+9AssFiboJtsF8TPmifwOZMHmRr9K4p5pmkxOA273tf8Apcb45jPkmTRRkCQE7NreIx9UzZhG8glNEIGuVl0GnSDqeUCqY9mN1o8t0xmxGNPXhYeCX3e3v669QfeElhCc9gjmtydtsw1n1I2qSG/axEcH+oVEttiQH/b6LTiXFmw857TMv4XXY/xflP8AOm1Vc6mBL2EjcRp48FzT0jZ7bLrHeDr4cUvau3LrW3uEBFU3GtidAIKZid2J11/LtSmPllcx8mGgbRb/AON+e/w03prmxxhzWak2B9bct3imMKQ9p0Ihntm4x7Xc8T3AWO0CnRbL4nMIsXDaP/a/oB4aJUl2SteMgGw/62UP4bwUsbqN5QFWeedwuaP4ZP6b1kfCqa7zKw4sB4m1/L3daNfNZojcM5PgL2816leH29yuYzMsS2vvNfRCBg3X659Vimok0Bt0x6LQ4VPyr7ACu+zbwXPav4osYZEJKjU7kkk/U6x2obG1uQh8rn2BOi2rtLRQhee4cwXiGKX81tGJ6ZRGp5EzPtUERAqpBxAK1ZwXUER4Fw88r7d+KsJbJILQSQXW2cpIn8UQ0nYia9dXQMz9bfdDfhVW8AHyJz5blM4RxtsYMUjrbKi0wzqrKWBkagsSJHfSp6eqNR2jSBaxzpdWVVE2kMT2E32hgkEDfwHorvwm4bB2CPyAe40P6iraM3gZ0WZ8TbarkHP1VaqVCihCiSft0f5P2rDt/wD6t/8AatGw/ReKzs2Lfh3gWyAXoLdgRGvqd6THSw9jMC7Z7+T0It667l258m2wgX7unhla8PxdwvlX762D/iERHIwfxUykqKgzdm39xg/qOLcbHeuJ4mBm07uuO7X/AAmOFHz3x/5Kq+Hn92cf7vsk1PyR9FSrUUiKEIoQihCTxaNczIGySumkzPP22qSdj5Q6MO2bj13p8RayzyL5SnEFuLftXArMoBDZddYPL3qSqErKmKQNJaL3t0O7x9lUQFjoXsuATpfwTOGslj4twzuUWNEB9pmBz21qqKIvd20hvwHD7366ZskyPDR2bB1PH+FNXDJevXTIYM6LI1gABjryBy5ZrNEEVRUSuvcEtHHQAnwNrKsyPiiYNLAn7Dyvdc2ODpct2SJAbV8p3BBYSexAHvXkXwyOWKJwuAcutvBznfg2C6fWPZI8HNtL+SetWVFzwgcvhxcT+FgylfSQT7jpWixjRJ2Qxs2I6G4I98QpnPcY+0OdrB6ixB98Cp3EOH4lrseW5aAEeIxC6a+ZVOp9tdKhqaarfNbDmYtcm2OIGvlbRVQVFO2Pg7OgzngTp5qhfwwC+Dml7mtx9Acg+YntsgHIHsaskiGz2N8uy46Y3/8A1HC/IqZkhLu1thuAOe78npzCxtWXuZnRhkvHJt8tpQwkGdzr/qHSltY+W72HD8dGi+nM/S67c9kdmPGWZ6k2197lI4RijaxTYVQPDNwmTuMozf8A5ioaN/YVTqVnyk38s/ZX1UQkpRUO+YD1x917Kvol8+ihCKEIoQihC8ocO17E8QRCAxtIgnqyHnyH98qzNkySzNHADzC3O0ENPTOdptE+RXGB+JrVi3bw+JtXbbKoQyoKkr5dIMsDHIEeu9eRVrI2tilaQQLaYxhdTfDJJ3ungeHAm+tjnOeHmsvh/AR9rxC2zatXFItIRBywSTHITsO+mkUUsNjJIBYHQLuunv2MDnbTmkXP268fyqnwGD9hszGzbdM7frVND/oNUXxq362S3L0Cv1WstFCFExiRjbLcmUj6Bv6isWoYW/E4n8QR5A/laMTr0bxwI+yXxt7C22a3ldszAvBJ1BmNT9fWkVEtDBI6HZJ2iCbZ0zx8+SbCypkaJLgW09P8Lq7ibuIUrhgEtrGp0JO8DoK9fPPWMLaMBrBbOnOw4LxscdO4OnN3Hx801hDlxd1Z0ZA0dxA/c1XASz4hK2+HAHywky96lY7gSFXrVUCKEIoQvhMamvCbZKALpMksQ0EMQQg6KfxHpt/Ibmpbl5D7ZyAOAO8+XhpgkqmwaNm+N/XgPfPRY4W1auZicxysVJZ2ny6bA6bUqBkMocc4JGSd2OOPZXcj5I7AWyL4A3rC5aFy6qW2YWwk3POxBB2XU6HQ+xpD4u1nEcZIYB3smxvo3XHPkmtcY4y94G0TjA3an3vW/EL9u2qXAFIJUACJZZkZO4+Ye451TUSRxtbIADp4jdbpqPLelQRySOcw418Dz66Hz3LXAuoX7sh7c+XLrlk7b7CfYU2AtDP2zdu627l09FxMHF3fFnb77/59VI4hhHbE/dlg8Em4GGgJEAqJ8oAMDQsZNZlRBI+qHZ3Dv7r6aWuOFtB/Ub81fBKxtP37W4W1454337gqS+OEGV8zdbluAf8ASQV9SDV47cMGy65/3N/FreIUZ7Ev7wsOR/N7+Cm+FeuJiVTN4hcKc5AIQCYEaRJMciDUBZNLHM1l9om2dbW5btbcQrNqKN8Rd8oF8aX968Cn/h9PuEKl4g+ViNDtHy9QfrVvw9mzTtsT0J05aBS1zv33B1t2R66pezwnD2bz3DnLaPJaYJYyREHfedIPrXDKSCKZ0hvfW9/Pn13JrqueaFsYtbTTgMcum9WrGbL5t9fpOnvEVoNvbKzn7N+7otK6XKKEIoQihC8a+KuWnx9+0uZjdt21EFpZYB0G5htqyS97DNIwXNwBv0X0AijkZTwyGws5x3YOR6LrG/F9+ys3cE66fMWOWfXJH611J8QkjHfiI9PRcw/CIZnWjnB5Wz6pazi7q3ceWdjat2S/hFpAe6pcLJEgjUQOtesc8PlJOAL265T3xROjpw1o2nOA2rbmm116P4TSMFhx/wCJT9RP71ZTD9lvQLI+Jm9XL/yKrU9QooQonxIchs3fyXACf8p3n6frWR8UbsmKb+1w8jqtGgG3tx8R9Qs7l04e+4Fs3GveZCP1BPQHX31pTnOpKl+zHtF+Rb6g8vzldtaKiFpLrBuD9isMPgsRlZGe3aFwlsukmdwO1TxUlYWOY5zWB5JtvzqEx80G0HBpcW4vuwm3RrV3DM0ar4TkdY0H1qtzXQTQPfvGwTztj6pALZY5Wt47Q+/0VutlZyKEIoQlXcsxA+VPmE6loDAdMsHrv2mZnOc95A0brxJwQOmeOvK93hoa0E6nThbQ+PvVZ27rrmZrbFp5FdRyAk8ge2oJ5141z2hznNzyI8LZ8+dyunNY6zQ7HQ+N8e8JA3y157VtWtsV88hMoEznGUyWOaN+eu1R9ptTuhjBabZ0tx2hbJOfyqtgNhbI8hwvjW/TO7H4TF6ybIS1aVRaYFTrDZo0gnTMdd+lPcwwhsUYGwQRwN91uZSmvExMkh7wseItzHBKX0u3AwW3ZdlAAzEjKOht/hbuCNCINTyNlkBDWNcRa193/XceYOlrFOY6OMglzgDw3/8AbePDVL4wXLNu3Ytgo9xt82uaQSRBJA99qnnEsMTIIhYuPHN9Sd/ronRdnNI6Z5uG8sdPY1Vnh1sWybQEwodnJkszlhJ7+T9R0rUp2CImIbgCTvJN8nyWdO4yASHeSAOAFvynGeCBB15xp79PXb9KpLrEC2qQG3BN15+/ibtvHEE/dvbB0QscqzoMomcxI15HrFZbpJY603PdI4X06c/XotRkUUlFcDvA8ba9d1vThdN4fFL9ouLnVB4asU0BDktJP+bLln1FUslb27m3tgG3M3z5WSHxO7BrrXNyL8hbHS97eK+YriVvwzd8RCbZLATBKDdSDrJG3InKaH1DNgvuMX8t4977L2Omk2xHsnvWHjuN/eLp3BXtTbJ2GZD+a2dvUjY+x50+N2dg+HMfxv8ADip5mY2x0PI/zu8RuTlOU6KEIoQs8TeCIztsqlj6ATXLnBoLjuXcbC9waNTheT+H+JFLIW1b8XEX2e8yZoAUsRmZjMDygRuTWbSzER90Xc67rX563W5XUwfKTI7ZjYA29r5AvYD2E7/1pwwtY3DZEchfEkPbk7ZtPLJ0E8/rTxO6+xMywO/UeKm/RMIMlLLcjNtHeHFRfiTg7YbDYiLrXHxd1AAQoOcuWIkbyOkRFIqIDHG/N9ohaNBWCpqIrs2RE13E4tZe4w1kIioBAVQoHYCK02gNAAXzcjy95cdSbrWvVwihCm/EOGNzD3FG8SP/AKkH+QqH4jCZaZ7W66+WVXQyCOdpOn5wlb2OmxbvW1m6wFtNZgsRM+6/3rSH1O1TsnjHePdHU2v6J7ILTuiee6Mnw09VlhPhhPmvsbjnU6kD67n1pUPwaP5pztOOuT/ldy/FH/LCNke/BKOpK4hLOqWSr2ySTDLqwE7jfT+tTuBc2WOHIjILc3yMkeqeCAY3y6vuDjcdPsvS4HEC5bVx+IA/1/Wt2CUSxteN6x5ozHIWHct6alooQk8Y+RkeCd1gCSZE/plOnep5nbDmu6i31+yfENtrm9D9vuksHdZ7t5wPMsIttm1GxJjYBtNe3OpYXukmkeBkYAJ8fAH7b1TK1rImMOhySB7vb77lnbvhcdcBBAZFGY7TpGvQ7eopbZNn4g8EYIGee78dV05m1RNscgnHr74LTiZZ38PJnUMrMhgEgSJWTDLPcEEd6ZUkyP7PZ2gLEjF7cRfBHHIt4hc09mM29qxIIvm3jvB8M+CzyYVWPluqzbqBf1jlA0IHbSuNmkY44cCd3f3bsfbHgur1TmjIIG/u79+f8pPB3hfx+YZotqdyDtpykAebYdOtRwyCo+JbQ0aDv8OY3+yqJWGGh2T/AFEfn7K7hlHjXTp+EH2BOv8AqrZjH7r3dB9/us2Q/tMHU+/JaMxa4APlUSTP4joBHSJP+mmEkvA3D3b3yXAAEZJ1Psn7eag8cvXXv4f7O4U3EYK52I0bmD+URpzrLrXyumj7A2Lgc+R4HgtSjZG2GTtxfZIx9OK14bwS3OfPcDgsLpDupYydTDAjkehBpkFDHfbub5vki/PB8eFkuorX22LC2LYBtyyPDjda3bF43gnjOiZRkPkYuRqwaV8pA+szOhFPLJe02dsgbtDfjux9/ouGvhERfsAuvnUW4Wzm/wBPqtL1lhiLZF5mhj935dFKGSxAzRMROkwOldOae1adq/LHDfv8+S4a8dg7uAXGucm+7NvLNrqxVagRQhFCFB+Mbx8EWV+fEOtte0nUnsANfUVHXO/b7MauNvytP4UwdsZXaMBcfsOqn8UwF7D3LeIwYFwW7fg3LY1JVTyAMzyjcEDQ60iaKSJ7ZYRewsR0VdNPFOx0FSdnaO0DzPvoRfRRPij4tXE2Ps4s3kvMy5laBBBBga5jOkSBypFVWiSPsw0hxstH4d8JdTT9uXtLRexHl0+pV3HI13EYHDXCGe0ov3WBE5kAA05AvVjwXSRsdqMnwWZC5sVPUTsFg47AHI/gL1lXLDRQhFCEUIXmeHYUZr2EYlcreJbI3Hcemn1NYVNCNqSkdix2mn8dPytieU7LKlubix9+9y+47hl4qfGxYFvnpE8oIBAPvNe1FHO5v71RZvS3nkIhqYQ79qHvdbrHhuJGdEw1tzYUxdJiWLCJM9N9IpVJMO0bHStJjHzHGb7z09hd1EZ2C+dw2zpytw6p3grmxefCt8ur2j1U8v76NVNC4087qV2mrenD3wKnqwJ4m1A10Pv3uV6thZiKELC/blrZ/KxP/qw//VKe3ac08Df6EfdMY6zXcx9wfskcBY/xnWc7XG3JA8pgeg7walp4/wDUe3Uk7+GB7/wqZn/I06ADdxyUniwWXEvJByIQD+E2yzRPSRU04LmzPudGnps3PqqIiGuiZzd47Vh6JrG4rNYW+nQHLHM6bjVSOsx2NUTTbcAnZyxbjz3ddORSYYtmYwu55v8Abf01SnEsZiCuVVULALXi4ywBJkry9hM7UiolqnAMYABi7icfT8C/BPp4YA7acc7m2z5H8+Kg8JvPYxCgXFVWUgM6mCm6nLIOpAgTzrKo9qnqAA7BGpG7di41OmVp1LGzU57tyDoDv35sRjfhem4DiWZb924Mp8QyIIgIiiYOuoE1uUchcJHvxn0ACxq2INdHGzOPUlb+dbFxyMt25JgawzeVR3IGUH0NNAe2JzrWcc+JwPLCX3HTNZe7W48Bk+eVI43h895SqFvCdLYTcZWVmaBMSAVMyNqiqou0lBAvskC3UEmw46eSvpJNiIgm20HOv0IAueBz5rfF4gYm2bVs3lghWYJJEaMD5hMjnBHrVEjhMzYaSN17eaVFGaaTtHhp1IF/K2N3uyZxHmu2IN5WBbzEECMjaEHQkmDtyNMfmRlr7/RKZ3YpL7JGMb9R4/VO4G157rtBckLMR5VEgD3Yn39AHRt7znHXTyU0zu4xg018T/gJ2nKdFCEE0IXksPj0u33xl5gtizNuwYOrH5nUbkwOXKehrNZK18hnee6MN+5W6+B8cLaWMXe6zndNwPD89VJwd427tteHYlbz3gzXEu/KWAnMQAGUmTpPLWkxdx47B9y65N/eFdKwSRudXRbAbYAt16ZuCFds4mzfXD3MTh08d77WxlAYq9ovJzaHKPCPXcb71aNh4a6Rvev6f4WY+OaB0jIJDsBodwuHW3aX73L7I+FmN/EYrFfhZ/CtxsUt/iB5g6HTvXlMdt75N2g8F78RAgghpt4G0ert3gvTVYsZFCEUIRQhRPiFPDa1iR/2zD90Yx+kn61lfEW9k9lSP6cHoff1WjQntGvpz/VkdR7+ixxmAsIzX7hDWyM1tCTGcyTA280T7ntS56anY91RKbt1Avi+psOfrdMiqJ3NEMYs4YJtu0Hl+FO+H8VdNo2bNvzEnNcJ0WRE7bgcqg+GTSmEwwsyb3duF/uq66KMSCWV2BoOKevWGKZA04jCwQ2vmUieusjQ9x3q18bnM2AbyRWN+I1+uh5jmpmPaH7VrRybuB9+vJWuG45b9sOvPcdD0P8AfStOmqWVEYkb/jks6ogdC8scmqoSVlc+ZeuulcO+YLtvynwSvCF8rH/yXB9Ltz+/YUikb3Sebv8AyKfVHvAcm/8AiEoqtkxgbq0fwm2CPbX+dIDXbM4dz8rJ5LdqAt5ed1zg4S8+HzHI9tbiAeXLurQRETAbTvRCGxyugBwQCLYtuNrefmvZbvhbPbIJB333i9/LyWfErIQjxHRjrlXwla6QDIjXKY6lNOs615OwN+dwPAbILuPT/wCOOO9dU7y4dxpHE7RDRu6+AdnhuUvhOFvW8aTdIuOLedpkmDA8vcE8uQgb1BSwzR1pMh2ja/nw6enVW1MsUlJaMbIJsN2nHr6qxYV2N0ZZBxPn2+QIh25zAEcxNaEYc4vFv689LD+FA8saGG+djHW5/lN37q31AtMCVuIWE6gK4YhgdQYGx1ql5EzQGHQj6EHKQxpgcTILXDreIIwd6hY655rpU/8AzbQkH/KgI09xUUjsuI/vb6BaULe6wOH/AOt3qVb4ux+WY8RcqwY8xYb9RBnTkGq2cnTjge/e9Z1KB81vlNz0t78bL5jb8YmxbkQczRzGVSPoc/6V5I/95jep8h/P0XsMd6eR/Cw8yD9vqmuH3Myk6/O410Ojkftp2imxm48T6pE7dlwHIegTVMSUUIXnfiXGtcdcFZYC5dH3jfkt8/cidP8AaoaqQucIGanXkFrfD4WxtNXKO63QcTuSnFuIrgcRhUYKuGVCoJILAkRmj5oEQTzztXMsjYHsaflHu/vin01M6tgleCTISDwHS+mdbcgqON+HsNiEVrcWzOdL1ghT5okgroZHOnvpo3i7cb7jCkh+IVFO8tk724tdnTdY8F5biOHxGEYJBy+FctYXKwZmu3HUlzCghipJJjSInWTFIJIjbdYhvG53ragkgqm7e+7XPuLABoNmjNrX0zm97Yx7fgfDRhrFuyv4F1OurHVjrtLEmK0YYxGwMG5fOVlSamd0p3+m4eSepqmRQhFCEUIWeJsLcVkYSrCCK4exr2lrtCu43ujcHN1C8vw+z4iXMBeMPbMo25K/MCNdwDt0McjWNAwSMdRTat0PLUe+GFszv2HtrYhh2o+nvnlWsdibeEtQoAOyIN2Y7abnXc1oyyR0kVmjoBvPvVZ0MUlVLdx6ngPeigcJxtmyj37zE4kswKGQwPQL0OmvLblWVSzQwtdPKf3De439Le+C1KqCWZ7YYh+3jO7rf7eK7zvaIxdoMLZ/x7PNTzMH68twdjp33onfqohZp+Zu8cTb3x0052WSj9NIRtD5Xbjwz74a6+rsXldQykFSJBHSttjw9oc03BWI9jmOLXCxCXxFsm7aMwFDE99Asf8AtPtS3tJkaeF/wmscBE8cbfn7KZhLbrbuFgHBvsbYy54BuEaCQJmTJOk1JE1zY3F2e8bYvv8ADfm98KyVzXSNANrNAObaDx3YtbNky+Dzt4pt7qy3LcAFxIidcpIIPMiDoaaYts9ps6ggjj13Y679UoTbDezDtCCDw6b89NdQk7Ng4m79pCsmRStuSJLgkGQJ0Bkb660hkf6iXtwLbIIHXnrjcnveKaLsCb7Ruehtppnfoq93PPkQZiNXeNBrpA1YjpoO9Wu2790Z4n3m3DA5qFuxbvHHAfzpfjk8lIw19MNevteZ/MyhXZGMgrMBlWN5Edqjjc2CWR0hOSMkHhxAt4K6SN9TDG2IDAOARx4E38eaa4XjEW21xm0uXWKGDLiYXKu50AAgbDpT4ZGNaXE/MTbnwxqcfRJqIXueGNGWtF+XG50GfqsOJW1xD2jad1JLo7pKsqhGOUyJHmymD/SuJWtmc0sNtQSMHTTzsmU7nU7HiQA6EA5BNxnhpfRSuOcRa5hE0Xxc8sEMshQ6tlE6eXWTAkampKqdz6cf3XzbUWOtvfVXUdO2Oqdrs2sL6G+6/pbXgr92z4lu27FXygMpCuGkgQVh5B/r61olu21rjnfofystr9h7mDF8HIt44Sj4MtjLOIz+UW2EajXaCCNBqZG8ilGLanbLfFj79708TBtI+G2bj3f03WVThl5XTMpzKWaD1Gdtu3SqYnBzbjn6qKoY5j9lwsQB6BN0xIUrjvGBYAVBnv3NLdvqTzPRRU1RUdmLDLjoPe5XUVGZyXONmN1P45pPhfDlQXLRu/8A9dxc924sZlzflkQANcunKYriGEMBBPfOSff0T6mpc8tkDP2mmzQdDbjx5+V1Hf4exKXxiEuW8bkU2ylwhWiCMswVkZidY/WkGmlEnaA7dsWKvHxGnfAYHNMVze4yOu47tyw+FsZiLeIvW8q4fD2/vLtu4SwtAiYRtIB1b8sA+/NK+USubbZaMkcOib8Shp5Kdj77cjsNIxtdRy043+lHgWFfG4k467paQlcOhnVRIzxynf1nkAS2Fhml7Z2g0/KkrJWUdOKOP5jl558Pe7qV6+tBYKKEIoQihCKEIoQo3xDwtroFy15b9vVSNJHT9f22NZ9dSukAkiw9un4WhQ1QiJjkyx2v5U02Pty28RZIt30YK87COcGdtx/XaTs/1rWTxnZeMH/HorO0/ROdDILsOR/n193p2uG4fChr1w5mGpuPq0np39NdasbTQUwMr8nUuOqidUz1JETMDSw0SPDjfxF431hLB8uRtc6DSY66nX0GutTU5nqJjMMMOLHePf4yqZ+wp4RCcvGbjcff5wubE4V2ewfFw2Yi5bBlrbCZgdBH970MBpnl0R2o75G9p3+Hvmun2qWBs3dksLHcRu9/4T+F4xau3/Ky5VtTmJj5mEg8hELVMVZFLN3TgDXqc/ZSyUcsUORknToMfdZ8OxmINsG3ZR0khT4gUlZMGII/WvIZZ9gFjAR1tjjp911PDB2hD3kHfi9jw1v9F23E8UvzYYN2S4uaJ08p7d667eoGsd+jhfy/leCmpnaS26tNvNS+GYh/Pav2LxPiknwpyqWUNGjCN59T61LTud3mSsN7nTQXF+Psq2ojb3ZIZG2sPm1NiRfI92TnCsGl/wAfMLvh58iK7P5YUBoBY/jn6U+CJsu3e9r2AJPDO/jdT1Mz4OztbatckAZzi+OFlgMqpbVrl9vCcD5DcV3tySdAX6neBA6VzYNa0OcTsnhcEj6/Wwsmd5znOa1o2hxsQD9OWlzddcJCvftfdwqo1xHKOkliFygMxMBTO8GQQBGpDZ0re7gAkGxGuLZJ3LypLmQP71ySARcHTN8Aanx3Ern7f9mxV1rqMmfRQuZzdIPlYACJCaESPQ0dr2U7i8Wvwub8Dpw5r3sP1FMxsbgbcbDZxkHO88lpwTi+Et2hmdLTsSbisQGzEmc37Tyiu6aeBjMkAnUHW/NcVdHVySd0FwFrEaW5e9VvgOK4Q2wGu2VygpBuIPLP8WxABpkc8BbYuHDUJc1JVCQlrHG9j8p18t2V3hcTZa9ZW1dS4FtuDF1WM/dwTqSTAOtesfGZGhjr2B334LmSOZsL3SNLblv9JHHTFuCc4IkWuUF3KwIGUuxWBO0ERTYBZnifUqesN5fBvmAAfqluMcYKHwbAFzENsvJB+ZzyUfU1xNPsnYZlx+nMp1LRh47WY7MY38eQ5+ihXsQmAuq14texNxl8W8QQlu2zQY5DQGB/IaVJincHPO082udwBWm2N9dEWxDYjbezd7iB59fucqpxTgJzfacGwTEamSSy3AdcrSdjyIiO3KmSnz2keHevJRU9eNn9PUi8enAt5jHv1OFcVtXwyWsuGxJcG7bZVzZgVL6aZpURn9DyivYpmvFm9128ev8AlFTSyQkPkvJHawNza2bZzaxzbwSnxEwxd/7FZIBIBxNwASLa6hZ5kltu/c0qo/df2LfE8uCfQA0sP6uXIGGDmdTbw+nRenwmHW0iW0EKihVHZRA19qta0NAaNyxpZHSPL3ak381rXS4RQhFCEUIRQhFCEUIXm+M4Z8Nc+12RK/8Aetgbr+Ydxufr1rLqIjTyfqYx/wAhx5+/ytekkZUx/pZdf6T9vx5cEtxThrY17Ny1cY2HBzagi2QOQPM7RyP6JqaT9Y9j2uuw89PBOp6ltGx8cjbPGnPx+vMKWOI3sJimsWma8FHhojExmIB2GmhkctOlSiaSmqDFGS4AWAJ8fp6Kw08NVTCaQBhOSQOH59VVVbOAylzcu4pzJVC0sWn8IMEamJGp27WNbDRkF13SO4Xz4adFETLXXDAGxjebYtz1623arDEcLF263hKbF+AxsXMpR1B3hSRvv0PIb1y6la+QmMbDtdk2sfJNZVGKMdodtmm0L3B4Zsfe/RVcJ8QKjCziE+zvymMhG8q20f8AEzVcda1ruzlGwfp4FQy/D3Pb2sDtsfXxHvyVxYMMIOmh7HoehgfQVdg5WabjulQcQXXE3ipAY27SCCf+47jM4OhZcpjsQOdQv2hM4jWzR5k5PMblqR7Jp2B2Rdx8gDYcjvT96yLapYtlkDmJB1iCzGd8x/NvLTvT3NDWiNuL/wCT/nXN1K15e50z828uAxwHDSwsjBYVLKsLIDZTAQEeWdTJJmTOYzvp2ojjbGCGDTciWV8zgZDa+/j5btw8VnicPee00lcwIe2V3BBkLtroAM3PM2nXxzJHMNznUW9Ptffc4XcckLJBYG2hv0tfzzbdYZ4LccyYrCrctP5symy4MfeE5QPqcpB29qXUbM0Icw8LHnom0e3TVJjkbixDhrjX+R/K0XHB7gS2EXEAqb6tuEG8NHm30I68proShztltg/Fxy+/JcmDYjL3klmdkjj0vjn91Qt4G0NBbSJJ2G5JJ/WniNg3KR08pyXFec46l3BvexNkWslxFU5jlKsJAKjmNZI3MVBUB8DnSstYgeHRa9E6KrYyCW92knGbjXPpfcuODm8+HWzZzWbCjz4lwVZplmNoHYamGO3qK8g2zGGR4aNXHU8bfldVQibOZZe886MGQNwDvwNVzxjPZwZPD0lHUs9/Mc5H5hIzMTJObkNuVdygxwnsBrqd/XivaXYmqwK12QbBtsdOAHLfvSPHOPviBZs4VrdwYmyUe20FkYgak5pDQTEkjyk60qepdIGtiIO0LW4Kmj+HsgL5agFpjdcEaEcsWI4242wvvwrxvE4Z1wWIs3WOyRqwE9S0G2OoOgEehSTyxuEMjTy98EfEqKnqGGrheBx4fQX2jwtkm6s8cxaWbxXDW1bHX1Cg/lQfic7AAD3gbxVUzmsf+2O+73lZ1HE+WG87iIWG/U8Bz9LniqfAeDphbcDzXHOa7c5u51JPaSYHfuadDCIhzOp4qOtrHVL7nDRgDgFTpyjRQhFCEUIRQhFCEUIRQhBoQvMXsM+Adr1oF8Mxm5b5oT+Jeo/vYSMtzHUbjIzLDqOHMLZZIyuYIpMSDQ7jyPv8FrgvDsO11sXZYMLmwj5WPzROoJ6ftTaaCEvNRGb7X04pNXUztjFNKLbP1G7ySfwxaF25exd0ywdlWfwKB320MfXqaTRNEj31D9bkDkAn/EXmKNlLHpYE8yffuyys4wYrGPcUfc2rLJnOxJ/YyfYd65ZKKipL2/K0EXXb4TS0jY3fO5wNunv68krw3ivhYJXusL4dsgtNEgCQRzJ0AOvbrSoKns6UOedu5tZPqKXtawtjGxYX2h5+/wCE0QMO6pZxBsswDDD39Ug/hD6wZ5AnWn7PYuDY37JOdl2nS/4KQL1DS+WPbAxtt1xvtv8AEBMY7HPlZL+HdJKlrttfFQ5SG1jzAaRtpTZJHW2ZGW0yO8MZ6/TCVDA3aDoZAdbNJ2TnGN31yn+GcUw91iReRrh0j5YAOwU6778yfYB0U8TzcOufL6KaopaiNtiwhvn4kj39Stjgct/xUOUOpF2I1IjKexAkT0rvsrSbbd+v2S+32oezfkg45cQvthcPhlYhktoWk5nEBiANydJgaV60RQg2Nh1XjzPUuAILjbhmyjPxHAhmjEqFzi6ySSC4IYFT6gSBO2w1qQy01z38XvbnrhaAp60tF4jexaDyOLEeh9VvY4taDM1ixiLzOcxfw4GsADM+XSAIA00pjZ2XJY0knN7fc2S30khaBLI1oGLXv9BfxWWIxmLKsqLYwqqCzSwuOojMSttBE695muXPmIIADPqfILtkNKHAuLpCbAY2Qd2XFJ4S7hUPjumJviZOKuLmQa7hSZCg8wulcM7Id8gu/wBx09+ColZUvHYsc1h/sBsehO8nm7Kr/E9rDXsMWvO3hxKsjNqToIA0YydAQRVNSI3xXecKD4c+oiqA2Id7fcDxydOdiFP+BONZ7Ywt1TbvWlAClSuZBsYPMc/r6JoZ9pvZuFiPRVfGaLYkNRGbscdb3sfenkpnF/h57ePtPgwuZvOVYHKhGhJj8LToN5DR2RLSubUB8OuvJWUvxFklC5lVewxcankOY46Wt42+LcY+88LCot7FxlLR5bYJ1LnkJ/DM/vVLN3tmMXf6dVnU1H+32lQ4ti1tvd0H3snPh/ga4YMzHPfua3Lh3JO4HRZ5UyCAR5OXHU+9ynrq51QQ0YY3QfnmrFUKBFCEUIRQhFCEUIRQhFCEUIRQhfGAIg6g8qNV6DbIXnMX8P3LLG9gnyNubJ+RttB0n/grWa+idG7tKc2P9u4/j3otaL4gyVvZVYuP7t4/PvVJYX7HinZLi3LF5jL2i7rmPpop67TSmCmncWuBa46i5F/sqJP1dMwOYQ9g0Ngbfcedlz8X4M21w9q2DbwxYi5lnSSurH0k615XRbLWRswy+bfddfC5hI6SSTvSWxfx0+iS4Hw2xdx5NjWxZAYGSZYQBE6xmk+3QgUimp4n1ZMfyt9VRWVM8VCBN87sabv8evFP/EuPtLjcO4HitazeIijMQI0JEbrJb2G1UVcrG1MZAuRe41spfh8ErqORp7odaxOL/wCdEvwNrTXsVjfOtlDKgaAtHmJUbnYx/nrimMbpJKjIaPZx71TawSthipMF7td+N2T7wuL638Vh3xjeFlWSllraMMinzSxGbkdiJjlIjw9rPEag2sNBYHA1zqumGCmnbStvc2BcHEZOmNOG7HNfONYeymFtYmzatZGADI/iH5h1DjYiIoqGsZA2aNosdxvv8V7SSSvqX08rzcaEW3f9Tqmr/B/AwvjrZwpuqM7ApcKhYmFlyZG88+gpzqfsoe0DW7QzofykMrO2qexc94acai9+fd0PBdcT4632Kzds3bYutlBQKvmOxUAk5cp59u9ey1R/TtexwubY+y8p6Fv6x8crCWi+bnG8G++6346l7DPbvm7eu4ddLySAQCpXNCKsgTJ7gezJxJE5r9olu8ffAS6Mw1LHQhrWyH5Tbne2Sc7un1mfCOJw7cQxC2vMjpKMZJjQsJbzak7du1IozF+ofsb/AGeas+KRTihidJgg5HnbTH+VSt4PFMt/AgJbsKuW3eKMfunBhAuYBiqyuaeQJBJqoNkO1DoNx5Hd4KR01M10dYbl5Ny24+YbybYBObW45XnsBwTE3Eu2Uu5mwd9TaQxkJEn1B12mBJHORFHBKWlgdfYOBuWrNXU7HslcywlabneNPD6X0O6ytY/Dm/ct4nG2/stqwhmbgzOzRABQzkGvOTJEamqnt23CSUbIHP8AG5Z0MghjdT0ru0c88MADri+m63NMjE38aBbw2exhog32BzuNotAmRoCM51+mvYe+bEeG8d/h+Ukxw0Z257Pk/tGg5u/AwrfCOE2sKmS0sfmY/Mx6seZ/vSqIoWRNs0LOqquWpftyHw3DkE9TVMihCKEIoQihCKEIoQihCKEIoQihCKEIoQkeKcIs4kRdQN0bZh6Ea+21Jmp45hZ4uqaasmpzeN1uW7yUhOHY3C6WLgv2x/27ujezf8DtUohqIf8ATdtDgdfNXmoo6nMzdh3FuniPfVfMDxzCC5Ny0cLeYa+JbyZgeZaII03avI6qAOu5uw48Rb6/lE1DVGOzH9owcDe3h+Fx/wBIvJfuYnCtZuC8p0Yn8UHylQQRp2rn9NI2V00RB2hv+y7/AFkL4W09QC0tO7ljN8hLWeB3l4bdsFCtzMWgEHNBVhEHmBEdqW2keKN0RFj67019dE74gyYG7dOFr3H8rC5xy1/01bVtlN50Frwhq0k5W8o1kiSOpI3rk1LRRhjD3iLW38DhMbQyf+omSQdwHa2tBxGdOF0nxnHovDlw2bLeRgj2zEyJY7aZZ5jsKXUStbSCK/eFgQqKSne6vNRa7CCQfp5r1nBeNYfFZrVolgiLmJEAhpEa66Rr6jetSCojmBazNlh1dFPTWkkxcnfw94X57ZxVu3e+yMFCrjQfEJE5FYoQTuNgd+u1YzdiN/Ykf1XvyX1bopJIv1IJuYzi28i97fxwX6F8X4S5ewd23ZEuwEDqAwJA7wDW1VMc+FzW6r5T4XLHFVsfJoPwoV609+5hGwuHuWXsjzm5ba2qoRBTUAtz0WRqetTOY57ozG2xHEWxwWm1zII5m1EgcH6WcHEnji4Hjw5Kn8TNaQ27lzFthmUEMEbV0O4CGTIMQwBjX1DqgtFnOfs/dRfDxK8OZHD2gOlxoeZxu3XU/hnFXZPD4Zhj4YJ++vEhSSfmkks5nU6zptSo5i4WgbjifeVXUUrGv7Svl72O63J6cBy3KnhfhoNcW9i7jYi4o0DAC2p6qgEe56A7gQ5tNdwfIdo/TwCik+JlrDFTNDGnh8x6n3w0XoKqWWihCKEIoQihCKEIoQihCKEIoQihCKEIoQihCKEIoQihCxxeEt3Vy3EV16MAa4exrxZwumRSvidtMNjyUJvhJEObDXrthhsA2Zdd5Vt5jr0qT9C1uYnFv1HktIfFnvGzOwPHSx8x+FxYXilr5vAxA6SVY++UCvGCsZrZ30Pounn4ZL8u0w+Y9SV8s4zEi4XbhoDbeIlyyWI9TlMT3rprpNraMWeNwvXw05j2W1WOBa633S1zi9pbhZuGYnOxksLCNJjkwMEx361wZWB1zEb9E5tJI5gDapthu2yPos7HH7dos1jhuJUvzFnLm565Qe/WvBUNbcsiOeVl0/4fJKA2aqaQP917edk+OL4mCU4c876vaWTGs89+f/FO7aTdH9Qpv0dPcB1SPJxXSY3idwHLhrFnp4l0tB6+QUB9Q7+kDqfwvDD8OjOZXO6Nt6ldvwXE3cpvYt1EeZLAyA6zo0lv75V6YZHW23+WFwK2miuIoQeBdn6aJvCfDmFtkFbKFh+NhmaepZpM122miboEmX4lVSXBebcBgeQVUCnqFFCEUIRQhFCEUIRQhFCEUIRQhFCEUIRQhFCEUIRQhFCEUIRQhFCEUIRQhFCEUIRQhFCEUIRQhFCEUIRQhFCEUIRQhFCEUIRQhFCEUIX/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1030" name="Picture 6" descr="Logo Federico II"/>
          <p:cNvPicPr>
            <a:picLocks noChangeAspect="1" noChangeArrowheads="1"/>
          </p:cNvPicPr>
          <p:nvPr/>
        </p:nvPicPr>
        <p:blipFill>
          <a:blip r:embed="rId4" cstate="print"/>
          <a:srcRect/>
          <a:stretch>
            <a:fillRect/>
          </a:stretch>
        </p:blipFill>
        <p:spPr bwMode="auto">
          <a:xfrm>
            <a:off x="6347178" y="211806"/>
            <a:ext cx="1222531" cy="1200970"/>
          </a:xfrm>
          <a:prstGeom prst="rect">
            <a:avLst/>
          </a:prstGeom>
          <a:noFill/>
        </p:spPr>
      </p:pic>
      <p:sp>
        <p:nvSpPr>
          <p:cNvPr id="1032" name="AutoShape 8" descr="data:image/jpeg;base64,/9j/4AAQSkZJRgABAQAAAQABAAD/2wCEAAkGBxQSEhUUEhQVFRQVFhQVGRcYFRUXFxUVFBcWFxcUFBUYHCggGBolGxQUIj0hJSkrOi4uGB8zODMsNygtLisBCgoKDg0OGxAQGywmHiUtNSwvNzQ0NC4wLzg3LCwtNDc0NzI0LDUsLC82LiwsLC00LCw0LTQtLCwsLC0sLCwsLf/AABEIANQA7gMBIgACEQEDEQH/xAAbAAEAAgMBAQAAAAAAAAAAAAAABQYDBAcBAv/EAD4QAAIBAgQEBAMFBQYHAAAAAAECAAMRBBIhMQUGQVETImFxMoGRBxRCocFSYrHR4RUjJDNy8BZTY6KywvH/xAAZAQEAAwEBAAAAAAAAAAAAAAAAAQIDBAX/xAAlEQEAAgICAgICAgMAAAAAAAAAAQIDESExEkEEIhNh4fAjgZH/2gAMAwEAAhEDEQA/AO4xEQEREBERAREQEREBERAREQEREBERAREQEREBERAREQEREBERAREQEREBERAREQEREBETFicQtNSzmwHWRMxEblMRviGWJiw2IWooZCCD1mWImJjcExriSIiSgiIgIiICIiAiIgIiICIiAiIgIiICIiAiIgIiICIiAnNPtJ4+7N92oAEowzHMBZiPxDoNZ0itUyqW7An6C84dgsEMZxSmtR2CuSWN2JOUu/hgn4QSTtsDOX5M71SPbowRrdp9OocgZPui5K3jEkl2sV8+gKhTqAABvvv1lklUx3CKmDqvisCmZamtbDjZze/i0gNn3uBve9r7zXBeNUsSmambMLhkbR0I0IZTroes1pMV+k8M7xv7JGJGYrjlFGClr9yuoX3P8rzfo1lcZlIYdwbzVmyRPGYDfSewEREBERAREQEREBERAREQEREBERAREQEREBERAx4mjnRkP4lZfqLfrOScEwlKhxRGNUDwmqqwOqk5GUMh6a9DeXXm/iLZ0wwqLQWopLVmBsBe2QW69dSB69DX+b+CUlwww+HC+KFLiuwJZnbQs5QZje2vlI9rAzlvE3vuvdXRSYpXn2vtfitFMuaoPMARbW4OzabD1lS5yrKuJouqZmemVzqxHlObe1w2gPbfeVflepVFPw61JUZNFamQ1KooNro6kjMNiCbyZnR3HLHrp5MlDEMhujFT6Hf37zFPJKraxOPeoV8Vi4B20GnXYb+stvL2MV6YAIBBPkzElQNtzeUYOC/hhlNT9gOpf2yg3v6bzYw1AsdwoGpY6Wt26k6jbvA6NEh+W8TnVxmZlUgAsbk6a/ppJiSEREBOffaTx/wWpqjqwW/iKGF0Jy5WZe2vyv6yd5g4pWdvuuCsa5+OofgoJ1Ynq3QAdfbSj8+cuJgMHTdH8Sq1b+9d7Z6xdeg6KuQeXoDfU3J5s3+Sk1iNw3xfS0TPboXKOPFbDIwN7XH8pNTmPIOIrUq1PxXGTEq1qeo8IplCrva5DgkEXGa3t06W+PP0is9wrmj7zPqSIibsiIiAiIgIiICIiAiIgJF4rjlJGC6t3K6gfz+UiOKY96jVEBKrTNraDNY2JBBu3sbSIMC7GpSrofgqL1BAP1U/rKbzkctRLaeS2noT/ORPFOOUcKUNV3VmvkyAlyVFyAdAvuT9dpgrcVfG0MPWykM61LrcErkcqQSLA7b6SuuUt3h+IrZGKqpDjKWZQ2q6LmAOa4ubbddZHYvmTCUqnhVMRTVxoR5iFI0yuygqp9L6dbSic4VqtPEUSjvTYgqbEqfi/rKnXohaa2GzW/KSh3pSCAykMrahlIZWHdWGhnxUXMCDfUEaEg66aEag+04lwXjtfB3ag9rfFSa7U3G/mS+/qLHsZYeL/aNWqKEw6jD3HmqKxaod/wDKYgeELdrt+9JGvzvy7TwGV6FVw+fKUJGamWXODnUAg+TY66gyb5Lx9Rw5rVHqFTYF2LFQL3ALbDU7d5Q8bV/w1MHc1Gb3JTUnubk/WWDhFYphq2VirMWykaEE2UEHveB3vkjFL4bKSA7PmAO5XKtiPoZP8Q4glFczn2HVvYTi/JnEcXVV/vOV1GXJVsFZmucwOWwYett+ssrOTubn11gSj8freIXDWH7O627W/WbWJ5qc07KgDkgFsxyhTuwG9xpp/wDJAT0EggjcEH3t0MrMbjSYnU7XrgHD6VGkPCOfPZmqE3aoe5P10/W85xz/AFanEa2TDhfDwi1nd2JswXLnNgD1Ww7y1V+ZFpYMhSVqBTdmFglzd6mbbQEkDrYSncic0nLiUo0qdSleys2ZKjZl0FQEEMt8w/D17zK9eqx01pbu09pjl1Eq4bB+Eb1UrZ7AaBGFmW/yU+6+86TKX9nlOmodBTZCoAUMxbS1jlJPpLpK/GrMRMz/AH+U57bnUERE6WBERAREQEREDBjMUtJSzmwH5nsJrYTjNKpezWsL2bQ27jvIH7RqrClTABsXNz0BA0B+p+kr3CMJU8IV2JVSSiW3PdrG4IuLWIO3tOO2bJ+fwjr26Yx0/F5T2uHEOMk6U9B+11Pt2kZhsc9NiVO+4OoPqfWRn9q0wypVqU1d2CobkB2JsEIN/Da9hqbE9iQp2nFtDOuLRPTnmJjt5XqZmZja7G5tMJn2Z8GBq4zCU6q5aqK672YA69x2PrGGw60kCU1CoL2UbDMSx+pJPzmczHUawJOw1gafEuGUsQAtVA1jdT+JT0KncGcw5t4NTwrmmtYVGHmKfjpbC1UjS5vtodNQNLzHHuc61a6YTNQo7GrtXqjY5f8AkofTzHqekqNXhtl8vXf13MlD5wlBWU3F7n9BNGtQIfbQaf7E3cOChsRaTFfglYUxW8JshG4FyBYeYqNQPWBXsbTJWmNdyT6XtvLhyqcGxZcQ5VlKkK9lpNc3BzA3OvcADS5N5o8Pwp+Jh7Dt7zS4ph/OzEbn+kDsSrYC1stvKRYqR+6RoR7ROP8ABeKYjDN/hnNif8prvTc9vD7+osZ13CVDUVG8NqbMqk075ijEarcDXX+sgfc9nrIRuCPcTwQIfmzh1TEYc06Rscykgm2YC/lv72PynnKXBzhaOVrZ2NzbW3YX+v1k1GIrLSI8R6aEkABnUG5+EEE+Um4sDa/SR4xva3lxpKYfDLTAepq26oNPYuRsPSXaiCFF97C/vbWUbh93rpnv8QLXBvprqJfJZUiIgIiICIiAiIgcj5p4glR3FdnIpM4BBIufhJCrpc26SRo8OatSdq1d1dVutBiA5QfiLEkkEBtrajeQPOq0vvGJyPcAuxGVvjGrKpF9S17Xt6aay2/8K0/Cp1MNUKlqdMkkXWp5Qc5H4Sb30012nm1w25m0eU+tzw7pyV4iJ1/rlGYLhtBbtlp5nW7LoWK3Or3Nypyk/I3mDEcyqxbwUOIylc2V1UnObXpZhap11uo7EjWaWPXMctakrmkzLaykAv5TYmxS41zD9byBbjWdmpU1FIZWtlABLpqAbe06YyXnitf++nP4VjmbL3hcWlXN4bXKWzobCpTLbCooJtfoQSD0Jn0TOZcB481CvnOubQn8QB6g2P0NwdiDJHmznqtRpqtKkErVA/nvnWmFYqCikaud7m4GhF7i28b1z2znXpP8y814fAi1Ul6pF1opbPqLg1WOlJTpuCSDoLayN4Fzl43hmqigVbgCmDmR85UC7Paopt6HXS+x5LUpOfM12ZiWZmJLMxuSzE7k66mS/Da5SnT6ZXJHtdT/ADllVp5m4phatVUwwu65jVcKUUHQCnlIBZr3u1ha1temngqGdgtiSdABqSToAB1OsjeC8HrV8TX8JfKHYGo2iKSb2J6nXYXMlcfw+rhWbOLqFzK41ViLG2vXTYwLXwzllKZDVVVnBuARcIR19W9en5ydlZ5IxeJdavjlmpBiKRf4tG2QnUpa+9+ltjLLIEfjuC06uwyueqjc+q9ZRONYJqNSpRqAZlNj8wGHtow0nQuIU6jIRSqeGxtr3X8SHqAwuLjv8pQ8Ry/i3rG9MWZj5yy5VXYE63tYDQSRB4bFPhHFeiQHU7MMykNoykHuL6iXOnzW9ajQIUUjVdvECliCtMqAtyfgPmJHWwHTX3inI1OpSy06jI4A8x8ysR1Zel/Q6SAxGAqYY0KdRfhpuMwuULecnK1vUesCHoc1YnDVWanVOVmLeGQGpWvoCnTTqLWl95d54w+JslS2Hq2HxN/dPfTyVD8O40bvuZz88NHXUzTq4PLofke/pA7Tx/iH3WjmBtWqaU9jlA+KrY9tge+vSVCtUthgpN/Fqsxub5gosS19yWJ3kRjauV1pA+WhTSkB/oUZvq2Y/ObWNqZqlKiOiovzc3Y/nIHRfs+pOqIpZyHN7FmIWmpzBFBPlGmwtOnqZQeWBlbTZVC/XX9Pzl5wz3EJZoiJKCIiAiIgIieMbC56QOK8YrIMVVUEMRUfL3sWNrfUSZwHOa0sOlM0X/uwUPmW+ZGKtp7g9Zm5E4SlWtWrVFDBVygEAi9Qkk2PYL/3Sfq8Cw9MkpRQG5N7X1JuSL3trPOwY7ePnWdbduW8b8bc6c8xXFlrM5VSruGOpBu1PKVJt6sPoZTeKV/CxdxsWDD2bQ/xMuXEMCWxlYKPMoZv/Cw/OUjj1Mu4FjnUlbWIsBsT8rTsxWm0cubJWInhHYqvlci+xM3eIVDVpUmI+AsoPcMqEH6q01KnDWBzEX76azfp60SOxDfTT/2miiHxR0lh5W5WfFqlSpdMPc+b8VSxsVp9tRq3TpfpAVUJNhqZ0jkrHmnh6aG2mYHS4PmawYdd/QjoRJQs1CiqKFRQqjYDbXf3Pr1n1efa2f4Nzrkvc6blT+Me2o6gTR4pxOlhqfiVmKrcgAC7OwFyqL1sNT2+YBgbRnkwYfHI7KgOV2XMqkqcwtewZTo1tcrAX6XtM8DyIkDxrmdKPiJSAZ6SuzFgSuZELeGoBF9bAtfe4A0vAnp8VqasMrgFToQRcfSQ/AOaKOKspPhVdfLZmVgLAspAJW1xcHvv0G5xTiiqr0XXw9dKps2fL2C/At++p7DaZ5bTWkzC+Ou7REoXj3K9NabVsOx8nmZDqMvUqd9N7G+kruFwoci40uCfYan+EunBKuZzRexz3Qi4IYMCNDex0le4fwmuF81J1D3VWI0N+txt5dbTn+HkvaJi/pt8mlYmJqqdWhVNRmF2uxY6dzeTfLzB8QXbRhqQenyl64Zy8qgC3ue57mT/AA/lujmDGmpYbEqLidrmbXLOGIpgndvN9dvytLfhVsJqYPD2kiq2kD2IiSEREBERASE5u4r93oNa2dwUW+trjVrdbdvaTcoPNGKpVcaFrOFoUAM/XMdyigakk5Rp0B7TD5F5rTjueGuGnlbnqE9ybw/wsIlxZ6gFRtLasBbTpoBp3Jm7iqF5t4XErURXQ3VgCNCNCNNDqJ61OXiOOFZnlzPmXlqua5qUqmVKigPY+bSwt7eUdZrUOX1RAtr+p1NzvOl4iheR1bBjtIrSIncJm0zw51X4GO0iMZywxuUspIIN9j66dZ1Cpgx2mpVwfpLqOX0uW/DGup6nvNvCJkGX1/jLtiMH6Sqcdp+EwJ2bT5jpJG9g62liARpoe42PofWUL7RcQTigpZyqolszu5Ga97FyTvLThcTKT9oDf4q/enT/ACLyULpwvl56rYfFVGKoBTqUwN3KKoBJ6AMNt9OktkgOS8cfutJbj4QLEXVraWYbg/vAgj1GhsCkMQB5WOyE3zH/AKb6B+umjfuyB8yG4pyrTxJbITTqOCCw1U33LL+ot85MvoCToFFyT0/r6StVuK1PHYNUenSC/DTsCM23jkjc2vlB00vvK3vFY2tWs2nSmcmKVxTa6oHU22N6iA29LI0vGJr3MrHL/AK1B3qGzowBV0YNdfMbsAbqfMNPzk1gSXe5+BdT6nosrOWkVm2+lox23FddtviWHWmVFWi4RrZXswRyRcgsNCbhtD2MuXLzLUUAbAbdPQ276n6yn8Yw5FBWuQatYHKSoWwDG5JtbUgC56+0tXIlZPguTUIJYWFkCkWBIJ1a7G37vtfhrTeSuSN6/f7dVraxzSe1moYEdpI0MLaZKNObQE9JxPES0+oiSgiIgIiICIiAlUrclo+Keu75gzZghGgPrrr/AL7CWuJW1It2tW016Y6NEKLCfdp7EnSr4ZLzC9CbMRoRtXDTUq4aTZWYKtGEq5icPK7xbh4cEMLjtLviMPIvFYSByrG8Oegbi7J36r7+nrKfzcviVEYanLb6H+s7disB6St8S5dpm5CKD3AAkoQPKL2oIDuAf4mWilWuLGxB3BFwfcGVfDr4TFDpY/kdZL4evA2eM40gKtyfxDMbkdB5t2tb8RJFzKLUZw9YbioGYHs9gAP4fSWXjdXzD/QP4mRWEp56oA6an2Erpbbzk7DYhFC2Ki/X4QP3f5Sb4uzU8i2GaqzHMNhbLckW31Hvr21k6DhBsdO0heJ8cpYhEGVqdRKgOVhuDcEXHyPynNnx01Ntct8N7biN8M2M5eq0ArmotRWOUDzBiSCdAdNgest3IeAqBsxQqovuCLnUWsfW/wBJ98V4e1fC5UvmUK4AJBaw1W47gmbf2d1waRQADKb299z9ZjbHT8lOGkXt4WXakJ9z5TafU9GHEREQEREBERAREQEREBERAREQEREDFUpXmpVw0kJ4RAga+EkXicDLa9C816mEkJc34xwEVOliNmG4/mPSVmrRqUGtUGnRht8+07HV4cDNWrwBH0ZQQd4Q5FjqbVagVNTlXXoB3Mm+F8ICCwGvU9SZek5Vop/lrl+ZPp1nv9kWhKuUsBfefR5Xo1WBddQQbjQ/WWVMBabKYW0rMbWiXmGpBQABYSuvbAY0Oc3hYg6ZVBsxIzhrnQC+a/ylrRbTV43wtMTSKE2IOZG/ZcbH21IPoZlkpuOO46XpbU/qe07TcEAg3B1B7z6lT5O4iylsLX0qJsPT0PUHeWyXw5PyV379q5KeFtERE1ZkREBERAREQEREBERAREQEREBERAREQFoiIHlp4aYn1EDH4InvhCfcSNDG1ESN4xwYV6bU2JswsbG0lokTWJTEzDmo5UxlCvSamxqIrKASdVW/qdB7euk6VESmPFWm9e175JvrZERNWZERAREQEREBERAREQEREBERAREQEREBERAREQEREBERAREQEREBERAREQEREBERAREQEREBERAREQEREBERAREQEREBERAREQEREBERAREQ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1038" name="Picture 14" descr="http://www.lamedipeucetia.it/tl_files/peucetia_template/peucetia_files/11_Gruppo%20di%20lavoro.jpg"/>
          <p:cNvPicPr>
            <a:picLocks noChangeAspect="1" noChangeArrowheads="1"/>
          </p:cNvPicPr>
          <p:nvPr/>
        </p:nvPicPr>
        <p:blipFill>
          <a:blip r:embed="rId5" cstate="print"/>
          <a:srcRect/>
          <a:stretch>
            <a:fillRect/>
          </a:stretch>
        </p:blipFill>
        <p:spPr bwMode="auto">
          <a:xfrm>
            <a:off x="2699792" y="3717032"/>
            <a:ext cx="3604588" cy="142940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half" idx="2"/>
          </p:nvPr>
        </p:nvSpPr>
        <p:spPr>
          <a:xfrm>
            <a:off x="1600200" y="404664"/>
            <a:ext cx="7315200" cy="5767536"/>
          </a:xfrm>
        </p:spPr>
        <p:txBody>
          <a:bodyPr/>
          <a:lstStyle/>
          <a:p>
            <a:pPr algn="ctr"/>
            <a:r>
              <a:rPr lang="it-IT" sz="2800" b="1" dirty="0" smtClean="0">
                <a:solidFill>
                  <a:schemeClr val="accent2">
                    <a:lumMod val="50000"/>
                  </a:schemeClr>
                </a:solidFill>
              </a:rPr>
              <a:t>CATEGORIE</a:t>
            </a:r>
            <a:endParaRPr lang="it-IT" sz="2000" b="1" dirty="0" smtClean="0">
              <a:solidFill>
                <a:schemeClr val="accent2">
                  <a:lumMod val="50000"/>
                </a:schemeClr>
              </a:solidFill>
            </a:endParaRPr>
          </a:p>
          <a:p>
            <a:r>
              <a:rPr lang="it-IT" sz="2000" b="1" dirty="0" smtClean="0">
                <a:solidFill>
                  <a:srgbClr val="FF0000"/>
                </a:solidFill>
              </a:rPr>
              <a:t>1. DINAMICHE ENUNCIATIVE IMPRODUTTIVE:</a:t>
            </a:r>
            <a:r>
              <a:rPr lang="it-IT" sz="2000" dirty="0" smtClean="0">
                <a:solidFill>
                  <a:srgbClr val="FF0000"/>
                </a:solidFill>
              </a:rPr>
              <a:t> </a:t>
            </a:r>
            <a:r>
              <a:rPr lang="it-IT" sz="2000" dirty="0" smtClean="0"/>
              <a:t>fanno riferimento a discorsi che non consentono al gruppo di procedere nel pensiero, ma lo tengono ancorato a lamentele e stereotipi:</a:t>
            </a:r>
          </a:p>
          <a:p>
            <a:r>
              <a:rPr lang="it-IT" sz="2000" b="1" dirty="0" smtClean="0"/>
              <a:t>LAMENTELE </a:t>
            </a:r>
            <a:r>
              <a:rPr lang="it-IT" sz="2000" dirty="0" smtClean="0"/>
              <a:t>(manifestazione insistente di disappunto o rimostranza nei confronti di qualcuno o qualcosa: chi si lamenta prova temporaneo sollievo nello sfogo del dolore, ma di solito non procede nella comprensione. La lamentela nasce infatti dalla scelta, spesso inconscia, di essere passivi, di subire gli eventi, di rinunciare a dirigere la propria vita).</a:t>
            </a:r>
          </a:p>
          <a:p>
            <a:r>
              <a:rPr lang="it-IT" sz="2000" b="1" dirty="0" smtClean="0"/>
              <a:t>DISCUSSIONI PER STEREOTIPI</a:t>
            </a:r>
          </a:p>
          <a:p>
            <a:endParaRPr lang="it-IT" dirty="0"/>
          </a:p>
        </p:txBody>
      </p:sp>
      <p:sp>
        <p:nvSpPr>
          <p:cNvPr id="3" name="Titolo 2"/>
          <p:cNvSpPr>
            <a:spLocks noGrp="1"/>
          </p:cNvSpPr>
          <p:nvPr>
            <p:ph type="title"/>
          </p:nvPr>
        </p:nvSpPr>
        <p:spPr/>
        <p:txBody>
          <a:bodyPr/>
          <a:lstStyle/>
          <a:p>
            <a:r>
              <a:rPr lang="it-IT" dirty="0" smtClean="0"/>
              <a:t>CATEGORIE</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half" idx="2"/>
          </p:nvPr>
        </p:nvSpPr>
        <p:spPr>
          <a:xfrm>
            <a:off x="1600200" y="404664"/>
            <a:ext cx="7315200" cy="5767536"/>
          </a:xfrm>
        </p:spPr>
        <p:txBody>
          <a:bodyPr/>
          <a:lstStyle/>
          <a:p>
            <a:r>
              <a:rPr lang="it-IT" sz="2000" b="1" dirty="0" smtClean="0">
                <a:solidFill>
                  <a:srgbClr val="0070C0"/>
                </a:solidFill>
              </a:rPr>
              <a:t>2. DINAMICHE ENUNCIATIVE PRODUTTIVE:</a:t>
            </a:r>
            <a:r>
              <a:rPr lang="it-IT" sz="2000" dirty="0" smtClean="0"/>
              <a:t> fanno riferimento a discorsi che consentono al gruppo di procedere nel pensiero, costruendo percorsi critici, narrativi e riflessivi:</a:t>
            </a:r>
          </a:p>
          <a:p>
            <a:r>
              <a:rPr lang="it-IT" sz="2000" b="1" dirty="0" smtClean="0"/>
              <a:t>CRITICHE COSTRUTTIVE</a:t>
            </a:r>
            <a:endParaRPr lang="it-IT" sz="2000" dirty="0" smtClean="0"/>
          </a:p>
          <a:p>
            <a:r>
              <a:rPr lang="it-IT" sz="2000" b="1" dirty="0" smtClean="0"/>
              <a:t>NARRAZIONI</a:t>
            </a:r>
            <a:endParaRPr lang="it-IT" sz="2000" dirty="0" smtClean="0"/>
          </a:p>
          <a:p>
            <a:r>
              <a:rPr lang="it-IT" sz="2000" b="1" dirty="0" smtClean="0"/>
              <a:t>RIFLESSIONI (</a:t>
            </a:r>
            <a:r>
              <a:rPr lang="it-IT" sz="2000" dirty="0" smtClean="0"/>
              <a:t>il riferimento è alla riflessività , che è per molti versi un’estensione della riflessione: si dà allorquando la riflessione include anche il suo soggetto. Quando quest’ultimo si interroga non solo su ciò che si presenta nel suo campo operativo ma anche su se stesso, sulle proprie modalità, sul grado di apertura di cui è capace e sulle sue capacità di apprendimento e auto-apprendimento).</a:t>
            </a:r>
            <a:endParaRPr lang="it-IT" sz="2000" b="1" dirty="0" smtClean="0"/>
          </a:p>
          <a:p>
            <a:endParaRPr lang="it-IT" dirty="0"/>
          </a:p>
        </p:txBody>
      </p:sp>
      <p:sp>
        <p:nvSpPr>
          <p:cNvPr id="3" name="Titolo 2"/>
          <p:cNvSpPr>
            <a:spLocks noGrp="1"/>
          </p:cNvSpPr>
          <p:nvPr>
            <p:ph type="title"/>
          </p:nvPr>
        </p:nvSpPr>
        <p:spPr/>
        <p:txBody>
          <a:bodyPr/>
          <a:lstStyle/>
          <a:p>
            <a:r>
              <a:rPr lang="it-IT" dirty="0" smtClean="0"/>
              <a:t>CATEGORIE</a:t>
            </a: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332656"/>
            <a:ext cx="8515672" cy="5904656"/>
          </a:xfrm>
        </p:spPr>
        <p:txBody>
          <a:bodyPr>
            <a:normAutofit fontScale="90000"/>
          </a:bodyPr>
          <a:lstStyle/>
          <a:p>
            <a:r>
              <a:rPr lang="it-IT" sz="2700" u="sng" dirty="0" smtClean="0">
                <a:latin typeface="+mn-lt"/>
              </a:rPr>
              <a:t>ESEMPI</a:t>
            </a:r>
            <a:br>
              <a:rPr lang="it-IT" sz="2700" u="sng" dirty="0" smtClean="0">
                <a:latin typeface="+mn-lt"/>
              </a:rPr>
            </a:br>
            <a:r>
              <a:rPr lang="it-IT" sz="2700" u="sng" dirty="0" smtClean="0">
                <a:latin typeface="+mn-lt"/>
              </a:rPr>
              <a:t/>
            </a:r>
            <a:br>
              <a:rPr lang="it-IT" sz="2700" u="sng" dirty="0" smtClean="0">
                <a:latin typeface="+mn-lt"/>
              </a:rPr>
            </a:br>
            <a:r>
              <a:rPr lang="it-IT" sz="2000" dirty="0" smtClean="0">
                <a:latin typeface="+mn-lt"/>
              </a:rPr>
              <a:t/>
            </a:r>
            <a:br>
              <a:rPr lang="it-IT" sz="2000" dirty="0" smtClean="0">
                <a:latin typeface="+mn-lt"/>
              </a:rPr>
            </a:br>
            <a:r>
              <a:rPr lang="it-IT" sz="2000" dirty="0" smtClean="0">
                <a:solidFill>
                  <a:srgbClr val="FFFF00"/>
                </a:solidFill>
                <a:latin typeface="+mn-lt"/>
              </a:rPr>
              <a:t>LAMENTELE: </a:t>
            </a:r>
            <a:r>
              <a:rPr lang="it-IT" sz="2000" dirty="0" smtClean="0">
                <a:latin typeface="+mn-lt"/>
              </a:rPr>
              <a:t/>
            </a:r>
            <a:br>
              <a:rPr lang="it-IT" sz="2000" dirty="0" smtClean="0">
                <a:latin typeface="+mn-lt"/>
              </a:rPr>
            </a:br>
            <a:r>
              <a:rPr lang="it-IT" sz="2000" dirty="0" smtClean="0">
                <a:latin typeface="+mn-lt"/>
              </a:rPr>
              <a:t>- “</a:t>
            </a:r>
            <a:r>
              <a:rPr lang="it-IT" sz="2000" cap="none" dirty="0" smtClean="0">
                <a:latin typeface="+mn-lt"/>
              </a:rPr>
              <a:t>Ho fatto tutto, ho visto di tutto e sono avvilita! </a:t>
            </a:r>
            <a:r>
              <a:rPr lang="it-IT" sz="2000" cap="none" dirty="0" err="1" smtClean="0">
                <a:latin typeface="+mn-lt"/>
              </a:rPr>
              <a:t>…i</a:t>
            </a:r>
            <a:r>
              <a:rPr lang="it-IT" sz="2000" cap="none" dirty="0" smtClean="0">
                <a:latin typeface="+mn-lt"/>
              </a:rPr>
              <a:t> dirigenti scolastici </a:t>
            </a:r>
            <a:r>
              <a:rPr lang="it-IT" sz="2000" cap="none" dirty="0" err="1" smtClean="0">
                <a:latin typeface="+mn-lt"/>
              </a:rPr>
              <a:t>nun</a:t>
            </a:r>
            <a:r>
              <a:rPr lang="it-IT" sz="2000" cap="none" dirty="0" smtClean="0">
                <a:latin typeface="+mn-lt"/>
              </a:rPr>
              <a:t> so </a:t>
            </a:r>
            <a:r>
              <a:rPr lang="it-IT" sz="2000" cap="none" dirty="0" err="1" smtClean="0">
                <a:latin typeface="+mn-lt"/>
              </a:rPr>
              <a:t>bbuon</a:t>
            </a:r>
            <a:r>
              <a:rPr lang="it-IT" sz="2000" cap="none" dirty="0" smtClean="0">
                <a:latin typeface="+mn-lt"/>
              </a:rPr>
              <a:t>! </a:t>
            </a:r>
            <a:r>
              <a:rPr lang="it-IT" sz="2000" cap="none" dirty="0" err="1" smtClean="0">
                <a:latin typeface="+mn-lt"/>
              </a:rPr>
              <a:t>nun</a:t>
            </a:r>
            <a:r>
              <a:rPr lang="it-IT" sz="2000" cap="none" dirty="0" smtClean="0">
                <a:latin typeface="+mn-lt"/>
              </a:rPr>
              <a:t> </a:t>
            </a:r>
            <a:r>
              <a:rPr lang="it-IT" sz="2000" cap="none" dirty="0" err="1" smtClean="0">
                <a:latin typeface="+mn-lt"/>
              </a:rPr>
              <a:t>serv</a:t>
            </a:r>
            <a:r>
              <a:rPr lang="it-IT" sz="2000" cap="none" dirty="0" smtClean="0">
                <a:latin typeface="+mn-lt"/>
              </a:rPr>
              <a:t>’n!”;</a:t>
            </a:r>
            <a:r>
              <a:rPr lang="it-IT" sz="2000" dirty="0" smtClean="0">
                <a:latin typeface="+mn-lt"/>
              </a:rPr>
              <a:t/>
            </a:r>
            <a:br>
              <a:rPr lang="it-IT" sz="2000" dirty="0" smtClean="0">
                <a:latin typeface="+mn-lt"/>
              </a:rPr>
            </a:br>
            <a:r>
              <a:rPr lang="it-IT" sz="2000" cap="none" dirty="0" smtClean="0">
                <a:latin typeface="+mn-lt"/>
              </a:rPr>
              <a:t>- “Il problema principale sta nella formazione delle </a:t>
            </a:r>
            <a:r>
              <a:rPr lang="it-IT" sz="2000" cap="none" dirty="0" err="1" smtClean="0">
                <a:latin typeface="+mn-lt"/>
              </a:rPr>
              <a:t>classi…</a:t>
            </a:r>
            <a:r>
              <a:rPr lang="it-IT" sz="2000" cap="none" dirty="0" smtClean="0">
                <a:latin typeface="+mn-lt"/>
              </a:rPr>
              <a:t> alcune tranquille e altre in cui l’80% degli alunni è a </a:t>
            </a:r>
            <a:r>
              <a:rPr lang="it-IT" sz="2000" cap="none" dirty="0" err="1" smtClean="0">
                <a:latin typeface="+mn-lt"/>
              </a:rPr>
              <a:t>rischio…</a:t>
            </a:r>
            <a:r>
              <a:rPr lang="it-IT" sz="2000" cap="none" dirty="0" smtClean="0">
                <a:latin typeface="+mn-lt"/>
              </a:rPr>
              <a:t> è avvilente (alza la voce e lamenta di non sentirsi tutelata dalla legge e appoggiata dai colleghi)”;</a:t>
            </a:r>
            <a:r>
              <a:rPr lang="it-IT" sz="2000" dirty="0" smtClean="0">
                <a:latin typeface="+mn-lt"/>
              </a:rPr>
              <a:t/>
            </a:r>
            <a:br>
              <a:rPr lang="it-IT" sz="2000" dirty="0" smtClean="0">
                <a:latin typeface="+mn-lt"/>
              </a:rPr>
            </a:br>
            <a:r>
              <a:rPr lang="it-IT" sz="2000" dirty="0" smtClean="0">
                <a:latin typeface="+mn-lt"/>
              </a:rPr>
              <a:t>- </a:t>
            </a:r>
            <a:r>
              <a:rPr lang="it-IT" sz="2000" cap="none" dirty="0" smtClean="0">
                <a:latin typeface="+mn-lt"/>
              </a:rPr>
              <a:t>“Ecco, tu fai queste cose, però io volevo chiedere una cosa: come si può lavorare in questo modo con una classe di 28, 30 ragazzi?!?”;</a:t>
            </a:r>
            <a:br>
              <a:rPr lang="it-IT" sz="2000" cap="none" dirty="0" smtClean="0">
                <a:latin typeface="+mn-lt"/>
              </a:rPr>
            </a:br>
            <a:r>
              <a:rPr lang="it-IT" sz="2000" cap="none" dirty="0" smtClean="0">
                <a:latin typeface="+mn-lt"/>
              </a:rPr>
              <a:t>- “A questi corsi succede che i relatori sono bravissimi, danno tanti spunti, ti caricano di entusiasmo ma poi torni a scuola e tutto quello che hai in mente di fare viene ostacolato. sono stanca!!! Vorrei che ci si preoccupasse dell'attuabilità”.</a:t>
            </a:r>
            <a:r>
              <a:rPr lang="it-IT" sz="2000" dirty="0" smtClean="0">
                <a:latin typeface="+mn-lt"/>
              </a:rPr>
              <a:t/>
            </a:r>
            <a:br>
              <a:rPr lang="it-IT" sz="2000" dirty="0" smtClean="0">
                <a:latin typeface="+mn-lt"/>
              </a:rPr>
            </a:br>
            <a:r>
              <a:rPr lang="it-IT" sz="2000" dirty="0" smtClean="0">
                <a:solidFill>
                  <a:srgbClr val="FFFF00"/>
                </a:solidFill>
                <a:latin typeface="+mn-lt"/>
              </a:rPr>
              <a:t>STEREOTIPI: </a:t>
            </a:r>
            <a:r>
              <a:rPr lang="it-IT" sz="2000" dirty="0" smtClean="0">
                <a:latin typeface="+mn-lt"/>
              </a:rPr>
              <a:t/>
            </a:r>
            <a:br>
              <a:rPr lang="it-IT" sz="2000" dirty="0" smtClean="0">
                <a:latin typeface="+mn-lt"/>
              </a:rPr>
            </a:br>
            <a:r>
              <a:rPr lang="it-IT" sz="2000" dirty="0" smtClean="0">
                <a:latin typeface="+mn-lt"/>
              </a:rPr>
              <a:t>- “</a:t>
            </a:r>
            <a:r>
              <a:rPr lang="it-IT" sz="2000" cap="none" dirty="0" smtClean="0"/>
              <a:t>Secondo me il processo di apprendimento coinvolge emotivamente insegnante e alunno</a:t>
            </a:r>
            <a:r>
              <a:rPr lang="it-IT" sz="2000" dirty="0" smtClean="0"/>
              <a:t>”;</a:t>
            </a:r>
            <a:br>
              <a:rPr lang="it-IT" sz="2000" dirty="0" smtClean="0"/>
            </a:br>
            <a:r>
              <a:rPr lang="it-IT" sz="2000" dirty="0" smtClean="0"/>
              <a:t>- “</a:t>
            </a:r>
            <a:r>
              <a:rPr lang="it-IT" sz="2000" cap="none" dirty="0" smtClean="0"/>
              <a:t>È mortificante sentir parlare ancora di metodologia, sento le stesse cose da anni!”;</a:t>
            </a:r>
            <a:r>
              <a:rPr lang="it-IT" sz="2000" dirty="0" smtClean="0">
                <a:latin typeface="+mn-lt"/>
              </a:rPr>
              <a:t/>
            </a:r>
            <a:br>
              <a:rPr lang="it-IT" sz="2000" dirty="0" smtClean="0">
                <a:latin typeface="+mn-lt"/>
              </a:rPr>
            </a:br>
            <a:r>
              <a:rPr lang="it-IT" sz="2000" dirty="0" smtClean="0">
                <a:latin typeface="+mn-lt"/>
              </a:rPr>
              <a:t> - “</a:t>
            </a:r>
            <a:r>
              <a:rPr lang="it-IT" sz="2000" cap="none" dirty="0" smtClean="0">
                <a:latin typeface="+mn-lt"/>
              </a:rPr>
              <a:t>Sostanzialmente, vedono un fallimento del ruolo della docenza. Si dovrebbe tornare forse ad un ruolo più rigido, meno aperto”.</a:t>
            </a:r>
            <a:r>
              <a:rPr lang="it-IT" sz="2000" dirty="0" smtClean="0">
                <a:latin typeface="+mn-lt"/>
              </a:rPr>
              <a:t/>
            </a:r>
            <a:br>
              <a:rPr lang="it-IT" sz="2000" dirty="0" smtClean="0">
                <a:latin typeface="+mn-lt"/>
              </a:rPr>
            </a:br>
            <a:endParaRPr lang="it-IT" sz="2000" dirty="0">
              <a:latin typeface="+mn-lt"/>
            </a:endParaRPr>
          </a:p>
        </p:txBody>
      </p:sp>
      <p:pic>
        <p:nvPicPr>
          <p:cNvPr id="6" name="Picture 4" descr="http://media.motoricerca.net/upload/google-gruppi-discussione.jpg"/>
          <p:cNvPicPr>
            <a:picLocks noChangeAspect="1" noChangeArrowheads="1"/>
          </p:cNvPicPr>
          <p:nvPr/>
        </p:nvPicPr>
        <p:blipFill>
          <a:blip r:embed="rId2" cstate="print"/>
          <a:srcRect/>
          <a:stretch>
            <a:fillRect/>
          </a:stretch>
        </p:blipFill>
        <p:spPr bwMode="auto">
          <a:xfrm>
            <a:off x="1547664" y="6093296"/>
            <a:ext cx="635274" cy="632868"/>
          </a:xfrm>
          <a:prstGeom prst="rect">
            <a:avLst/>
          </a:prstGeom>
          <a:noFill/>
        </p:spPr>
      </p:pic>
      <p:pic>
        <p:nvPicPr>
          <p:cNvPr id="2054" name="Picture 6" descr="http://www.centroreiki.org/phplist/uploadimages/image/n24_Teoria_%20Progettazione_Discussione.jpg"/>
          <p:cNvPicPr>
            <a:picLocks noChangeAspect="1" noChangeArrowheads="1"/>
          </p:cNvPicPr>
          <p:nvPr/>
        </p:nvPicPr>
        <p:blipFill>
          <a:blip r:embed="rId3" cstate="print"/>
          <a:srcRect/>
          <a:stretch>
            <a:fillRect/>
          </a:stretch>
        </p:blipFill>
        <p:spPr bwMode="auto">
          <a:xfrm>
            <a:off x="6588224" y="332656"/>
            <a:ext cx="1967931" cy="1031196"/>
          </a:xfrm>
          <a:prstGeom prst="rect">
            <a:avLst/>
          </a:prstGeom>
          <a:noFill/>
        </p:spPr>
      </p:pic>
      <p:pic>
        <p:nvPicPr>
          <p:cNvPr id="8" name="Picture 2" descr="http://qualcosadinuovotn.files.wordpress.com/2013/12/dialog.jpg"/>
          <p:cNvPicPr>
            <a:picLocks noChangeAspect="1" noChangeArrowheads="1"/>
          </p:cNvPicPr>
          <p:nvPr/>
        </p:nvPicPr>
        <p:blipFill>
          <a:blip r:embed="rId4" cstate="print"/>
          <a:srcRect/>
          <a:stretch>
            <a:fillRect/>
          </a:stretch>
        </p:blipFill>
        <p:spPr bwMode="auto">
          <a:xfrm>
            <a:off x="2339752" y="6093296"/>
            <a:ext cx="720080" cy="55642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587680" cy="5832648"/>
          </a:xfrm>
        </p:spPr>
        <p:txBody>
          <a:bodyPr>
            <a:normAutofit fontScale="90000"/>
          </a:bodyPr>
          <a:lstStyle/>
          <a:p>
            <a:r>
              <a:rPr lang="it-IT" sz="2200" cap="none" dirty="0" smtClean="0">
                <a:solidFill>
                  <a:srgbClr val="FFFF00"/>
                </a:solidFill>
              </a:rPr>
              <a:t>CRITICHE COSTRUTTIVE:</a:t>
            </a:r>
            <a:br>
              <a:rPr lang="it-IT" sz="2200" cap="none" dirty="0" smtClean="0">
                <a:solidFill>
                  <a:srgbClr val="FFFF00"/>
                </a:solidFill>
              </a:rPr>
            </a:br>
            <a:r>
              <a:rPr lang="it-IT" sz="2200" cap="none" dirty="0" smtClean="0"/>
              <a:t>- “Discussione sul mal funzionamento dell'organizzazione scolastica in generale che a suo parere non lascia spazio alla collaborazione che è il reale strumento per combattere la dispersione scolastica”;</a:t>
            </a:r>
            <a:r>
              <a:rPr lang="it-IT" sz="2200" cap="none" dirty="0" smtClean="0">
                <a:solidFill>
                  <a:srgbClr val="FFFF00"/>
                </a:solidFill>
              </a:rPr>
              <a:t/>
            </a:r>
            <a:br>
              <a:rPr lang="it-IT" sz="2200" cap="none" dirty="0" smtClean="0">
                <a:solidFill>
                  <a:srgbClr val="FFFF00"/>
                </a:solidFill>
              </a:rPr>
            </a:br>
            <a:r>
              <a:rPr lang="it-IT" sz="2200" cap="none" dirty="0" smtClean="0"/>
              <a:t>-</a:t>
            </a:r>
            <a:r>
              <a:rPr lang="it-IT" sz="2200" cap="none" dirty="0" smtClean="0">
                <a:solidFill>
                  <a:srgbClr val="FFFF00"/>
                </a:solidFill>
              </a:rPr>
              <a:t> </a:t>
            </a:r>
            <a:r>
              <a:rPr lang="it-IT" sz="2200" cap="none" dirty="0" smtClean="0"/>
              <a:t>“Si, e c’è da dire prima di tutto che il lavoro di cambiamento l’ho fatto prima con me stesso, non con la scuola! Non basta solo avere le competenze nelle </a:t>
            </a:r>
            <a:r>
              <a:rPr lang="it-IT" sz="2200" cap="none" dirty="0" err="1" smtClean="0"/>
              <a:t>relazioni…</a:t>
            </a:r>
            <a:r>
              <a:rPr lang="it-IT" sz="2200" cap="none" dirty="0" smtClean="0"/>
              <a:t> Il problema è che spesso noi siamo troppo centrati sullo studente e poco sui noi stessi: non abbiamo modo di fare chiacchierate fuori contesto, dobbiamo sempre e solo fare </a:t>
            </a:r>
            <a:r>
              <a:rPr lang="it-IT" sz="2200" cap="none" dirty="0" err="1" smtClean="0"/>
              <a:t>valutazioni…</a:t>
            </a:r>
            <a:r>
              <a:rPr lang="it-IT" sz="2200" cap="none" dirty="0" smtClean="0"/>
              <a:t>”.</a:t>
            </a:r>
            <a:r>
              <a:rPr lang="it-IT" sz="2200" cap="none" dirty="0" smtClean="0">
                <a:solidFill>
                  <a:srgbClr val="FFFF00"/>
                </a:solidFill>
              </a:rPr>
              <a:t/>
            </a:r>
            <a:br>
              <a:rPr lang="it-IT" sz="2200" cap="none" dirty="0" smtClean="0">
                <a:solidFill>
                  <a:srgbClr val="FFFF00"/>
                </a:solidFill>
              </a:rPr>
            </a:br>
            <a:r>
              <a:rPr lang="it-IT" sz="2200" cap="none" dirty="0" smtClean="0">
                <a:solidFill>
                  <a:srgbClr val="FFFF00"/>
                </a:solidFill>
              </a:rPr>
              <a:t>NARRAZIONI:</a:t>
            </a:r>
            <a:r>
              <a:rPr lang="it-IT" cap="none" dirty="0" smtClean="0">
                <a:solidFill>
                  <a:srgbClr val="FFFF00"/>
                </a:solidFill>
              </a:rPr>
              <a:t/>
            </a:r>
            <a:br>
              <a:rPr lang="it-IT" cap="none" dirty="0" smtClean="0">
                <a:solidFill>
                  <a:srgbClr val="FFFF00"/>
                </a:solidFill>
              </a:rPr>
            </a:br>
            <a:r>
              <a:rPr lang="it-IT" sz="2200" cap="none" dirty="0" smtClean="0"/>
              <a:t> - “Era la quinta ora, sono entrato in classe stanco e mi sono seduto. Non riuscivo a comunicare con i miei alunni, non riuscivo a cominciare la lezione, mi disturbavano, finché decido di uscire, ero arrabbiato con loro, uno di loro. Mi sono sentito impotente e non riuscivo a reagire. Quando Cesare ha parlato di riconoscere le proprie fragilità e incontrarsi con l'altro riconoscendole reciprocamente, ho capito che devo lavorare con le mie, solo così posso entrare in contatto con le fragilità dello studente. è cambiato qualcosa, è cambiata la mia posizione, io voglio incontrarmi con i loro bisogni”.</a:t>
            </a:r>
            <a:br>
              <a:rPr lang="it-IT" sz="2200" cap="none" dirty="0" smtClean="0"/>
            </a:br>
            <a:endParaRPr lang="it-IT" sz="2200" dirty="0"/>
          </a:p>
        </p:txBody>
      </p:sp>
      <p:pic>
        <p:nvPicPr>
          <p:cNvPr id="1026" name="Picture 2" descr="http://qualcosadinuovotn.files.wordpress.com/2013/12/dialog.jpg"/>
          <p:cNvPicPr>
            <a:picLocks noChangeAspect="1" noChangeArrowheads="1"/>
          </p:cNvPicPr>
          <p:nvPr/>
        </p:nvPicPr>
        <p:blipFill>
          <a:blip r:embed="rId2" cstate="print"/>
          <a:srcRect/>
          <a:stretch>
            <a:fillRect/>
          </a:stretch>
        </p:blipFill>
        <p:spPr bwMode="auto">
          <a:xfrm>
            <a:off x="1475656" y="6093296"/>
            <a:ext cx="720080" cy="556426"/>
          </a:xfrm>
          <a:prstGeom prst="rect">
            <a:avLst/>
          </a:prstGeom>
          <a:noFill/>
        </p:spPr>
      </p:pic>
      <p:pic>
        <p:nvPicPr>
          <p:cNvPr id="5" name="Picture 4" descr="http://media.motoricerca.net/upload/google-gruppi-discussione.jpg"/>
          <p:cNvPicPr>
            <a:picLocks noChangeAspect="1" noChangeArrowheads="1"/>
          </p:cNvPicPr>
          <p:nvPr/>
        </p:nvPicPr>
        <p:blipFill>
          <a:blip r:embed="rId3" cstate="print"/>
          <a:srcRect/>
          <a:stretch>
            <a:fillRect/>
          </a:stretch>
        </p:blipFill>
        <p:spPr bwMode="auto">
          <a:xfrm>
            <a:off x="2339752" y="6093296"/>
            <a:ext cx="635274" cy="63286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0"/>
            <a:ext cx="8659688" cy="5867400"/>
          </a:xfrm>
        </p:spPr>
        <p:txBody>
          <a:bodyPr>
            <a:normAutofit/>
          </a:bodyPr>
          <a:lstStyle/>
          <a:p>
            <a:r>
              <a:rPr lang="it-IT" dirty="0" smtClean="0">
                <a:solidFill>
                  <a:srgbClr val="FFFF00"/>
                </a:solidFill>
              </a:rPr>
              <a:t> </a:t>
            </a:r>
            <a:r>
              <a:rPr lang="it-IT" sz="2200" dirty="0" smtClean="0">
                <a:solidFill>
                  <a:srgbClr val="FFFF00"/>
                </a:solidFill>
              </a:rPr>
              <a:t>RIFLESSIONI: </a:t>
            </a:r>
            <a:r>
              <a:rPr lang="it-IT" sz="2200" dirty="0" smtClean="0"/>
              <a:t/>
            </a:r>
            <a:br>
              <a:rPr lang="it-IT" sz="2200" dirty="0" smtClean="0"/>
            </a:br>
            <a:r>
              <a:rPr lang="it-IT" sz="2200" dirty="0" smtClean="0"/>
              <a:t>- “</a:t>
            </a:r>
            <a:r>
              <a:rPr lang="it-IT" sz="2200" cap="none" dirty="0" smtClean="0"/>
              <a:t>Perché qui sento che posso ammettere di aver sbagliato senza sentirmi giudicata”;</a:t>
            </a:r>
            <a:br>
              <a:rPr lang="it-IT" sz="2200" cap="none" dirty="0" smtClean="0"/>
            </a:br>
            <a:r>
              <a:rPr lang="it-IT" sz="2200" cap="none" dirty="0" smtClean="0"/>
              <a:t> - “Il bisogno di raccontarsi esprime un bisogno di confronto continuo anzitutto con se stessi, poi con gli altri colleghi, con gli studenti, ed infine con l’istituzione”;</a:t>
            </a:r>
            <a:br>
              <a:rPr lang="it-IT" sz="2200" cap="none" dirty="0" smtClean="0"/>
            </a:br>
            <a:r>
              <a:rPr lang="it-IT" sz="2200" cap="none" dirty="0" smtClean="0"/>
              <a:t>- “La questione che affrontiamo qui è questa: in che senso, in che modo possiamo essere vulnerabili, fragili in aula? Secondo me, tutto verte sull’autenticità della relazione con l’</a:t>
            </a:r>
            <a:r>
              <a:rPr lang="it-IT" sz="2200" cap="none" dirty="0" err="1" smtClean="0"/>
              <a:t>alunno…</a:t>
            </a:r>
            <a:r>
              <a:rPr lang="it-IT" sz="2200" cap="none" dirty="0" smtClean="0"/>
              <a:t>”;</a:t>
            </a:r>
            <a:br>
              <a:rPr lang="it-IT" sz="2200" cap="none" dirty="0" smtClean="0"/>
            </a:br>
            <a:r>
              <a:rPr lang="it-IT" sz="2200" cap="none" dirty="0" smtClean="0"/>
              <a:t>- “L’insegnante ha un </a:t>
            </a:r>
            <a:r>
              <a:rPr lang="it-IT" sz="2200" cap="none" dirty="0" err="1" smtClean="0"/>
              <a:t>potere…</a:t>
            </a:r>
            <a:r>
              <a:rPr lang="it-IT" sz="2200" cap="none" dirty="0" smtClean="0"/>
              <a:t> un potere autoritario che influisce  nella </a:t>
            </a:r>
            <a:r>
              <a:rPr lang="it-IT" sz="2200" cap="none" dirty="0" err="1" smtClean="0"/>
              <a:t>relazione…</a:t>
            </a:r>
            <a:r>
              <a:rPr lang="it-IT" sz="2200" cap="none" dirty="0" smtClean="0"/>
              <a:t> ed è un potere </a:t>
            </a:r>
            <a:r>
              <a:rPr lang="it-IT" sz="2200" cap="none" dirty="0" err="1" smtClean="0"/>
              <a:t>di…</a:t>
            </a:r>
            <a:r>
              <a:rPr lang="it-IT" sz="2200" cap="none" dirty="0" smtClean="0"/>
              <a:t> inchinarsi mantenendo l’</a:t>
            </a:r>
            <a:r>
              <a:rPr lang="it-IT" sz="2200" cap="none" dirty="0" err="1" smtClean="0"/>
              <a:t>equilibrio…</a:t>
            </a:r>
            <a:r>
              <a:rPr lang="it-IT" sz="2200" cap="none" dirty="0" smtClean="0"/>
              <a:t> Secondo me, ciò che è importante è restituire al ragazzo dignità e </a:t>
            </a:r>
            <a:r>
              <a:rPr lang="it-IT" sz="2200" cap="none" dirty="0" err="1" smtClean="0"/>
              <a:t>identità…</a:t>
            </a:r>
            <a:r>
              <a:rPr lang="it-IT" sz="2200" cap="none" dirty="0" smtClean="0"/>
              <a:t> solo così la relazione acquista  importanza e lui capisce anche chi è il docente. Pur mantenendo la distanza, non diventando un genitore: se tu gli dai dignità, gli fai capire che lo guardi come ad una Persona, lui rivaluta l’insegnante”.</a:t>
            </a:r>
            <a:endParaRPr lang="it-IT" sz="2200" dirty="0"/>
          </a:p>
        </p:txBody>
      </p:sp>
      <p:pic>
        <p:nvPicPr>
          <p:cNvPr id="4" name="Picture 2" descr="http://qualcosadinuovotn.files.wordpress.com/2013/12/dialog.jpg"/>
          <p:cNvPicPr>
            <a:picLocks noChangeAspect="1" noChangeArrowheads="1"/>
          </p:cNvPicPr>
          <p:nvPr/>
        </p:nvPicPr>
        <p:blipFill>
          <a:blip r:embed="rId2" cstate="print"/>
          <a:srcRect/>
          <a:stretch>
            <a:fillRect/>
          </a:stretch>
        </p:blipFill>
        <p:spPr bwMode="auto">
          <a:xfrm>
            <a:off x="1475656" y="6093296"/>
            <a:ext cx="720080" cy="556426"/>
          </a:xfrm>
          <a:prstGeom prst="rect">
            <a:avLst/>
          </a:prstGeom>
          <a:noFill/>
        </p:spPr>
      </p:pic>
      <p:pic>
        <p:nvPicPr>
          <p:cNvPr id="5" name="Picture 4" descr="http://media.motoricerca.net/upload/google-gruppi-discussione.jpg"/>
          <p:cNvPicPr>
            <a:picLocks noChangeAspect="1" noChangeArrowheads="1"/>
          </p:cNvPicPr>
          <p:nvPr/>
        </p:nvPicPr>
        <p:blipFill>
          <a:blip r:embed="rId3" cstate="print"/>
          <a:srcRect/>
          <a:stretch>
            <a:fillRect/>
          </a:stretch>
        </p:blipFill>
        <p:spPr bwMode="auto">
          <a:xfrm>
            <a:off x="2339752" y="6093296"/>
            <a:ext cx="635274" cy="63286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t>PRIMI RISULTATI</a:t>
            </a:r>
            <a:endParaRPr lang="it-IT" dirty="0"/>
          </a:p>
        </p:txBody>
      </p:sp>
      <p:pic>
        <p:nvPicPr>
          <p:cNvPr id="29698" name="Picture 2" descr="http://www.fondazioneariel.it/mediaObject/fondazione/10407422-quattro-stagioni--primavera-estate-autunno-inverno-albero-arte-bella-per-il-vostro-disegno/resolutions/res-l315x10000/10407422-quattro-stagioni--primavera-estate-autunno-inverno-albero-arte-bella-per-il-vostro-disegno.jpg"/>
          <p:cNvPicPr>
            <a:picLocks noChangeAspect="1" noChangeArrowheads="1"/>
          </p:cNvPicPr>
          <p:nvPr/>
        </p:nvPicPr>
        <p:blipFill>
          <a:blip r:embed="rId2" cstate="print"/>
          <a:srcRect/>
          <a:stretch>
            <a:fillRect/>
          </a:stretch>
        </p:blipFill>
        <p:spPr bwMode="auto">
          <a:xfrm>
            <a:off x="3635896" y="764704"/>
            <a:ext cx="3000375" cy="300037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t>Gruppi </a:t>
            </a:r>
            <a:r>
              <a:rPr lang="it-IT" dirty="0" err="1" smtClean="0"/>
              <a:t>multivisione</a:t>
            </a:r>
            <a:r>
              <a:rPr lang="it-IT" dirty="0" smtClean="0"/>
              <a:t> NAPOLI</a:t>
            </a:r>
            <a:endParaRPr lang="it-IT" dirty="0"/>
          </a:p>
        </p:txBody>
      </p:sp>
      <p:graphicFrame>
        <p:nvGraphicFramePr>
          <p:cNvPr id="6" name="Segnaposto immagine 5"/>
          <p:cNvGraphicFramePr>
            <a:graphicFrameLocks noGrp="1"/>
          </p:cNvGraphicFramePr>
          <p:nvPr>
            <p:ph type="pic" idx="1"/>
          </p:nvPr>
        </p:nvGraphicFramePr>
        <p:xfrm>
          <a:off x="1560513" y="0"/>
          <a:ext cx="7583487" cy="4568825"/>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3" descr="http://pennablu.it/img/crescere-come-scrittori.jpg"/>
          <p:cNvPicPr>
            <a:picLocks noChangeAspect="1" noChangeArrowheads="1"/>
          </p:cNvPicPr>
          <p:nvPr/>
        </p:nvPicPr>
        <p:blipFill>
          <a:blip r:embed="rId3" cstate="print"/>
          <a:srcRect/>
          <a:stretch>
            <a:fillRect/>
          </a:stretch>
        </p:blipFill>
        <p:spPr bwMode="auto">
          <a:xfrm>
            <a:off x="67953" y="5517232"/>
            <a:ext cx="1335695" cy="1196752"/>
          </a:xfrm>
          <a:prstGeom prst="rect">
            <a:avLst/>
          </a:prstGeom>
          <a:noFill/>
        </p:spPr>
      </p:pic>
      <p:sp>
        <p:nvSpPr>
          <p:cNvPr id="14" name="CasellaDiTesto 13"/>
          <p:cNvSpPr txBox="1"/>
          <p:nvPr/>
        </p:nvSpPr>
        <p:spPr>
          <a:xfrm>
            <a:off x="1763689" y="5733256"/>
            <a:ext cx="6408712" cy="646331"/>
          </a:xfrm>
          <a:prstGeom prst="rect">
            <a:avLst/>
          </a:prstGeom>
          <a:noFill/>
        </p:spPr>
        <p:txBody>
          <a:bodyPr wrap="square" rtlCol="0">
            <a:spAutoFit/>
          </a:bodyPr>
          <a:lstStyle/>
          <a:p>
            <a:r>
              <a:rPr lang="it-IT" dirty="0" smtClean="0"/>
              <a:t>Lamentele e stereotipi diminuiscono, critiche, narrazioni e riflessioni aumentano, ma nel corso dei 3 incontri di ciascuna sessione.</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t>NAPOLI</a:t>
            </a:r>
            <a:endParaRPr lang="it-IT" dirty="0"/>
          </a:p>
        </p:txBody>
      </p:sp>
      <p:graphicFrame>
        <p:nvGraphicFramePr>
          <p:cNvPr id="5" name="Segnaposto immagine 4"/>
          <p:cNvGraphicFramePr>
            <a:graphicFrameLocks noGrp="1"/>
          </p:cNvGraphicFramePr>
          <p:nvPr>
            <p:ph type="pic" idx="1"/>
          </p:nvPr>
        </p:nvGraphicFramePr>
        <p:xfrm>
          <a:off x="1560513" y="0"/>
          <a:ext cx="7583487" cy="4568825"/>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2" descr="http://www.cinenapolidiritti.it/web/wp-content/uploads/2011/05/workinggroup.jpg"/>
          <p:cNvPicPr>
            <a:picLocks noChangeAspect="1" noChangeArrowheads="1"/>
          </p:cNvPicPr>
          <p:nvPr/>
        </p:nvPicPr>
        <p:blipFill>
          <a:blip r:embed="rId3" cstate="print"/>
          <a:srcRect/>
          <a:stretch>
            <a:fillRect/>
          </a:stretch>
        </p:blipFill>
        <p:spPr bwMode="auto">
          <a:xfrm>
            <a:off x="0" y="5445224"/>
            <a:ext cx="1528911" cy="1372707"/>
          </a:xfrm>
          <a:prstGeom prst="rect">
            <a:avLst/>
          </a:prstGeom>
          <a:noFill/>
        </p:spPr>
      </p:pic>
      <p:cxnSp>
        <p:nvCxnSpPr>
          <p:cNvPr id="10" name="Connettore 1 9"/>
          <p:cNvCxnSpPr/>
          <p:nvPr/>
        </p:nvCxnSpPr>
        <p:spPr>
          <a:xfrm>
            <a:off x="4644008" y="188640"/>
            <a:ext cx="0" cy="3456384"/>
          </a:xfrm>
          <a:prstGeom prst="line">
            <a:avLst/>
          </a:prstGeom>
        </p:spPr>
        <p:style>
          <a:lnRef idx="2">
            <a:schemeClr val="accent5"/>
          </a:lnRef>
          <a:fillRef idx="0">
            <a:schemeClr val="accent5"/>
          </a:fillRef>
          <a:effectRef idx="1">
            <a:schemeClr val="accent5"/>
          </a:effectRef>
          <a:fontRef idx="minor">
            <a:schemeClr val="tx1"/>
          </a:fontRef>
        </p:style>
      </p:cxnSp>
      <p:sp>
        <p:nvSpPr>
          <p:cNvPr id="12" name="CasellaDiTesto 11"/>
          <p:cNvSpPr txBox="1"/>
          <p:nvPr/>
        </p:nvSpPr>
        <p:spPr>
          <a:xfrm>
            <a:off x="1691680" y="5661248"/>
            <a:ext cx="7150380" cy="646331"/>
          </a:xfrm>
          <a:prstGeom prst="rect">
            <a:avLst/>
          </a:prstGeom>
          <a:noFill/>
        </p:spPr>
        <p:txBody>
          <a:bodyPr wrap="square" rtlCol="0">
            <a:spAutoFit/>
          </a:bodyPr>
          <a:lstStyle/>
          <a:p>
            <a:r>
              <a:rPr lang="it-IT" dirty="0" smtClean="0"/>
              <a:t>Le enunciazioni improduttive non scompaiono mai del tutto, ma finiscono per prevalere quelle produttive.</a:t>
            </a:r>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t>Gruppi </a:t>
            </a:r>
            <a:r>
              <a:rPr lang="it-IT" dirty="0" err="1" smtClean="0"/>
              <a:t>multivisione</a:t>
            </a:r>
            <a:r>
              <a:rPr lang="it-IT" dirty="0" smtClean="0"/>
              <a:t> ROMA</a:t>
            </a:r>
            <a:endParaRPr lang="it-IT" dirty="0"/>
          </a:p>
        </p:txBody>
      </p:sp>
      <p:graphicFrame>
        <p:nvGraphicFramePr>
          <p:cNvPr id="5" name="Segnaposto immagine 4"/>
          <p:cNvGraphicFramePr>
            <a:graphicFrameLocks noGrp="1"/>
          </p:cNvGraphicFramePr>
          <p:nvPr>
            <p:ph type="pic" idx="1"/>
          </p:nvPr>
        </p:nvGraphicFramePr>
        <p:xfrm>
          <a:off x="1560513" y="0"/>
          <a:ext cx="7583487" cy="4568825"/>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3" descr="http://pennablu.it/img/crescere-come-scrittori.jpg"/>
          <p:cNvPicPr>
            <a:picLocks noChangeAspect="1" noChangeArrowheads="1"/>
          </p:cNvPicPr>
          <p:nvPr/>
        </p:nvPicPr>
        <p:blipFill>
          <a:blip r:embed="rId3" cstate="print"/>
          <a:srcRect/>
          <a:stretch>
            <a:fillRect/>
          </a:stretch>
        </p:blipFill>
        <p:spPr bwMode="auto">
          <a:xfrm>
            <a:off x="67953" y="5517232"/>
            <a:ext cx="1335695" cy="1196752"/>
          </a:xfrm>
          <a:prstGeom prst="rect">
            <a:avLst/>
          </a:prstGeom>
          <a:noFill/>
        </p:spPr>
      </p:pic>
      <p:cxnSp>
        <p:nvCxnSpPr>
          <p:cNvPr id="8" name="Connettore 1 7"/>
          <p:cNvCxnSpPr/>
          <p:nvPr/>
        </p:nvCxnSpPr>
        <p:spPr>
          <a:xfrm>
            <a:off x="4355976" y="188640"/>
            <a:ext cx="0" cy="3528392"/>
          </a:xfrm>
          <a:prstGeom prst="line">
            <a:avLst/>
          </a:prstGeom>
        </p:spPr>
        <p:style>
          <a:lnRef idx="2">
            <a:schemeClr val="accent5"/>
          </a:lnRef>
          <a:fillRef idx="0">
            <a:schemeClr val="accent5"/>
          </a:fillRef>
          <a:effectRef idx="1">
            <a:schemeClr val="accent5"/>
          </a:effectRef>
          <a:fontRef idx="minor">
            <a:schemeClr val="tx1"/>
          </a:fontRef>
        </p:style>
      </p:cxnSp>
      <p:sp>
        <p:nvSpPr>
          <p:cNvPr id="12" name="CasellaDiTesto 11"/>
          <p:cNvSpPr txBox="1"/>
          <p:nvPr/>
        </p:nvSpPr>
        <p:spPr>
          <a:xfrm>
            <a:off x="1907705" y="5517232"/>
            <a:ext cx="7236296" cy="923330"/>
          </a:xfrm>
          <a:prstGeom prst="rect">
            <a:avLst/>
          </a:prstGeom>
          <a:noFill/>
        </p:spPr>
        <p:txBody>
          <a:bodyPr wrap="square" rtlCol="0">
            <a:spAutoFit/>
          </a:bodyPr>
          <a:lstStyle/>
          <a:p>
            <a:r>
              <a:rPr lang="it-IT" dirty="0" smtClean="0"/>
              <a:t>Nei gruppi romani è più lineare il decremento di lamentele e stereotipi e l’aumento di narrazioni e riflessioni, ma sempre in riferimento </a:t>
            </a:r>
          </a:p>
          <a:p>
            <a:r>
              <a:rPr lang="it-IT" dirty="0" smtClean="0"/>
              <a:t>ai 3 incontri di ciascuna sessione.</a:t>
            </a: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t>ROMA</a:t>
            </a:r>
            <a:endParaRPr lang="it-IT" dirty="0"/>
          </a:p>
        </p:txBody>
      </p:sp>
      <p:graphicFrame>
        <p:nvGraphicFramePr>
          <p:cNvPr id="5" name="Segnaposto immagine 4"/>
          <p:cNvGraphicFramePr>
            <a:graphicFrameLocks noGrp="1"/>
          </p:cNvGraphicFramePr>
          <p:nvPr>
            <p:ph type="pic" idx="1"/>
          </p:nvPr>
        </p:nvGraphicFramePr>
        <p:xfrm>
          <a:off x="1560513" y="0"/>
          <a:ext cx="7583487" cy="4568825"/>
        </p:xfrm>
        <a:graphic>
          <a:graphicData uri="http://schemas.openxmlformats.org/drawingml/2006/chart">
            <c:chart xmlns:c="http://schemas.openxmlformats.org/drawingml/2006/chart" xmlns:r="http://schemas.openxmlformats.org/officeDocument/2006/relationships" r:id="rId2"/>
          </a:graphicData>
        </a:graphic>
      </p:graphicFrame>
      <p:pic>
        <p:nvPicPr>
          <p:cNvPr id="19458" name="Picture 2" descr="http://www.cinenapolidiritti.it/web/wp-content/uploads/2011/05/workinggroup.jpg"/>
          <p:cNvPicPr>
            <a:picLocks noChangeAspect="1" noChangeArrowheads="1"/>
          </p:cNvPicPr>
          <p:nvPr/>
        </p:nvPicPr>
        <p:blipFill>
          <a:blip r:embed="rId3" cstate="print"/>
          <a:srcRect/>
          <a:stretch>
            <a:fillRect/>
          </a:stretch>
        </p:blipFill>
        <p:spPr bwMode="auto">
          <a:xfrm>
            <a:off x="0" y="5445224"/>
            <a:ext cx="1528911" cy="1372707"/>
          </a:xfrm>
          <a:prstGeom prst="rect">
            <a:avLst/>
          </a:prstGeom>
          <a:noFill/>
        </p:spPr>
      </p:pic>
      <p:cxnSp>
        <p:nvCxnSpPr>
          <p:cNvPr id="7" name="Connettore 1 6"/>
          <p:cNvCxnSpPr/>
          <p:nvPr/>
        </p:nvCxnSpPr>
        <p:spPr>
          <a:xfrm>
            <a:off x="4644008" y="260648"/>
            <a:ext cx="0" cy="3384376"/>
          </a:xfrm>
          <a:prstGeom prst="line">
            <a:avLst/>
          </a:prstGeom>
        </p:spPr>
        <p:style>
          <a:lnRef idx="2">
            <a:schemeClr val="accent5"/>
          </a:lnRef>
          <a:fillRef idx="0">
            <a:schemeClr val="accent5"/>
          </a:fillRef>
          <a:effectRef idx="1">
            <a:schemeClr val="accent5"/>
          </a:effectRef>
          <a:fontRef idx="minor">
            <a:schemeClr val="tx1"/>
          </a:fontRef>
        </p:style>
      </p:cxnSp>
      <p:sp>
        <p:nvSpPr>
          <p:cNvPr id="8" name="CasellaDiTesto 7"/>
          <p:cNvSpPr txBox="1"/>
          <p:nvPr/>
        </p:nvSpPr>
        <p:spPr>
          <a:xfrm>
            <a:off x="1979712" y="5805264"/>
            <a:ext cx="5910977" cy="646331"/>
          </a:xfrm>
          <a:prstGeom prst="rect">
            <a:avLst/>
          </a:prstGeom>
          <a:noFill/>
        </p:spPr>
        <p:txBody>
          <a:bodyPr wrap="none" rtlCol="0">
            <a:spAutoFit/>
          </a:bodyPr>
          <a:lstStyle/>
          <a:p>
            <a:r>
              <a:rPr lang="it-IT" dirty="0" smtClean="0"/>
              <a:t>Chiarissimo qui il decrescere delle enunciazioni improduttive e </a:t>
            </a:r>
          </a:p>
          <a:p>
            <a:r>
              <a:rPr lang="it-IT" dirty="0" smtClean="0"/>
              <a:t>il crescere di quelle produttive.</a:t>
            </a: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half" idx="2"/>
          </p:nvPr>
        </p:nvSpPr>
        <p:spPr>
          <a:xfrm>
            <a:off x="1547664" y="260648"/>
            <a:ext cx="7416824" cy="4392488"/>
          </a:xfrm>
        </p:spPr>
        <p:txBody>
          <a:bodyPr>
            <a:normAutofit fontScale="92500" lnSpcReduction="10000"/>
          </a:bodyPr>
          <a:lstStyle/>
          <a:p>
            <a:r>
              <a:rPr lang="it-IT" sz="2400" b="1" dirty="0" smtClean="0"/>
              <a:t>L’Associazione </a:t>
            </a:r>
            <a:r>
              <a:rPr lang="it-IT" sz="2400" b="1" i="1" dirty="0" err="1" smtClean="0"/>
              <a:t>onlus</a:t>
            </a:r>
            <a:r>
              <a:rPr lang="it-IT" sz="2400" b="1" i="1" dirty="0" smtClean="0"/>
              <a:t> </a:t>
            </a:r>
            <a:r>
              <a:rPr lang="it-IT" sz="2400" b="1" dirty="0" smtClean="0"/>
              <a:t>Maestri di Strada</a:t>
            </a:r>
            <a:r>
              <a:rPr lang="it-IT" sz="2400" dirty="0" smtClean="0"/>
              <a:t>, impegnata da anni nel campo della sperimentazione educativa per prevenire e fronteggiare l’esclusione sociale e la dispersione scolastica, ha promosso durante l’anno scolastico 2013-14 il corso </a:t>
            </a:r>
            <a:r>
              <a:rPr lang="it-IT" sz="2400" b="1" dirty="0" err="1" smtClean="0"/>
              <a:t>M.E.T.I.S.</a:t>
            </a:r>
            <a:r>
              <a:rPr lang="it-IT" sz="2400" b="1" dirty="0" smtClean="0"/>
              <a:t> (Metodologie Educative Territoriali per l’Inclusione Sociale), </a:t>
            </a:r>
            <a:r>
              <a:rPr lang="it-IT" sz="2400" dirty="0" smtClean="0"/>
              <a:t>cofinanziato dal MIUR, rivolto a docenti ed educatori di sei città italiane (Milano, Genova, Bologna, Roma, Napoli, Cosenza), con l'obiettivo di diffondere le metodologie applicate da tempo nelle scuole della periferia di Napoli, prima – per dodici anni – con il </a:t>
            </a:r>
            <a:r>
              <a:rPr lang="it-IT" sz="2400" b="1" dirty="0" smtClean="0"/>
              <a:t>Progetto Chance </a:t>
            </a:r>
            <a:r>
              <a:rPr lang="it-IT" sz="2400" dirty="0" smtClean="0"/>
              <a:t>(Moreno, Valerio, 2004), ora – da quattro anni – con il </a:t>
            </a:r>
            <a:r>
              <a:rPr lang="it-IT" sz="2400" b="1" dirty="0" smtClean="0"/>
              <a:t>Progetto E-Vai! </a:t>
            </a:r>
            <a:r>
              <a:rPr lang="it-IT" sz="2400" dirty="0" smtClean="0"/>
              <a:t>(Parrello, Moreno, Centro, 2012). </a:t>
            </a:r>
          </a:p>
          <a:p>
            <a:endParaRPr lang="it-IT" dirty="0"/>
          </a:p>
        </p:txBody>
      </p:sp>
      <p:sp>
        <p:nvSpPr>
          <p:cNvPr id="3" name="Titolo 2"/>
          <p:cNvSpPr>
            <a:spLocks noGrp="1"/>
          </p:cNvSpPr>
          <p:nvPr>
            <p:ph type="title"/>
          </p:nvPr>
        </p:nvSpPr>
        <p:spPr/>
        <p:txBody>
          <a:bodyPr/>
          <a:lstStyle/>
          <a:p>
            <a:r>
              <a:rPr lang="it-IT" dirty="0" smtClean="0"/>
              <a:t>MAESTRI di STRADA E METIS</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half" idx="2"/>
          </p:nvPr>
        </p:nvSpPr>
        <p:spPr>
          <a:xfrm>
            <a:off x="1547664" y="620688"/>
            <a:ext cx="7367736" cy="3672408"/>
          </a:xfrm>
        </p:spPr>
        <p:txBody>
          <a:bodyPr/>
          <a:lstStyle/>
          <a:p>
            <a:endParaRPr lang="it-IT" dirty="0" smtClean="0"/>
          </a:p>
          <a:p>
            <a:r>
              <a:rPr lang="it-IT" sz="2400" dirty="0" smtClean="0"/>
              <a:t>L’analisi categoriale è ancora in corso.</a:t>
            </a:r>
          </a:p>
          <a:p>
            <a:r>
              <a:rPr lang="it-IT" sz="2400" dirty="0" smtClean="0"/>
              <a:t>In particolare, stiamo proseguendo nell’individuazione delle SOTTOCATEGORIE CONTENUTISTICHE, perché ciascuna enunciazione fa riferimento a interessanti contenuti specifici (</a:t>
            </a:r>
            <a:r>
              <a:rPr lang="it-IT" sz="2400" i="1" dirty="0" smtClean="0"/>
              <a:t>emozioni, motivazioni, credibilità, autorevolezza dell’adulto</a:t>
            </a:r>
            <a:r>
              <a:rPr lang="it-IT" sz="2400" dirty="0" smtClean="0"/>
              <a:t> educatore, </a:t>
            </a:r>
            <a:r>
              <a:rPr lang="it-IT" sz="2400" i="1" dirty="0" smtClean="0"/>
              <a:t>complessità del sistema istituzionale</a:t>
            </a:r>
            <a:r>
              <a:rPr lang="it-IT" sz="2400" dirty="0" smtClean="0"/>
              <a:t>, ecc.).</a:t>
            </a:r>
            <a:endParaRPr lang="it-IT" sz="2400" dirty="0"/>
          </a:p>
        </p:txBody>
      </p:sp>
      <p:sp>
        <p:nvSpPr>
          <p:cNvPr id="3" name="Titolo 2"/>
          <p:cNvSpPr>
            <a:spLocks noGrp="1"/>
          </p:cNvSpPr>
          <p:nvPr>
            <p:ph type="title"/>
          </p:nvPr>
        </p:nvSpPr>
        <p:spPr/>
        <p:txBody>
          <a:bodyPr/>
          <a:lstStyle/>
          <a:p>
            <a:r>
              <a:rPr lang="it-IT" dirty="0" smtClean="0"/>
              <a:t>sottocategorie contenutistiche</a:t>
            </a:r>
            <a:endParaRPr lang="it-IT" dirty="0"/>
          </a:p>
        </p:txBody>
      </p:sp>
      <p:pic>
        <p:nvPicPr>
          <p:cNvPr id="5" name="Picture 4" descr="http://www.galileonet.it/turbo/thumbs/4f0f0a7472b7ab66ef00002a/detail-Tempo.jpg"/>
          <p:cNvPicPr>
            <a:picLocks noChangeAspect="1" noChangeArrowheads="1"/>
          </p:cNvPicPr>
          <p:nvPr/>
        </p:nvPicPr>
        <p:blipFill>
          <a:blip r:embed="rId2" cstate="print"/>
          <a:srcRect/>
          <a:stretch>
            <a:fillRect/>
          </a:stretch>
        </p:blipFill>
        <p:spPr bwMode="auto">
          <a:xfrm>
            <a:off x="107504" y="5517232"/>
            <a:ext cx="1296144" cy="1273324"/>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260649"/>
            <a:ext cx="8672264" cy="5184576"/>
          </a:xfrm>
        </p:spPr>
        <p:txBody>
          <a:bodyPr>
            <a:normAutofit fontScale="92500" lnSpcReduction="10000"/>
          </a:bodyPr>
          <a:lstStyle/>
          <a:p>
            <a:pPr algn="ctr"/>
            <a:r>
              <a:rPr lang="it-IT" dirty="0" smtClean="0">
                <a:solidFill>
                  <a:srgbClr val="FFC000"/>
                </a:solidFill>
              </a:rPr>
              <a:t>NON APPRENDIMENTO </a:t>
            </a:r>
            <a:r>
              <a:rPr lang="it-IT" dirty="0" err="1" smtClean="0">
                <a:solidFill>
                  <a:srgbClr val="FFC000"/>
                </a:solidFill>
              </a:rPr>
              <a:t>DI</a:t>
            </a:r>
            <a:r>
              <a:rPr lang="it-IT" dirty="0" smtClean="0">
                <a:solidFill>
                  <a:srgbClr val="FFC000"/>
                </a:solidFill>
              </a:rPr>
              <a:t> QUALCOSA </a:t>
            </a:r>
          </a:p>
          <a:p>
            <a:pPr algn="ctr"/>
            <a:r>
              <a:rPr lang="it-IT" dirty="0" smtClean="0">
                <a:solidFill>
                  <a:srgbClr val="FFC000"/>
                </a:solidFill>
              </a:rPr>
              <a:t>ma </a:t>
            </a:r>
          </a:p>
          <a:p>
            <a:pPr algn="ctr"/>
            <a:r>
              <a:rPr lang="it-IT" dirty="0" smtClean="0">
                <a:solidFill>
                  <a:srgbClr val="FFC000"/>
                </a:solidFill>
              </a:rPr>
              <a:t>APPRENDIMENTO DA QUALCOSA</a:t>
            </a:r>
          </a:p>
          <a:p>
            <a:r>
              <a:rPr lang="it-IT" dirty="0" smtClean="0"/>
              <a:t> </a:t>
            </a:r>
          </a:p>
          <a:p>
            <a:r>
              <a:rPr lang="it-IT" dirty="0" smtClean="0">
                <a:solidFill>
                  <a:schemeClr val="tx2"/>
                </a:solidFill>
              </a:rPr>
              <a:t>L’obiettivo principale dei gruppi </a:t>
            </a:r>
            <a:r>
              <a:rPr lang="it-IT" dirty="0" err="1" smtClean="0">
                <a:solidFill>
                  <a:schemeClr val="tx2"/>
                </a:solidFill>
              </a:rPr>
              <a:t>multivisione</a:t>
            </a:r>
            <a:r>
              <a:rPr lang="it-IT" dirty="0" smtClean="0">
                <a:solidFill>
                  <a:schemeClr val="tx2"/>
                </a:solidFill>
              </a:rPr>
              <a:t> è l’acquisizione non di una teoria o tecnica psicologica quanto piuttosto di un’esperienza della comprensione, che può derivare solo dal lavoro di un gruppo che narra e riflette sui proprie storie, proprio quelle che ciascuno da solo – per le implicazioni emotive di cui sono intessute – non è in grado di comprendere.</a:t>
            </a:r>
          </a:p>
          <a:p>
            <a:r>
              <a:rPr lang="it-IT" dirty="0" smtClean="0">
                <a:solidFill>
                  <a:schemeClr val="tx2"/>
                </a:solidFill>
              </a:rPr>
              <a:t>Naturalmente il passaggio non è indolore, perché si tratta di lasciarsi alle spalle gli antichi modelli, imparando dalle proprie esperienze. E nel gruppo emergono non pochi conflitti.</a:t>
            </a:r>
          </a:p>
          <a:p>
            <a:endParaRPr lang="it-IT" dirty="0"/>
          </a:p>
        </p:txBody>
      </p:sp>
      <p:pic>
        <p:nvPicPr>
          <p:cNvPr id="47108" name="Picture 4" descr="Non si discute per avere ragione, ma per capire immaginidivertenti.org"/>
          <p:cNvPicPr>
            <a:picLocks noChangeAspect="1" noChangeArrowheads="1"/>
          </p:cNvPicPr>
          <p:nvPr/>
        </p:nvPicPr>
        <p:blipFill>
          <a:blip r:embed="rId2" cstate="print"/>
          <a:srcRect/>
          <a:stretch>
            <a:fillRect/>
          </a:stretch>
        </p:blipFill>
        <p:spPr bwMode="auto">
          <a:xfrm>
            <a:off x="539552" y="5301208"/>
            <a:ext cx="1416615" cy="1368971"/>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1520" y="188641"/>
            <a:ext cx="8816280" cy="5832648"/>
          </a:xfrm>
        </p:spPr>
        <p:txBody>
          <a:bodyPr>
            <a:normAutofit/>
          </a:bodyPr>
          <a:lstStyle/>
          <a:p>
            <a:r>
              <a:rPr lang="it-IT" dirty="0" smtClean="0">
                <a:solidFill>
                  <a:schemeClr val="tx2"/>
                </a:solidFill>
              </a:rPr>
              <a:t>«In tal modo il gruppo scrive la propria storia che dall’iniziale babele linguistica approda faticosamente e dolorosamente a un dialogo corale, nel quale le emozioni possono circolare senza spaventare, perché i vari componenti sono in grado un po’ alla volta di accettare ambivalenze, limiti, confusioni, conflitti e pluralità di senso (…).</a:t>
            </a:r>
          </a:p>
          <a:p>
            <a:r>
              <a:rPr lang="it-IT" dirty="0" smtClean="0">
                <a:solidFill>
                  <a:schemeClr val="tx2"/>
                </a:solidFill>
              </a:rPr>
              <a:t>Chi è nel gruppo, dopo un lungo training, acquista la capacità di assumersi la responsabilità delle proprie emozioni, senza fuggire davanti ad esse e comincia a sostituire il “non sono capace” con il “cosa potrei fare”, che è già un piccolo cambiamento: è infatti un cominciare a pensare alle proprie risorse, al proprio utilizzo (…). </a:t>
            </a:r>
            <a:r>
              <a:rPr lang="it-IT" dirty="0" smtClean="0">
                <a:solidFill>
                  <a:srgbClr val="FFFF00"/>
                </a:solidFill>
              </a:rPr>
              <a:t>C’è un passaggio dal singolare al plurale</a:t>
            </a:r>
            <a:r>
              <a:rPr lang="it-IT" dirty="0" smtClean="0">
                <a:solidFill>
                  <a:schemeClr val="tx2"/>
                </a:solidFill>
              </a:rPr>
              <a:t>, si passa da un “mio problema” ad un “nostro problema”» (D’Onofrio, 2012).</a:t>
            </a:r>
          </a:p>
          <a:p>
            <a:endParaRPr lang="it-IT" dirty="0"/>
          </a:p>
        </p:txBody>
      </p:sp>
      <p:pic>
        <p:nvPicPr>
          <p:cNvPr id="45058" name="Picture 2" descr="http://gperetini.files.wordpress.com/2013/07/costruire-insieme.jpg"/>
          <p:cNvPicPr>
            <a:picLocks noChangeAspect="1" noChangeArrowheads="1"/>
          </p:cNvPicPr>
          <p:nvPr/>
        </p:nvPicPr>
        <p:blipFill>
          <a:blip r:embed="rId2" cstate="print"/>
          <a:srcRect/>
          <a:stretch>
            <a:fillRect/>
          </a:stretch>
        </p:blipFill>
        <p:spPr bwMode="auto">
          <a:xfrm>
            <a:off x="1043608" y="6021288"/>
            <a:ext cx="1232490" cy="764704"/>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07504" y="188641"/>
            <a:ext cx="8960296" cy="3672407"/>
          </a:xfrm>
        </p:spPr>
        <p:txBody>
          <a:bodyPr/>
          <a:lstStyle/>
          <a:p>
            <a:r>
              <a:rPr lang="it-IT" dirty="0" smtClean="0">
                <a:solidFill>
                  <a:schemeClr val="tx2"/>
                </a:solidFill>
              </a:rPr>
              <a:t>Tuttavia non è semplice inserire uno spazio sistematico di pensiero nelle </a:t>
            </a:r>
            <a:r>
              <a:rPr lang="it-IT" dirty="0" err="1" smtClean="0">
                <a:solidFill>
                  <a:schemeClr val="tx2"/>
                </a:solidFill>
              </a:rPr>
              <a:t>scuole…</a:t>
            </a:r>
            <a:r>
              <a:rPr lang="it-IT" dirty="0" smtClean="0">
                <a:solidFill>
                  <a:schemeClr val="tx2"/>
                </a:solidFill>
              </a:rPr>
              <a:t> Il </a:t>
            </a:r>
            <a:r>
              <a:rPr lang="it-IT" i="1" dirty="0" smtClean="0">
                <a:solidFill>
                  <a:schemeClr val="tx2"/>
                </a:solidFill>
              </a:rPr>
              <a:t>sistema scolastico </a:t>
            </a:r>
            <a:r>
              <a:rPr lang="it-IT" dirty="0" smtClean="0">
                <a:solidFill>
                  <a:schemeClr val="tx2"/>
                </a:solidFill>
              </a:rPr>
              <a:t>non aiuta affatto, anzi collude con solitudini, competizioni, conflitti fra docenti e fra dirigenti e docenti.. Eppure in alcune scuole i gruppi </a:t>
            </a:r>
            <a:r>
              <a:rPr lang="it-IT" dirty="0" err="1" smtClean="0">
                <a:solidFill>
                  <a:schemeClr val="tx2"/>
                </a:solidFill>
              </a:rPr>
              <a:t>multivisione</a:t>
            </a:r>
            <a:r>
              <a:rPr lang="it-IT" dirty="0" smtClean="0">
                <a:solidFill>
                  <a:schemeClr val="tx2"/>
                </a:solidFill>
              </a:rPr>
              <a:t> si realizzano ed aiutano a fronteggiare molte situazioni educative difficili.</a:t>
            </a:r>
          </a:p>
        </p:txBody>
      </p:sp>
      <p:pic>
        <p:nvPicPr>
          <p:cNvPr id="44034" name="Picture 2" descr="http://1.bp.blogspot.com/_pz2038xJf5A/TNkYWL52H4I/AAAAAAAAAIc/g5BJvrRj4Is/s200/litigio.gif"/>
          <p:cNvPicPr>
            <a:picLocks noChangeAspect="1" noChangeArrowheads="1"/>
          </p:cNvPicPr>
          <p:nvPr/>
        </p:nvPicPr>
        <p:blipFill>
          <a:blip r:embed="rId2" cstate="print"/>
          <a:srcRect/>
          <a:stretch>
            <a:fillRect/>
          </a:stretch>
        </p:blipFill>
        <p:spPr bwMode="auto">
          <a:xfrm>
            <a:off x="1259632" y="5969986"/>
            <a:ext cx="996702" cy="797362"/>
          </a:xfrm>
          <a:prstGeom prst="rect">
            <a:avLst/>
          </a:prstGeom>
          <a:noFill/>
        </p:spPr>
      </p:pic>
      <p:pic>
        <p:nvPicPr>
          <p:cNvPr id="44042" name="Picture 10" descr="http://www.torredibabele.le.it/babele/media/images/babele.jpg"/>
          <p:cNvPicPr>
            <a:picLocks noChangeAspect="1" noChangeArrowheads="1"/>
          </p:cNvPicPr>
          <p:nvPr/>
        </p:nvPicPr>
        <p:blipFill>
          <a:blip r:embed="rId3" cstate="print"/>
          <a:srcRect/>
          <a:stretch>
            <a:fillRect/>
          </a:stretch>
        </p:blipFill>
        <p:spPr bwMode="auto">
          <a:xfrm>
            <a:off x="2339752" y="4712101"/>
            <a:ext cx="2282974" cy="2041182"/>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28728" y="857232"/>
            <a:ext cx="7058044" cy="3905264"/>
          </a:xfrm>
        </p:spPr>
        <p:txBody>
          <a:bodyPr>
            <a:normAutofit/>
          </a:bodyPr>
          <a:lstStyle/>
          <a:p>
            <a:pPr algn="ctr"/>
            <a:r>
              <a:rPr lang="it-IT" sz="3200" b="1" i="1" dirty="0" smtClean="0">
                <a:solidFill>
                  <a:schemeClr val="tx1">
                    <a:lumMod val="85000"/>
                    <a:lumOff val="15000"/>
                  </a:schemeClr>
                </a:solidFill>
                <a:effectLst>
                  <a:outerShdw blurRad="38100" dist="38100" dir="2700000" algn="tl">
                    <a:srgbClr val="000000">
                      <a:alpha val="43137"/>
                    </a:srgbClr>
                  </a:outerShdw>
                </a:effectLst>
                <a:latin typeface="Forte" pitchFamily="66" charset="0"/>
              </a:rPr>
              <a:t>“</a:t>
            </a:r>
            <a:r>
              <a:rPr lang="it-IT" sz="4000" b="1" i="1" dirty="0" smtClean="0">
                <a:solidFill>
                  <a:schemeClr val="tx1">
                    <a:lumMod val="85000"/>
                    <a:lumOff val="15000"/>
                  </a:schemeClr>
                </a:solidFill>
                <a:effectLst>
                  <a:outerShdw blurRad="38100" dist="38100" dir="2700000" algn="tl">
                    <a:srgbClr val="000000">
                      <a:alpha val="43137"/>
                    </a:srgbClr>
                  </a:outerShdw>
                </a:effectLst>
                <a:latin typeface="Forte" pitchFamily="66" charset="0"/>
              </a:rPr>
              <a:t>L</a:t>
            </a:r>
            <a:r>
              <a:rPr lang="it-IT" sz="3600" dirty="0" smtClean="0">
                <a:solidFill>
                  <a:schemeClr val="tx1">
                    <a:lumMod val="85000"/>
                    <a:lumOff val="15000"/>
                  </a:schemeClr>
                </a:solidFill>
                <a:effectLst>
                  <a:outerShdw blurRad="38100" dist="38100" dir="2700000" algn="tl">
                    <a:srgbClr val="000000">
                      <a:alpha val="43137"/>
                    </a:srgbClr>
                  </a:outerShdw>
                </a:effectLst>
                <a:latin typeface="Forte" pitchFamily="66" charset="0"/>
              </a:rPr>
              <a:t>a missione era impossibile, ma i ragazzi non lo sapevano, quindi</a:t>
            </a:r>
            <a:br>
              <a:rPr lang="it-IT" sz="3600" dirty="0" smtClean="0">
                <a:solidFill>
                  <a:schemeClr val="tx1">
                    <a:lumMod val="85000"/>
                    <a:lumOff val="15000"/>
                  </a:schemeClr>
                </a:solidFill>
                <a:effectLst>
                  <a:outerShdw blurRad="38100" dist="38100" dir="2700000" algn="tl">
                    <a:srgbClr val="000000">
                      <a:alpha val="43137"/>
                    </a:srgbClr>
                  </a:outerShdw>
                </a:effectLst>
                <a:latin typeface="Forte" pitchFamily="66" charset="0"/>
              </a:rPr>
            </a:br>
            <a:r>
              <a:rPr lang="it-IT" sz="3600" dirty="0" smtClean="0">
                <a:solidFill>
                  <a:schemeClr val="tx1">
                    <a:lumMod val="85000"/>
                    <a:lumOff val="15000"/>
                  </a:schemeClr>
                </a:solidFill>
                <a:effectLst>
                  <a:outerShdw blurRad="38100" dist="38100" dir="2700000" algn="tl">
                    <a:srgbClr val="000000">
                      <a:alpha val="43137"/>
                    </a:srgbClr>
                  </a:outerShdw>
                </a:effectLst>
                <a:latin typeface="Forte" pitchFamily="66" charset="0"/>
              </a:rPr>
              <a:t>la fecero” </a:t>
            </a:r>
            <a:r>
              <a:rPr lang="it-IT" dirty="0" smtClean="0">
                <a:solidFill>
                  <a:schemeClr val="tx1">
                    <a:lumMod val="85000"/>
                    <a:lumOff val="15000"/>
                  </a:schemeClr>
                </a:solidFill>
                <a:effectLst>
                  <a:outerShdw blurRad="38100" dist="38100" dir="2700000" algn="tl">
                    <a:srgbClr val="000000">
                      <a:alpha val="43137"/>
                    </a:srgbClr>
                  </a:outerShdw>
                </a:effectLst>
                <a:latin typeface="Forte" pitchFamily="66" charset="0"/>
              </a:rPr>
              <a:t/>
            </a:r>
            <a:br>
              <a:rPr lang="it-IT" dirty="0" smtClean="0">
                <a:solidFill>
                  <a:schemeClr val="tx1">
                    <a:lumMod val="85000"/>
                    <a:lumOff val="15000"/>
                  </a:schemeClr>
                </a:solidFill>
                <a:effectLst>
                  <a:outerShdw blurRad="38100" dist="38100" dir="2700000" algn="tl">
                    <a:srgbClr val="000000">
                      <a:alpha val="43137"/>
                    </a:srgbClr>
                  </a:outerShdw>
                </a:effectLst>
                <a:latin typeface="Forte" pitchFamily="66" charset="0"/>
              </a:rPr>
            </a:br>
            <a:r>
              <a:rPr lang="it-IT" dirty="0" smtClean="0">
                <a:solidFill>
                  <a:schemeClr val="tx1">
                    <a:lumMod val="85000"/>
                    <a:lumOff val="15000"/>
                  </a:schemeClr>
                </a:solidFill>
                <a:effectLst>
                  <a:outerShdw blurRad="38100" dist="38100" dir="2700000" algn="tl">
                    <a:srgbClr val="000000">
                      <a:alpha val="43137"/>
                    </a:srgbClr>
                  </a:outerShdw>
                </a:effectLst>
                <a:latin typeface="Forte" pitchFamily="66" charset="0"/>
              </a:rPr>
              <a:t/>
            </a:r>
            <a:br>
              <a:rPr lang="it-IT" dirty="0" smtClean="0">
                <a:solidFill>
                  <a:schemeClr val="tx1">
                    <a:lumMod val="85000"/>
                    <a:lumOff val="15000"/>
                  </a:schemeClr>
                </a:solidFill>
                <a:effectLst>
                  <a:outerShdw blurRad="38100" dist="38100" dir="2700000" algn="tl">
                    <a:srgbClr val="000000">
                      <a:alpha val="43137"/>
                    </a:srgbClr>
                  </a:outerShdw>
                </a:effectLst>
                <a:latin typeface="Forte" pitchFamily="66" charset="0"/>
              </a:rPr>
            </a:br>
            <a:r>
              <a:rPr lang="it-IT" dirty="0" smtClean="0">
                <a:solidFill>
                  <a:schemeClr val="tx1">
                    <a:lumMod val="85000"/>
                    <a:lumOff val="15000"/>
                  </a:schemeClr>
                </a:solidFill>
                <a:effectLst>
                  <a:outerShdw blurRad="38100" dist="38100" dir="2700000" algn="tl">
                    <a:srgbClr val="000000">
                      <a:alpha val="43137"/>
                    </a:srgbClr>
                  </a:outerShdw>
                </a:effectLst>
                <a:latin typeface="Forte" pitchFamily="66" charset="0"/>
              </a:rPr>
              <a:t>(Mark Twain</a:t>
            </a:r>
            <a:r>
              <a:rPr lang="it-IT" dirty="0" smtClean="0">
                <a:solidFill>
                  <a:schemeClr val="tx1">
                    <a:lumMod val="85000"/>
                    <a:lumOff val="15000"/>
                  </a:schemeClr>
                </a:solidFill>
                <a:latin typeface="Albertus Extra Bold" pitchFamily="34" charset="0"/>
              </a:rPr>
              <a:t>)</a:t>
            </a:r>
            <a:endParaRPr lang="it-IT" dirty="0">
              <a:solidFill>
                <a:schemeClr val="tx1">
                  <a:lumMod val="85000"/>
                  <a:lumOff val="15000"/>
                </a:schemeClr>
              </a:solidFill>
              <a:latin typeface="Albertus Extra Bold"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half" idx="2"/>
          </p:nvPr>
        </p:nvSpPr>
        <p:spPr>
          <a:xfrm>
            <a:off x="1600200" y="332656"/>
            <a:ext cx="7543800" cy="4310790"/>
          </a:xfrm>
        </p:spPr>
        <p:txBody>
          <a:bodyPr>
            <a:normAutofit/>
          </a:bodyPr>
          <a:lstStyle/>
          <a:p>
            <a:pPr>
              <a:lnSpc>
                <a:spcPct val="110000"/>
              </a:lnSpc>
              <a:spcBef>
                <a:spcPts val="0"/>
              </a:spcBef>
            </a:pPr>
            <a:r>
              <a:rPr lang="it-IT" sz="1400" b="1" dirty="0" err="1" smtClean="0">
                <a:latin typeface="Times New Roman" pitchFamily="18" charset="0"/>
                <a:cs typeface="Times New Roman" pitchFamily="18" charset="0"/>
              </a:rPr>
              <a:t>Balint</a:t>
            </a:r>
            <a:r>
              <a:rPr lang="it-IT" sz="1400" b="1" dirty="0" smtClean="0">
                <a:latin typeface="Times New Roman" pitchFamily="18" charset="0"/>
                <a:cs typeface="Times New Roman" pitchFamily="18" charset="0"/>
              </a:rPr>
              <a:t>, M. (1957), </a:t>
            </a:r>
            <a:r>
              <a:rPr lang="it-IT" sz="1400" i="1" dirty="0" smtClean="0">
                <a:latin typeface="Times New Roman" pitchFamily="18" charset="0"/>
                <a:cs typeface="Times New Roman" pitchFamily="18" charset="0"/>
              </a:rPr>
              <a:t>Medico, paziente, malattia. </a:t>
            </a:r>
            <a:r>
              <a:rPr lang="it-IT" sz="1400" dirty="0" smtClean="0">
                <a:latin typeface="Times New Roman" pitchFamily="18" charset="0"/>
                <a:cs typeface="Times New Roman" pitchFamily="18" charset="0"/>
              </a:rPr>
              <a:t>Milano: Feltrinelli, 1991.</a:t>
            </a:r>
          </a:p>
          <a:p>
            <a:pPr>
              <a:lnSpc>
                <a:spcPct val="110000"/>
              </a:lnSpc>
              <a:spcBef>
                <a:spcPts val="0"/>
              </a:spcBef>
            </a:pPr>
            <a:r>
              <a:rPr lang="it-IT" sz="1400" b="1" dirty="0" err="1" smtClean="0">
                <a:latin typeface="Times New Roman" pitchFamily="18" charset="0"/>
                <a:cs typeface="Times New Roman" pitchFamily="18" charset="0"/>
              </a:rPr>
              <a:t>Bateson</a:t>
            </a:r>
            <a:r>
              <a:rPr lang="it-IT" sz="1400" b="1" dirty="0" smtClean="0">
                <a:latin typeface="Times New Roman" pitchFamily="18" charset="0"/>
                <a:cs typeface="Times New Roman" pitchFamily="18" charset="0"/>
              </a:rPr>
              <a:t>, G. (1977),</a:t>
            </a:r>
            <a:r>
              <a:rPr lang="it-IT" sz="1400" dirty="0" smtClean="0">
                <a:latin typeface="Times New Roman" pitchFamily="18" charset="0"/>
                <a:cs typeface="Times New Roman" pitchFamily="18" charset="0"/>
              </a:rPr>
              <a:t> </a:t>
            </a:r>
            <a:r>
              <a:rPr lang="it-IT" sz="1400" i="1" dirty="0" smtClean="0">
                <a:latin typeface="Times New Roman" pitchFamily="18" charset="0"/>
                <a:cs typeface="Times New Roman" pitchFamily="18" charset="0"/>
              </a:rPr>
              <a:t>Verso un'ecologia della mente</a:t>
            </a:r>
            <a:r>
              <a:rPr lang="it-IT" sz="1400" dirty="0" smtClean="0">
                <a:latin typeface="Times New Roman" pitchFamily="18" charset="0"/>
                <a:cs typeface="Times New Roman" pitchFamily="18" charset="0"/>
              </a:rPr>
              <a:t>. Milano: Adelphi.</a:t>
            </a:r>
          </a:p>
          <a:p>
            <a:pPr>
              <a:lnSpc>
                <a:spcPct val="110000"/>
              </a:lnSpc>
              <a:spcBef>
                <a:spcPts val="0"/>
              </a:spcBef>
            </a:pPr>
            <a:r>
              <a:rPr lang="it-IT" sz="1400" b="1" dirty="0" smtClean="0">
                <a:latin typeface="Times New Roman" pitchFamily="18" charset="0"/>
                <a:cs typeface="Times New Roman" pitchFamily="18" charset="0"/>
              </a:rPr>
              <a:t>B. </a:t>
            </a:r>
            <a:r>
              <a:rPr lang="it-IT" sz="1400" b="1" dirty="0" err="1" smtClean="0">
                <a:latin typeface="Times New Roman" pitchFamily="18" charset="0"/>
                <a:cs typeface="Times New Roman" pitchFamily="18" charset="0"/>
              </a:rPr>
              <a:t>Bonato</a:t>
            </a:r>
            <a:r>
              <a:rPr lang="it-IT" sz="1400" dirty="0" smtClean="0">
                <a:latin typeface="Times New Roman" pitchFamily="18" charset="0"/>
                <a:cs typeface="Times New Roman" pitchFamily="18" charset="0"/>
              </a:rPr>
              <a:t> (a cura di) (2013), “La scuola impossibile”, </a:t>
            </a:r>
            <a:r>
              <a:rPr lang="it-IT" sz="1400" i="1" dirty="0" smtClean="0">
                <a:latin typeface="Times New Roman" pitchFamily="18" charset="0"/>
                <a:cs typeface="Times New Roman" pitchFamily="18" charset="0"/>
              </a:rPr>
              <a:t>Aut </a:t>
            </a:r>
            <a:r>
              <a:rPr lang="it-IT" sz="1400" i="1" dirty="0" err="1" smtClean="0">
                <a:latin typeface="Times New Roman" pitchFamily="18" charset="0"/>
                <a:cs typeface="Times New Roman" pitchFamily="18" charset="0"/>
              </a:rPr>
              <a:t>Aut</a:t>
            </a:r>
            <a:r>
              <a:rPr lang="it-IT" sz="1400" dirty="0" smtClean="0">
                <a:latin typeface="Times New Roman" pitchFamily="18" charset="0"/>
                <a:cs typeface="Times New Roman" pitchFamily="18" charset="0"/>
              </a:rPr>
              <a:t>,  n. 358, il Saggiatore, Milano.</a:t>
            </a:r>
          </a:p>
          <a:p>
            <a:pPr>
              <a:lnSpc>
                <a:spcPct val="110000"/>
              </a:lnSpc>
              <a:spcBef>
                <a:spcPts val="0"/>
              </a:spcBef>
            </a:pPr>
            <a:r>
              <a:rPr lang="it-IT" sz="1400" b="1" dirty="0" smtClean="0">
                <a:latin typeface="Times New Roman" pitchFamily="18" charset="0"/>
                <a:cs typeface="Times New Roman" pitchFamily="18" charset="0"/>
              </a:rPr>
              <a:t>D'Onofrio, A. (2014)</a:t>
            </a:r>
            <a:r>
              <a:rPr lang="it-IT" sz="1400" i="1" dirty="0" smtClean="0">
                <a:latin typeface="Times New Roman" pitchFamily="18" charset="0"/>
                <a:cs typeface="Times New Roman" pitchFamily="18" charset="0"/>
              </a:rPr>
              <a:t>,</a:t>
            </a:r>
            <a:r>
              <a:rPr lang="it-IT" sz="1400" i="1" cap="all" dirty="0" smtClean="0">
                <a:latin typeface="Times New Roman" pitchFamily="18" charset="0"/>
                <a:cs typeface="Times New Roman" pitchFamily="18" charset="0"/>
              </a:rPr>
              <a:t> </a:t>
            </a:r>
            <a:r>
              <a:rPr lang="it-IT" sz="1400" cap="all" dirty="0" smtClean="0">
                <a:latin typeface="Times New Roman" pitchFamily="18" charset="0"/>
                <a:cs typeface="Times New Roman" pitchFamily="18" charset="0"/>
              </a:rPr>
              <a:t>“L</a:t>
            </a:r>
            <a:r>
              <a:rPr lang="it-IT" sz="1400" dirty="0" smtClean="0">
                <a:latin typeface="Times New Roman" pitchFamily="18" charset="0"/>
                <a:cs typeface="Times New Roman" pitchFamily="18" charset="0"/>
              </a:rPr>
              <a:t>a</a:t>
            </a:r>
            <a:r>
              <a:rPr lang="it-IT" sz="1400" cap="all" dirty="0" smtClean="0">
                <a:latin typeface="Times New Roman" pitchFamily="18" charset="0"/>
                <a:cs typeface="Times New Roman" pitchFamily="18" charset="0"/>
              </a:rPr>
              <a:t> </a:t>
            </a:r>
            <a:r>
              <a:rPr lang="it-IT" sz="1400" dirty="0" smtClean="0">
                <a:latin typeface="Times New Roman" pitchFamily="18" charset="0"/>
                <a:cs typeface="Times New Roman" pitchFamily="18" charset="0"/>
              </a:rPr>
              <a:t>formazione psicologica degli insegnanti</a:t>
            </a:r>
            <a:r>
              <a:rPr lang="it-IT" sz="1400" cap="all" dirty="0" smtClean="0">
                <a:latin typeface="Times New Roman" pitchFamily="18" charset="0"/>
                <a:cs typeface="Times New Roman" pitchFamily="18" charset="0"/>
              </a:rPr>
              <a:t>”,  </a:t>
            </a:r>
            <a:r>
              <a:rPr lang="it-IT" sz="1400" i="1" dirty="0" err="1" smtClean="0">
                <a:latin typeface="Times New Roman" pitchFamily="18" charset="0"/>
                <a:cs typeface="Times New Roman" pitchFamily="18" charset="0"/>
                <a:hlinkClick r:id="rId2"/>
              </a:rPr>
              <a:t>ScuolaOggi</a:t>
            </a:r>
            <a:r>
              <a:rPr lang="it-IT" sz="1400" i="1" dirty="0" smtClean="0">
                <a:latin typeface="Times New Roman" pitchFamily="18" charset="0"/>
                <a:cs typeface="Times New Roman" pitchFamily="18" charset="0"/>
              </a:rPr>
              <a:t>,  10.2.2014.</a:t>
            </a:r>
          </a:p>
          <a:p>
            <a:pPr>
              <a:lnSpc>
                <a:spcPct val="110000"/>
              </a:lnSpc>
              <a:spcBef>
                <a:spcPts val="0"/>
              </a:spcBef>
            </a:pPr>
            <a:r>
              <a:rPr lang="fr-FR" sz="1400" b="1" dirty="0" err="1" smtClean="0">
                <a:latin typeface="Times New Roman" pitchFamily="18" charset="0"/>
                <a:cs typeface="Times New Roman" pitchFamily="18" charset="0"/>
              </a:rPr>
              <a:t>Jeammet</a:t>
            </a:r>
            <a:r>
              <a:rPr lang="fr-FR" sz="1400" b="1" dirty="0" smtClean="0">
                <a:latin typeface="Times New Roman" pitchFamily="18" charset="0"/>
                <a:cs typeface="Times New Roman" pitchFamily="18" charset="0"/>
              </a:rPr>
              <a:t>, Ph. (2008)</a:t>
            </a:r>
            <a:r>
              <a:rPr lang="fr-FR" sz="1400" dirty="0" smtClean="0">
                <a:latin typeface="Times New Roman" pitchFamily="18" charset="0"/>
                <a:cs typeface="Times New Roman" pitchFamily="18" charset="0"/>
              </a:rPr>
              <a:t>, </a:t>
            </a:r>
            <a:r>
              <a:rPr lang="fr-FR" sz="1400" i="1" dirty="0" smtClean="0">
                <a:latin typeface="Times New Roman" pitchFamily="18" charset="0"/>
                <a:cs typeface="Times New Roman" pitchFamily="18" charset="0"/>
              </a:rPr>
              <a:t>Pour nos ados, soyons adultes</a:t>
            </a:r>
            <a:r>
              <a:rPr lang="fr-FR" sz="1400" dirty="0" smtClean="0">
                <a:latin typeface="Times New Roman" pitchFamily="18" charset="0"/>
                <a:cs typeface="Times New Roman" pitchFamily="18" charset="0"/>
              </a:rPr>
              <a:t>, Odile Jacob, Paris (</a:t>
            </a:r>
            <a:r>
              <a:rPr lang="fr-FR" sz="1400" i="1" dirty="0" smtClean="0">
                <a:latin typeface="Times New Roman" pitchFamily="18" charset="0"/>
                <a:cs typeface="Times New Roman" pitchFamily="18" charset="0"/>
              </a:rPr>
              <a:t>tr. </a:t>
            </a:r>
            <a:r>
              <a:rPr lang="fr-FR" sz="1400" i="1" dirty="0" err="1" smtClean="0">
                <a:latin typeface="Times New Roman" pitchFamily="18" charset="0"/>
                <a:cs typeface="Times New Roman" pitchFamily="18" charset="0"/>
              </a:rPr>
              <a:t>it</a:t>
            </a:r>
            <a:r>
              <a:rPr lang="fr-FR" sz="1400" i="1" dirty="0" smtClean="0">
                <a:latin typeface="Times New Roman" pitchFamily="18" charset="0"/>
                <a:cs typeface="Times New Roman" pitchFamily="18" charset="0"/>
              </a:rPr>
              <a:t>. </a:t>
            </a:r>
            <a:r>
              <a:rPr lang="fr-FR" sz="1400" dirty="0" smtClean="0">
                <a:latin typeface="Times New Roman" pitchFamily="18" charset="0"/>
                <a:cs typeface="Times New Roman" pitchFamily="18" charset="0"/>
              </a:rPr>
              <a:t> </a:t>
            </a:r>
            <a:r>
              <a:rPr lang="it-IT" sz="1400" i="1" dirty="0" smtClean="0">
                <a:latin typeface="Times New Roman" pitchFamily="18" charset="0"/>
                <a:cs typeface="Times New Roman" pitchFamily="18" charset="0"/>
              </a:rPr>
              <a:t>Adulti senza riserva</a:t>
            </a:r>
            <a:r>
              <a:rPr lang="it-IT" sz="1400" dirty="0" smtClean="0">
                <a:latin typeface="Times New Roman" pitchFamily="18" charset="0"/>
                <a:cs typeface="Times New Roman" pitchFamily="18" charset="0"/>
              </a:rPr>
              <a:t>, Cortina, Milano, </a:t>
            </a:r>
            <a:r>
              <a:rPr lang="it-IT" sz="1400" i="1" dirty="0" smtClean="0">
                <a:latin typeface="Times New Roman" pitchFamily="18" charset="0"/>
                <a:cs typeface="Times New Roman" pitchFamily="18" charset="0"/>
              </a:rPr>
              <a:t>2009).</a:t>
            </a:r>
          </a:p>
          <a:p>
            <a:pPr>
              <a:lnSpc>
                <a:spcPct val="110000"/>
              </a:lnSpc>
              <a:spcBef>
                <a:spcPts val="0"/>
              </a:spcBef>
            </a:pPr>
            <a:r>
              <a:rPr lang="it-IT" sz="1400" b="1" dirty="0" err="1" smtClean="0">
                <a:latin typeface="Times New Roman" pitchFamily="18" charset="0"/>
                <a:cs typeface="Times New Roman" pitchFamily="18" charset="0"/>
              </a:rPr>
              <a:t>Kaës</a:t>
            </a:r>
            <a:r>
              <a:rPr lang="it-IT" sz="1400" b="1" dirty="0" smtClean="0">
                <a:latin typeface="Times New Roman" pitchFamily="18" charset="0"/>
                <a:cs typeface="Times New Roman" pitchFamily="18" charset="0"/>
              </a:rPr>
              <a:t>, R. (2005)</a:t>
            </a:r>
            <a:r>
              <a:rPr lang="it-IT" sz="1400" dirty="0" smtClean="0">
                <a:latin typeface="Times New Roman" pitchFamily="18" charset="0"/>
                <a:cs typeface="Times New Roman" pitchFamily="18" charset="0"/>
              </a:rPr>
              <a:t>,</a:t>
            </a:r>
            <a:r>
              <a:rPr lang="it-IT" sz="1400" b="1" dirty="0" smtClean="0">
                <a:latin typeface="Times New Roman" pitchFamily="18" charset="0"/>
                <a:cs typeface="Times New Roman" pitchFamily="18" charset="0"/>
              </a:rPr>
              <a:t> </a:t>
            </a:r>
            <a:r>
              <a:rPr lang="it-IT" sz="1400" dirty="0" smtClean="0">
                <a:latin typeface="Times New Roman" pitchFamily="18" charset="0"/>
                <a:cs typeface="Times New Roman" pitchFamily="18" charset="0"/>
              </a:rPr>
              <a:t>“Il disagio del mondo moderno e la sofferenza del nostro tempo. Saggio sui garanti metapsichici”, </a:t>
            </a:r>
            <a:r>
              <a:rPr lang="it-IT" sz="1400" i="1" dirty="0" smtClean="0">
                <a:latin typeface="Times New Roman" pitchFamily="18" charset="0"/>
                <a:cs typeface="Times New Roman" pitchFamily="18" charset="0"/>
              </a:rPr>
              <a:t>Psiche, </a:t>
            </a:r>
            <a:r>
              <a:rPr lang="it-IT" sz="1400" dirty="0" smtClean="0">
                <a:latin typeface="Times New Roman" pitchFamily="18" charset="0"/>
                <a:cs typeface="Times New Roman" pitchFamily="18" charset="0"/>
              </a:rPr>
              <a:t>n. 2, pp. 57-65.</a:t>
            </a:r>
          </a:p>
          <a:p>
            <a:pPr>
              <a:lnSpc>
                <a:spcPct val="110000"/>
              </a:lnSpc>
              <a:spcBef>
                <a:spcPts val="0"/>
              </a:spcBef>
            </a:pPr>
            <a:r>
              <a:rPr lang="it-IT" sz="1400" b="1" dirty="0" smtClean="0">
                <a:latin typeface="Times New Roman" pitchFamily="18" charset="0"/>
                <a:cs typeface="Times New Roman" pitchFamily="18" charset="0"/>
              </a:rPr>
              <a:t>Moreno, C. &amp; Valerio, P., (2004)</a:t>
            </a:r>
            <a:r>
              <a:rPr lang="it-IT" sz="1400" dirty="0" smtClean="0">
                <a:latin typeface="Times New Roman" pitchFamily="18" charset="0"/>
                <a:cs typeface="Times New Roman" pitchFamily="18" charset="0"/>
              </a:rPr>
              <a:t>, Il progetto Chance – un percorso psicopedagogico sperimentale per il recupero di adolescenti difficili. </a:t>
            </a:r>
            <a:r>
              <a:rPr lang="it-IT" sz="1400" i="1" dirty="0" smtClean="0">
                <a:latin typeface="Times New Roman" pitchFamily="18" charset="0"/>
                <a:cs typeface="Times New Roman" pitchFamily="18" charset="0"/>
              </a:rPr>
              <a:t>Età evolutiva: Rivista di Scienze dello Sviluppo</a:t>
            </a:r>
            <a:r>
              <a:rPr lang="it-IT" sz="1400" dirty="0" smtClean="0">
                <a:latin typeface="Times New Roman" pitchFamily="18" charset="0"/>
                <a:cs typeface="Times New Roman" pitchFamily="18" charset="0"/>
              </a:rPr>
              <a:t>, 77, 81-95.</a:t>
            </a:r>
          </a:p>
          <a:p>
            <a:pPr>
              <a:lnSpc>
                <a:spcPct val="110000"/>
              </a:lnSpc>
              <a:spcBef>
                <a:spcPts val="0"/>
              </a:spcBef>
            </a:pPr>
            <a:r>
              <a:rPr lang="it-IT" sz="1400" b="1" dirty="0" smtClean="0">
                <a:latin typeface="Times New Roman" pitchFamily="18" charset="0"/>
                <a:cs typeface="Times New Roman" pitchFamily="18" charset="0"/>
              </a:rPr>
              <a:t>Moreno, C., </a:t>
            </a:r>
            <a:r>
              <a:rPr lang="it-IT" sz="1400" b="1" dirty="0" err="1" smtClean="0">
                <a:latin typeface="Times New Roman" pitchFamily="18" charset="0"/>
                <a:cs typeface="Times New Roman" pitchFamily="18" charset="0"/>
              </a:rPr>
              <a:t>Parrello</a:t>
            </a:r>
            <a:r>
              <a:rPr lang="it-IT" sz="1400" b="1" dirty="0" smtClean="0">
                <a:latin typeface="Times New Roman" pitchFamily="18" charset="0"/>
                <a:cs typeface="Times New Roman" pitchFamily="18" charset="0"/>
              </a:rPr>
              <a:t>, S. &amp; Centro, C. (2012)</a:t>
            </a:r>
            <a:r>
              <a:rPr lang="it-IT" sz="1400" dirty="0" smtClean="0">
                <a:latin typeface="Times New Roman" pitchFamily="18" charset="0"/>
                <a:cs typeface="Times New Roman" pitchFamily="18" charset="0"/>
              </a:rPr>
              <a:t>,</a:t>
            </a:r>
            <a:r>
              <a:rPr lang="it-IT" sz="1400" b="1" dirty="0" smtClean="0">
                <a:latin typeface="Times New Roman" pitchFamily="18" charset="0"/>
                <a:cs typeface="Times New Roman" pitchFamily="18" charset="0"/>
              </a:rPr>
              <a:t> </a:t>
            </a:r>
            <a:r>
              <a:rPr lang="it-IT" sz="1400" dirty="0" smtClean="0">
                <a:latin typeface="Times New Roman" pitchFamily="18" charset="0"/>
                <a:cs typeface="Times New Roman" pitchFamily="18" charset="0"/>
              </a:rPr>
              <a:t>Un esercito di maestri di strada disarmati per educare le periferie. Cura, responsabilità e riflessività come risorse dal Progetto Chance al progetto </a:t>
            </a:r>
            <a:r>
              <a:rPr lang="it-IT" sz="1400" dirty="0" err="1" smtClean="0">
                <a:latin typeface="Times New Roman" pitchFamily="18" charset="0"/>
                <a:cs typeface="Times New Roman" pitchFamily="18" charset="0"/>
              </a:rPr>
              <a:t>E-vai</a:t>
            </a:r>
            <a:r>
              <a:rPr lang="it-IT" sz="1400" dirty="0" smtClean="0">
                <a:latin typeface="Times New Roman" pitchFamily="18" charset="0"/>
                <a:cs typeface="Times New Roman" pitchFamily="18" charset="0"/>
              </a:rPr>
              <a:t>. </a:t>
            </a:r>
            <a:r>
              <a:rPr lang="it-IT" sz="1400" i="1" dirty="0" smtClean="0">
                <a:latin typeface="Times New Roman" pitchFamily="18" charset="0"/>
                <a:cs typeface="Times New Roman" pitchFamily="18" charset="0"/>
              </a:rPr>
              <a:t>Adolescenza e psicoanalisi</a:t>
            </a:r>
            <a:r>
              <a:rPr lang="it-IT" sz="1400" dirty="0" smtClean="0">
                <a:latin typeface="Times New Roman" pitchFamily="18" charset="0"/>
                <a:cs typeface="Times New Roman" pitchFamily="18" charset="0"/>
              </a:rPr>
              <a:t>, 2, 51-71.</a:t>
            </a:r>
          </a:p>
          <a:p>
            <a:pPr>
              <a:lnSpc>
                <a:spcPct val="110000"/>
              </a:lnSpc>
              <a:spcBef>
                <a:spcPts val="0"/>
              </a:spcBef>
            </a:pPr>
            <a:r>
              <a:rPr lang="it-IT" sz="1400" b="1" dirty="0" err="1" smtClean="0">
                <a:latin typeface="Times New Roman" pitchFamily="18" charset="0"/>
                <a:cs typeface="Times New Roman" pitchFamily="18" charset="0"/>
              </a:rPr>
              <a:t>Muhr</a:t>
            </a:r>
            <a:r>
              <a:rPr lang="it-IT" sz="1400" b="1" dirty="0" smtClean="0">
                <a:latin typeface="Times New Roman" pitchFamily="18" charset="0"/>
                <a:cs typeface="Times New Roman" pitchFamily="18" charset="0"/>
              </a:rPr>
              <a:t>, T.</a:t>
            </a:r>
            <a:r>
              <a:rPr lang="it-IT" sz="1400" dirty="0" smtClean="0">
                <a:latin typeface="Times New Roman" pitchFamily="18" charset="0"/>
                <a:cs typeface="Times New Roman" pitchFamily="18" charset="0"/>
              </a:rPr>
              <a:t> </a:t>
            </a:r>
            <a:r>
              <a:rPr lang="it-IT" sz="1400" b="1" dirty="0" smtClean="0">
                <a:latin typeface="Times New Roman" pitchFamily="18" charset="0"/>
                <a:cs typeface="Times New Roman" pitchFamily="18" charset="0"/>
              </a:rPr>
              <a:t>(1993)</a:t>
            </a:r>
            <a:r>
              <a:rPr lang="it-IT" sz="1400" dirty="0" smtClean="0">
                <a:latin typeface="Times New Roman" pitchFamily="18" charset="0"/>
                <a:cs typeface="Times New Roman" pitchFamily="18" charset="0"/>
              </a:rPr>
              <a:t>,</a:t>
            </a:r>
            <a:r>
              <a:rPr lang="it-IT" sz="1400" b="1" dirty="0" smtClean="0">
                <a:latin typeface="Times New Roman" pitchFamily="18" charset="0"/>
                <a:cs typeface="Times New Roman" pitchFamily="18" charset="0"/>
              </a:rPr>
              <a:t> </a:t>
            </a:r>
            <a:r>
              <a:rPr lang="it-IT" sz="1400" dirty="0" err="1" smtClean="0">
                <a:latin typeface="Times New Roman" pitchFamily="18" charset="0"/>
                <a:cs typeface="Times New Roman" pitchFamily="18" charset="0"/>
              </a:rPr>
              <a:t>User</a:t>
            </a:r>
            <a:r>
              <a:rPr lang="it-IT" sz="1400" dirty="0" smtClean="0">
                <a:latin typeface="Times New Roman" pitchFamily="18" charset="0"/>
                <a:cs typeface="Times New Roman" pitchFamily="18" charset="0"/>
              </a:rPr>
              <a:t>’s </a:t>
            </a:r>
            <a:r>
              <a:rPr lang="it-IT" sz="1400" dirty="0" err="1" smtClean="0">
                <a:latin typeface="Times New Roman" pitchFamily="18" charset="0"/>
                <a:cs typeface="Times New Roman" pitchFamily="18" charset="0"/>
              </a:rPr>
              <a:t>Manual</a:t>
            </a:r>
            <a:r>
              <a:rPr lang="it-IT" sz="1400" dirty="0" smtClean="0">
                <a:latin typeface="Times New Roman" pitchFamily="18" charset="0"/>
                <a:cs typeface="Times New Roman" pitchFamily="18" charset="0"/>
              </a:rPr>
              <a:t> </a:t>
            </a:r>
            <a:r>
              <a:rPr lang="it-IT" sz="1400" dirty="0" err="1" smtClean="0">
                <a:latin typeface="Times New Roman" pitchFamily="18" charset="0"/>
                <a:cs typeface="Times New Roman" pitchFamily="18" charset="0"/>
              </a:rPr>
              <a:t>for</a:t>
            </a:r>
            <a:r>
              <a:rPr lang="it-IT" sz="1400" dirty="0" smtClean="0">
                <a:latin typeface="Times New Roman" pitchFamily="18" charset="0"/>
                <a:cs typeface="Times New Roman" pitchFamily="18" charset="0"/>
              </a:rPr>
              <a:t> </a:t>
            </a:r>
            <a:r>
              <a:rPr lang="it-IT" sz="1400" dirty="0" err="1" smtClean="0">
                <a:latin typeface="Times New Roman" pitchFamily="18" charset="0"/>
                <a:cs typeface="Times New Roman" pitchFamily="18" charset="0"/>
              </a:rPr>
              <a:t>Atlas.ti</a:t>
            </a:r>
            <a:r>
              <a:rPr lang="it-IT" sz="1400" dirty="0" smtClean="0">
                <a:latin typeface="Times New Roman" pitchFamily="18" charset="0"/>
                <a:cs typeface="Times New Roman" pitchFamily="18" charset="0"/>
              </a:rPr>
              <a:t> 5.0 – on-line, consultabile su  </a:t>
            </a:r>
            <a:r>
              <a:rPr lang="it-IT" sz="1400" u="sng" dirty="0" smtClean="0">
                <a:latin typeface="Times New Roman" pitchFamily="18" charset="0"/>
                <a:cs typeface="Times New Roman" pitchFamily="18" charset="0"/>
                <a:hlinkClick r:id="rId3"/>
              </a:rPr>
              <a:t>http://downloads.atlasti.com/atlman.pdf</a:t>
            </a:r>
            <a:r>
              <a:rPr lang="en-GB" sz="1400" dirty="0" smtClean="0">
                <a:latin typeface="Times New Roman" pitchFamily="18" charset="0"/>
                <a:cs typeface="Times New Roman" pitchFamily="18" charset="0"/>
              </a:rPr>
              <a:t>, 2004.</a:t>
            </a:r>
          </a:p>
          <a:p>
            <a:pPr>
              <a:lnSpc>
                <a:spcPct val="110000"/>
              </a:lnSpc>
              <a:spcBef>
                <a:spcPts val="0"/>
              </a:spcBef>
            </a:pPr>
            <a:r>
              <a:rPr lang="it-IT" sz="1400" b="1" dirty="0" err="1" smtClean="0">
                <a:latin typeface="Times New Roman" pitchFamily="18" charset="0"/>
                <a:cs typeface="Times New Roman" pitchFamily="18" charset="0"/>
              </a:rPr>
              <a:t>Parrello</a:t>
            </a:r>
            <a:r>
              <a:rPr lang="it-IT" sz="1400" b="1" dirty="0" smtClean="0">
                <a:latin typeface="Times New Roman" pitchFamily="18" charset="0"/>
                <a:cs typeface="Times New Roman" pitchFamily="18" charset="0"/>
              </a:rPr>
              <a:t>, S. (2012)</a:t>
            </a:r>
            <a:r>
              <a:rPr lang="it-IT" sz="1400" dirty="0" smtClean="0">
                <a:latin typeface="Times New Roman" pitchFamily="18" charset="0"/>
                <a:cs typeface="Times New Roman" pitchFamily="18" charset="0"/>
              </a:rPr>
              <a:t>, </a:t>
            </a:r>
            <a:r>
              <a:rPr lang="it-IT" sz="1400" i="1" dirty="0" smtClean="0">
                <a:latin typeface="Times New Roman" pitchFamily="18" charset="0"/>
                <a:cs typeface="Times New Roman" pitchFamily="18" charset="0"/>
              </a:rPr>
              <a:t>Dalla famiglia alla scuola: note sulla responsabilità educativa degli adulti</a:t>
            </a:r>
            <a:r>
              <a:rPr lang="it-IT" sz="1400" dirty="0" smtClean="0">
                <a:latin typeface="Times New Roman" pitchFamily="18" charset="0"/>
                <a:cs typeface="Times New Roman" pitchFamily="18" charset="0"/>
              </a:rPr>
              <a:t>. In De Rosa B., </a:t>
            </a:r>
            <a:r>
              <a:rPr lang="it-IT" sz="1400" dirty="0" err="1" smtClean="0">
                <a:latin typeface="Times New Roman" pitchFamily="18" charset="0"/>
                <a:cs typeface="Times New Roman" pitchFamily="18" charset="0"/>
              </a:rPr>
              <a:t>Osorio</a:t>
            </a:r>
            <a:r>
              <a:rPr lang="it-IT" sz="1400" dirty="0" smtClean="0">
                <a:latin typeface="Times New Roman" pitchFamily="18" charset="0"/>
                <a:cs typeface="Times New Roman" pitchFamily="18" charset="0"/>
              </a:rPr>
              <a:t> </a:t>
            </a:r>
            <a:r>
              <a:rPr lang="it-IT" sz="1400" dirty="0" err="1" smtClean="0">
                <a:latin typeface="Times New Roman" pitchFamily="18" charset="0"/>
                <a:cs typeface="Times New Roman" pitchFamily="18" charset="0"/>
              </a:rPr>
              <a:t>Guzman</a:t>
            </a:r>
            <a:r>
              <a:rPr lang="it-IT" sz="1400" dirty="0" smtClean="0">
                <a:latin typeface="Times New Roman" pitchFamily="18" charset="0"/>
                <a:cs typeface="Times New Roman" pitchFamily="18" charset="0"/>
              </a:rPr>
              <a:t> M., </a:t>
            </a:r>
            <a:r>
              <a:rPr lang="it-IT" sz="1400" dirty="0" err="1" smtClean="0">
                <a:latin typeface="Times New Roman" pitchFamily="18" charset="0"/>
                <a:cs typeface="Times New Roman" pitchFamily="18" charset="0"/>
              </a:rPr>
              <a:t>Parrello</a:t>
            </a:r>
            <a:r>
              <a:rPr lang="it-IT" sz="1400" dirty="0" smtClean="0">
                <a:latin typeface="Times New Roman" pitchFamily="18" charset="0"/>
                <a:cs typeface="Times New Roman" pitchFamily="18" charset="0"/>
              </a:rPr>
              <a:t> S., </a:t>
            </a:r>
            <a:r>
              <a:rPr lang="it-IT" sz="1400" dirty="0" err="1" smtClean="0">
                <a:latin typeface="Times New Roman" pitchFamily="18" charset="0"/>
                <a:cs typeface="Times New Roman" pitchFamily="18" charset="0"/>
              </a:rPr>
              <a:t>Sommantico</a:t>
            </a:r>
            <a:r>
              <a:rPr lang="it-IT" sz="1400" dirty="0" smtClean="0">
                <a:latin typeface="Times New Roman" pitchFamily="18" charset="0"/>
                <a:cs typeface="Times New Roman" pitchFamily="18" charset="0"/>
              </a:rPr>
              <a:t> M. (a cura di ), op. cit.</a:t>
            </a:r>
          </a:p>
          <a:p>
            <a:pPr>
              <a:lnSpc>
                <a:spcPct val="110000"/>
              </a:lnSpc>
              <a:spcBef>
                <a:spcPts val="0"/>
              </a:spcBef>
            </a:pPr>
            <a:endParaRPr lang="en-GB" sz="1400" dirty="0" smtClean="0">
              <a:latin typeface="Times New Roman" pitchFamily="18" charset="0"/>
              <a:cs typeface="Times New Roman" pitchFamily="18" charset="0"/>
            </a:endParaRPr>
          </a:p>
          <a:p>
            <a:endParaRPr lang="it-IT" sz="1200" dirty="0" smtClean="0"/>
          </a:p>
          <a:p>
            <a:endParaRPr lang="it-IT" sz="1200" dirty="0" smtClean="0"/>
          </a:p>
          <a:p>
            <a:pPr>
              <a:lnSpc>
                <a:spcPct val="110000"/>
              </a:lnSpc>
              <a:spcBef>
                <a:spcPts val="0"/>
              </a:spcBef>
            </a:pPr>
            <a:endParaRPr lang="it-IT" sz="1300" dirty="0" smtClean="0"/>
          </a:p>
          <a:p>
            <a:endParaRPr lang="it-IT" dirty="0"/>
          </a:p>
        </p:txBody>
      </p:sp>
      <p:sp>
        <p:nvSpPr>
          <p:cNvPr id="3" name="Titolo 2"/>
          <p:cNvSpPr>
            <a:spLocks noGrp="1"/>
          </p:cNvSpPr>
          <p:nvPr>
            <p:ph type="title"/>
          </p:nvPr>
        </p:nvSpPr>
        <p:spPr/>
        <p:txBody>
          <a:bodyPr/>
          <a:lstStyle/>
          <a:p>
            <a:r>
              <a:rPr lang="it-IT" dirty="0" smtClean="0"/>
              <a:t>Riferimenti bibliografici</a:t>
            </a:r>
            <a:endParaRPr lang="it-I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half" idx="2"/>
          </p:nvPr>
        </p:nvSpPr>
        <p:spPr>
          <a:xfrm>
            <a:off x="1600200" y="214290"/>
            <a:ext cx="7329518" cy="3714776"/>
          </a:xfrm>
        </p:spPr>
        <p:txBody>
          <a:bodyPr>
            <a:normAutofit/>
          </a:bodyPr>
          <a:lstStyle/>
          <a:p>
            <a:pPr>
              <a:lnSpc>
                <a:spcPct val="110000"/>
              </a:lnSpc>
              <a:spcBef>
                <a:spcPts val="0"/>
              </a:spcBef>
            </a:pPr>
            <a:r>
              <a:rPr lang="it-IT" sz="1400" b="1" dirty="0" smtClean="0">
                <a:latin typeface="Times New Roman" pitchFamily="18" charset="0"/>
                <a:cs typeface="Times New Roman" pitchFamily="18" charset="0"/>
              </a:rPr>
              <a:t>Pergola, F. (2010) (a cura di)</a:t>
            </a:r>
            <a:r>
              <a:rPr lang="it-IT" sz="1400" dirty="0" smtClean="0">
                <a:latin typeface="Times New Roman" pitchFamily="18" charset="0"/>
                <a:cs typeface="Times New Roman" pitchFamily="18" charset="0"/>
              </a:rPr>
              <a:t>, L</a:t>
            </a:r>
            <a:r>
              <a:rPr lang="it-IT" sz="1400" i="1" dirty="0" smtClean="0">
                <a:latin typeface="Times New Roman" pitchFamily="18" charset="0"/>
                <a:cs typeface="Times New Roman" pitchFamily="18" charset="0"/>
              </a:rPr>
              <a:t>'insegnante sufficientemente buono. Psicodinamica delle relazioni educative </a:t>
            </a:r>
            <a:r>
              <a:rPr lang="it-IT" sz="1400" i="1" dirty="0" err="1" smtClean="0">
                <a:latin typeface="Times New Roman" pitchFamily="18" charset="0"/>
                <a:cs typeface="Times New Roman" pitchFamily="18" charset="0"/>
              </a:rPr>
              <a:t>docente-allievo-scuola</a:t>
            </a:r>
            <a:r>
              <a:rPr lang="it-IT" sz="1400" i="1" dirty="0" smtClean="0">
                <a:latin typeface="Times New Roman" pitchFamily="18" charset="0"/>
                <a:cs typeface="Times New Roman" pitchFamily="18" charset="0"/>
              </a:rPr>
              <a:t>.  </a:t>
            </a:r>
            <a:r>
              <a:rPr lang="it-IT" sz="1400" dirty="0" smtClean="0">
                <a:latin typeface="Times New Roman" pitchFamily="18" charset="0"/>
                <a:cs typeface="Times New Roman" pitchFamily="18" charset="0"/>
              </a:rPr>
              <a:t>Roma: Magi.</a:t>
            </a:r>
          </a:p>
          <a:p>
            <a:pPr>
              <a:lnSpc>
                <a:spcPct val="110000"/>
              </a:lnSpc>
              <a:spcBef>
                <a:spcPts val="0"/>
              </a:spcBef>
            </a:pPr>
            <a:r>
              <a:rPr lang="en-GB" sz="1400" b="1" dirty="0" smtClean="0">
                <a:latin typeface="Times New Roman" pitchFamily="18" charset="0"/>
                <a:cs typeface="Times New Roman" pitchFamily="18" charset="0"/>
              </a:rPr>
              <a:t>Perini, M. (2014)</a:t>
            </a:r>
            <a:r>
              <a:rPr lang="en-GB" sz="1400" dirty="0" smtClean="0">
                <a:latin typeface="Times New Roman" pitchFamily="18" charset="0"/>
                <a:cs typeface="Times New Roman" pitchFamily="18" charset="0"/>
              </a:rPr>
              <a:t>, (</a:t>
            </a:r>
            <a:r>
              <a:rPr lang="it-IT" sz="1400" i="1" dirty="0" smtClean="0">
                <a:latin typeface="Times New Roman" pitchFamily="18" charset="0"/>
                <a:cs typeface="Times New Roman" pitchFamily="18" charset="0"/>
              </a:rPr>
              <a:t>a cura di), </a:t>
            </a:r>
            <a:r>
              <a:rPr lang="it-IT" sz="1400" dirty="0" err="1" smtClean="0">
                <a:latin typeface="Times New Roman" pitchFamily="18" charset="0"/>
                <a:cs typeface="Times New Roman" pitchFamily="18" charset="0"/>
              </a:rPr>
              <a:t>Balint</a:t>
            </a:r>
            <a:r>
              <a:rPr lang="it-IT" sz="1400" dirty="0" smtClean="0">
                <a:latin typeface="Times New Roman" pitchFamily="18" charset="0"/>
                <a:cs typeface="Times New Roman" pitchFamily="18" charset="0"/>
              </a:rPr>
              <a:t>. Il metodo, </a:t>
            </a:r>
            <a:r>
              <a:rPr lang="it-IT" sz="1400" dirty="0" smtClean="0">
                <a:latin typeface="Times New Roman" pitchFamily="18" charset="0"/>
                <a:cs typeface="Times New Roman" pitchFamily="18" charset="0"/>
                <a:hlinkClick r:id="rId2"/>
              </a:rPr>
              <a:t>http://www.spiweb.it</a:t>
            </a:r>
            <a:r>
              <a:rPr lang="it-IT" sz="1400" dirty="0" smtClean="0">
                <a:latin typeface="Times New Roman" pitchFamily="18" charset="0"/>
                <a:cs typeface="Times New Roman" pitchFamily="18" charset="0"/>
              </a:rPr>
              <a:t>.</a:t>
            </a:r>
          </a:p>
          <a:p>
            <a:pPr>
              <a:lnSpc>
                <a:spcPct val="110000"/>
              </a:lnSpc>
              <a:spcBef>
                <a:spcPts val="0"/>
              </a:spcBef>
            </a:pPr>
            <a:r>
              <a:rPr lang="it-IT" sz="1400" b="1" dirty="0" smtClean="0">
                <a:latin typeface="Times New Roman" pitchFamily="18" charset="0"/>
                <a:cs typeface="Times New Roman" pitchFamily="18" charset="0"/>
              </a:rPr>
              <a:t>G. </a:t>
            </a:r>
            <a:r>
              <a:rPr lang="it-IT" sz="1400" b="1" dirty="0" err="1" smtClean="0">
                <a:latin typeface="Times New Roman" pitchFamily="18" charset="0"/>
                <a:cs typeface="Times New Roman" pitchFamily="18" charset="0"/>
              </a:rPr>
              <a:t>Pietropolli</a:t>
            </a:r>
            <a:r>
              <a:rPr lang="it-IT" sz="1400" b="1" dirty="0" smtClean="0">
                <a:latin typeface="Times New Roman" pitchFamily="18" charset="0"/>
                <a:cs typeface="Times New Roman" pitchFamily="18" charset="0"/>
              </a:rPr>
              <a:t> </a:t>
            </a:r>
            <a:r>
              <a:rPr lang="it-IT" sz="1400" b="1" dirty="0" err="1" smtClean="0">
                <a:latin typeface="Times New Roman" pitchFamily="18" charset="0"/>
                <a:cs typeface="Times New Roman" pitchFamily="18" charset="0"/>
              </a:rPr>
              <a:t>Charmet</a:t>
            </a:r>
            <a:r>
              <a:rPr lang="it-IT" sz="1400" b="1" dirty="0" smtClean="0">
                <a:latin typeface="Times New Roman" pitchFamily="18" charset="0"/>
                <a:cs typeface="Times New Roman" pitchFamily="18" charset="0"/>
              </a:rPr>
              <a:t> (2008)</a:t>
            </a:r>
            <a:r>
              <a:rPr lang="it-IT" sz="1400" dirty="0" smtClean="0">
                <a:latin typeface="Times New Roman" pitchFamily="18" charset="0"/>
                <a:cs typeface="Times New Roman" pitchFamily="18" charset="0"/>
              </a:rPr>
              <a:t>, </a:t>
            </a:r>
            <a:r>
              <a:rPr lang="it-IT" sz="1400" i="1" dirty="0" smtClean="0">
                <a:latin typeface="Times New Roman" pitchFamily="18" charset="0"/>
                <a:cs typeface="Times New Roman" pitchFamily="18" charset="0"/>
              </a:rPr>
              <a:t>Fragile e spavaldo. Ritratto dell’adolescente di oggi</a:t>
            </a:r>
            <a:r>
              <a:rPr lang="it-IT" sz="1400" dirty="0" smtClean="0">
                <a:latin typeface="Times New Roman" pitchFamily="18" charset="0"/>
                <a:cs typeface="Times New Roman" pitchFamily="18" charset="0"/>
              </a:rPr>
              <a:t>, Laterza, </a:t>
            </a:r>
            <a:r>
              <a:rPr lang="it-IT" sz="1400" dirty="0" err="1" smtClean="0">
                <a:latin typeface="Times New Roman" pitchFamily="18" charset="0"/>
                <a:cs typeface="Times New Roman" pitchFamily="18" charset="0"/>
              </a:rPr>
              <a:t>Roma-Bari</a:t>
            </a:r>
            <a:r>
              <a:rPr lang="it-IT" sz="1400" dirty="0" smtClean="0">
                <a:latin typeface="Times New Roman" pitchFamily="18" charset="0"/>
                <a:cs typeface="Times New Roman" pitchFamily="18" charset="0"/>
              </a:rPr>
              <a:t>.</a:t>
            </a:r>
          </a:p>
          <a:p>
            <a:pPr>
              <a:lnSpc>
                <a:spcPct val="110000"/>
              </a:lnSpc>
              <a:spcBef>
                <a:spcPts val="0"/>
              </a:spcBef>
            </a:pPr>
            <a:r>
              <a:rPr lang="it-IT" sz="1400" b="1" dirty="0" err="1" smtClean="0">
                <a:latin typeface="Times New Roman" pitchFamily="18" charset="0"/>
                <a:cs typeface="Times New Roman" pitchFamily="18" charset="0"/>
              </a:rPr>
              <a:t>Recalcati</a:t>
            </a:r>
            <a:r>
              <a:rPr lang="it-IT" sz="1400" b="1" dirty="0" smtClean="0">
                <a:latin typeface="Times New Roman" pitchFamily="18" charset="0"/>
                <a:cs typeface="Times New Roman" pitchFamily="18" charset="0"/>
              </a:rPr>
              <a:t>, M.</a:t>
            </a:r>
            <a:r>
              <a:rPr lang="it-IT" sz="1400" dirty="0" smtClean="0">
                <a:latin typeface="Times New Roman" pitchFamily="18" charset="0"/>
                <a:cs typeface="Times New Roman" pitchFamily="18" charset="0"/>
              </a:rPr>
              <a:t> </a:t>
            </a:r>
            <a:r>
              <a:rPr lang="it-IT" sz="1400" b="1" dirty="0" smtClean="0">
                <a:latin typeface="Times New Roman" pitchFamily="18" charset="0"/>
                <a:cs typeface="Times New Roman" pitchFamily="18" charset="0"/>
              </a:rPr>
              <a:t>(2011)</a:t>
            </a:r>
            <a:r>
              <a:rPr lang="it-IT" sz="1400" dirty="0" smtClean="0">
                <a:latin typeface="Times New Roman" pitchFamily="18" charset="0"/>
                <a:cs typeface="Times New Roman" pitchFamily="18" charset="0"/>
              </a:rPr>
              <a:t>, </a:t>
            </a:r>
            <a:r>
              <a:rPr lang="it-IT" sz="1400" i="1" dirty="0" smtClean="0">
                <a:latin typeface="Times New Roman" pitchFamily="18" charset="0"/>
                <a:cs typeface="Times New Roman" pitchFamily="18" charset="0"/>
              </a:rPr>
              <a:t>Cosa resta del padre? La paternità nell'epoca </a:t>
            </a:r>
            <a:r>
              <a:rPr lang="it-IT" sz="1400" i="1" dirty="0" err="1" smtClean="0">
                <a:latin typeface="Times New Roman" pitchFamily="18" charset="0"/>
                <a:cs typeface="Times New Roman" pitchFamily="18" charset="0"/>
              </a:rPr>
              <a:t>ipermoderna</a:t>
            </a:r>
            <a:r>
              <a:rPr lang="it-IT" sz="1400" i="1" dirty="0" smtClean="0">
                <a:latin typeface="Times New Roman" pitchFamily="18" charset="0"/>
                <a:cs typeface="Times New Roman" pitchFamily="18" charset="0"/>
              </a:rPr>
              <a:t>,</a:t>
            </a:r>
            <a:r>
              <a:rPr lang="it-IT" sz="1400" dirty="0" smtClean="0">
                <a:latin typeface="Times New Roman" pitchFamily="18" charset="0"/>
                <a:cs typeface="Times New Roman" pitchFamily="18" charset="0"/>
              </a:rPr>
              <a:t> Cortina, Milano.</a:t>
            </a:r>
          </a:p>
          <a:p>
            <a:pPr>
              <a:lnSpc>
                <a:spcPct val="110000"/>
              </a:lnSpc>
              <a:spcBef>
                <a:spcPts val="0"/>
              </a:spcBef>
            </a:pPr>
            <a:r>
              <a:rPr lang="en-GB" sz="1400" b="1" dirty="0" err="1" smtClean="0">
                <a:latin typeface="Times New Roman" pitchFamily="18" charset="0"/>
                <a:cs typeface="Times New Roman" pitchFamily="18" charset="0"/>
              </a:rPr>
              <a:t>Schön</a:t>
            </a:r>
            <a:r>
              <a:rPr lang="en-GB" sz="1400" b="1" dirty="0" smtClean="0">
                <a:latin typeface="Times New Roman" pitchFamily="18" charset="0"/>
                <a:cs typeface="Times New Roman" pitchFamily="18" charset="0"/>
              </a:rPr>
              <a:t>, D.A. (1983)</a:t>
            </a:r>
            <a:r>
              <a:rPr lang="en-GB" sz="1400" dirty="0" smtClean="0">
                <a:latin typeface="Times New Roman" pitchFamily="18" charset="0"/>
                <a:cs typeface="Times New Roman" pitchFamily="18" charset="0"/>
              </a:rPr>
              <a:t>, </a:t>
            </a:r>
            <a:r>
              <a:rPr lang="en-GB" sz="1400" i="1" dirty="0" smtClean="0">
                <a:latin typeface="Times New Roman" pitchFamily="18" charset="0"/>
                <a:cs typeface="Times New Roman" pitchFamily="18" charset="0"/>
              </a:rPr>
              <a:t>The reflective practitioner: how professional think in action, </a:t>
            </a:r>
            <a:r>
              <a:rPr lang="en-GB" sz="1400" dirty="0" smtClean="0">
                <a:latin typeface="Times New Roman" pitchFamily="18" charset="0"/>
                <a:cs typeface="Times New Roman" pitchFamily="18" charset="0"/>
              </a:rPr>
              <a:t>Basic Books, New York </a:t>
            </a:r>
            <a:r>
              <a:rPr lang="it-IT" sz="1400" dirty="0" smtClean="0">
                <a:latin typeface="Times New Roman" pitchFamily="18" charset="0"/>
                <a:cs typeface="Times New Roman" pitchFamily="18" charset="0"/>
              </a:rPr>
              <a:t> </a:t>
            </a:r>
          </a:p>
          <a:p>
            <a:pPr>
              <a:lnSpc>
                <a:spcPct val="110000"/>
              </a:lnSpc>
              <a:spcBef>
                <a:spcPts val="0"/>
              </a:spcBef>
            </a:pPr>
            <a:r>
              <a:rPr lang="en-GB" sz="1400" b="1" dirty="0" err="1" smtClean="0">
                <a:latin typeface="Times New Roman" pitchFamily="18" charset="0"/>
                <a:cs typeface="Times New Roman" pitchFamily="18" charset="0"/>
              </a:rPr>
              <a:t>Winnicott</a:t>
            </a:r>
            <a:r>
              <a:rPr lang="en-GB" sz="1400" b="1" dirty="0" smtClean="0">
                <a:latin typeface="Times New Roman" pitchFamily="18" charset="0"/>
                <a:cs typeface="Times New Roman" pitchFamily="18" charset="0"/>
              </a:rPr>
              <a:t>, D. W. (1965)</a:t>
            </a:r>
            <a:r>
              <a:rPr lang="en-GB" sz="1400" dirty="0" smtClean="0">
                <a:latin typeface="Times New Roman" pitchFamily="18" charset="0"/>
                <a:cs typeface="Times New Roman" pitchFamily="18" charset="0"/>
              </a:rPr>
              <a:t>,</a:t>
            </a:r>
            <a:r>
              <a:rPr lang="en-GB" sz="1400" i="1" dirty="0" smtClean="0">
                <a:latin typeface="Times New Roman" pitchFamily="18" charset="0"/>
                <a:cs typeface="Times New Roman" pitchFamily="18" charset="0"/>
              </a:rPr>
              <a:t> The Maturational Processes and the Facilitating Environment. Studies in</a:t>
            </a:r>
            <a:r>
              <a:rPr lang="it-IT" sz="1400" dirty="0" smtClean="0">
                <a:latin typeface="Times New Roman" pitchFamily="18" charset="0"/>
                <a:cs typeface="Times New Roman" pitchFamily="18" charset="0"/>
              </a:rPr>
              <a:t> </a:t>
            </a:r>
            <a:r>
              <a:rPr lang="en-GB" sz="1400" i="1" dirty="0" smtClean="0">
                <a:latin typeface="Times New Roman" pitchFamily="18" charset="0"/>
                <a:cs typeface="Times New Roman" pitchFamily="18" charset="0"/>
              </a:rPr>
              <a:t>the Theory of Emotional Development,</a:t>
            </a:r>
            <a:r>
              <a:rPr lang="en-GB" sz="1400" dirty="0" smtClean="0">
                <a:latin typeface="Times New Roman" pitchFamily="18" charset="0"/>
                <a:cs typeface="Times New Roman" pitchFamily="18" charset="0"/>
              </a:rPr>
              <a:t> London; tr. it. </a:t>
            </a:r>
            <a:r>
              <a:rPr lang="en-GB" sz="1400" dirty="0" err="1" smtClean="0">
                <a:latin typeface="Times New Roman" pitchFamily="18" charset="0"/>
                <a:cs typeface="Times New Roman" pitchFamily="18" charset="0"/>
              </a:rPr>
              <a:t>Sviluppo</a:t>
            </a:r>
            <a:r>
              <a:rPr lang="en-GB" sz="1400" dirty="0" smtClean="0">
                <a:latin typeface="Times New Roman" pitchFamily="18" charset="0"/>
                <a:cs typeface="Times New Roman" pitchFamily="18" charset="0"/>
              </a:rPr>
              <a:t> </a:t>
            </a:r>
            <a:r>
              <a:rPr lang="en-GB" sz="1400" dirty="0" err="1" smtClean="0">
                <a:latin typeface="Times New Roman" pitchFamily="18" charset="0"/>
                <a:cs typeface="Times New Roman" pitchFamily="18" charset="0"/>
              </a:rPr>
              <a:t>affettivo</a:t>
            </a:r>
            <a:r>
              <a:rPr lang="en-GB" sz="1400" dirty="0" smtClean="0">
                <a:latin typeface="Times New Roman" pitchFamily="18" charset="0"/>
                <a:cs typeface="Times New Roman" pitchFamily="18" charset="0"/>
              </a:rPr>
              <a:t> e </a:t>
            </a:r>
            <a:r>
              <a:rPr lang="en-GB" sz="1400" dirty="0" err="1" smtClean="0">
                <a:latin typeface="Times New Roman" pitchFamily="18" charset="0"/>
                <a:cs typeface="Times New Roman" pitchFamily="18" charset="0"/>
              </a:rPr>
              <a:t>ambiente</a:t>
            </a:r>
            <a:r>
              <a:rPr lang="en-GB" sz="1400" dirty="0" smtClean="0">
                <a:latin typeface="Times New Roman" pitchFamily="18" charset="0"/>
                <a:cs typeface="Times New Roman" pitchFamily="18" charset="0"/>
              </a:rPr>
              <a:t>, Armando,</a:t>
            </a:r>
            <a:r>
              <a:rPr lang="it-IT" sz="1400" dirty="0" smtClean="0">
                <a:latin typeface="Times New Roman" pitchFamily="18" charset="0"/>
                <a:cs typeface="Times New Roman" pitchFamily="18" charset="0"/>
              </a:rPr>
              <a:t> </a:t>
            </a:r>
            <a:r>
              <a:rPr lang="en-GB" sz="1400" dirty="0" smtClean="0">
                <a:latin typeface="Times New Roman" pitchFamily="18" charset="0"/>
                <a:cs typeface="Times New Roman" pitchFamily="18" charset="0"/>
              </a:rPr>
              <a:t> </a:t>
            </a:r>
            <a:endParaRPr lang="it-IT" sz="1400" dirty="0" smtClean="0">
              <a:latin typeface="Times New Roman" pitchFamily="18" charset="0"/>
              <a:cs typeface="Times New Roman" pitchFamily="18" charset="0"/>
            </a:endParaRPr>
          </a:p>
          <a:p>
            <a:pPr>
              <a:lnSpc>
                <a:spcPct val="110000"/>
              </a:lnSpc>
              <a:spcBef>
                <a:spcPts val="0"/>
              </a:spcBef>
            </a:pPr>
            <a:r>
              <a:rPr lang="en-GB" sz="1400" dirty="0" smtClean="0">
                <a:latin typeface="Times New Roman" pitchFamily="18" charset="0"/>
                <a:cs typeface="Times New Roman" pitchFamily="18" charset="0"/>
              </a:rPr>
              <a:t> Roma, 1992.</a:t>
            </a:r>
            <a:r>
              <a:rPr lang="it-IT" sz="1400" dirty="0" smtClean="0">
                <a:latin typeface="Times New Roman" pitchFamily="18" charset="0"/>
                <a:cs typeface="Times New Roman" pitchFamily="18" charset="0"/>
              </a:rPr>
              <a:t> </a:t>
            </a:r>
            <a:r>
              <a:rPr lang="en-GB" sz="1400" dirty="0" smtClean="0">
                <a:latin typeface="Times New Roman" pitchFamily="18" charset="0"/>
                <a:cs typeface="Times New Roman" pitchFamily="18" charset="0"/>
              </a:rPr>
              <a:t> </a:t>
            </a:r>
          </a:p>
          <a:p>
            <a:endParaRPr lang="it-IT" dirty="0"/>
          </a:p>
        </p:txBody>
      </p:sp>
      <p:sp>
        <p:nvSpPr>
          <p:cNvPr id="3" name="Titolo 2"/>
          <p:cNvSpPr>
            <a:spLocks noGrp="1"/>
          </p:cNvSpPr>
          <p:nvPr>
            <p:ph type="title"/>
          </p:nvPr>
        </p:nvSpPr>
        <p:spPr/>
        <p:txBody>
          <a:bodyPr/>
          <a:lstStyle/>
          <a:p>
            <a:r>
              <a:rPr lang="it-IT" dirty="0" smtClean="0"/>
              <a:t>Riferimenti bibliografici</a:t>
            </a:r>
            <a:endParaRPr lang="it-IT"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42976" y="1357298"/>
            <a:ext cx="6477000" cy="1828800"/>
          </a:xfrm>
        </p:spPr>
        <p:txBody>
          <a:bodyPr/>
          <a:lstStyle/>
          <a:p>
            <a:pPr algn="ctr"/>
            <a:r>
              <a:rPr lang="it-IT" dirty="0" smtClean="0"/>
              <a:t>Grazie per </a:t>
            </a:r>
            <a:r>
              <a:rPr lang="it-IT" b="1" dirty="0" smtClean="0"/>
              <a:t>l’attenzione!</a:t>
            </a:r>
            <a:endParaRPr lang="it-IT" b="1" dirty="0"/>
          </a:p>
        </p:txBody>
      </p:sp>
      <p:sp>
        <p:nvSpPr>
          <p:cNvPr id="3" name="Sottotitolo 2"/>
          <p:cNvSpPr>
            <a:spLocks noGrp="1"/>
          </p:cNvSpPr>
          <p:nvPr>
            <p:ph type="subTitle" idx="1"/>
          </p:nvPr>
        </p:nvSpPr>
        <p:spPr>
          <a:xfrm>
            <a:off x="428596" y="4071942"/>
            <a:ext cx="8286808" cy="1042990"/>
          </a:xfrm>
        </p:spPr>
        <p:txBody>
          <a:bodyPr>
            <a:noAutofit/>
          </a:bodyPr>
          <a:lstStyle/>
          <a:p>
            <a:endParaRPr lang="it-IT" sz="3200" dirty="0" smtClean="0">
              <a:solidFill>
                <a:schemeClr val="bg1"/>
              </a:solidFill>
            </a:endParaRPr>
          </a:p>
          <a:p>
            <a:r>
              <a:rPr lang="it-IT" sz="3200" dirty="0" smtClean="0">
                <a:solidFill>
                  <a:schemeClr val="bg1"/>
                </a:solidFill>
              </a:rPr>
              <a:t>Per tenerci in contatto: www.</a:t>
            </a:r>
            <a:r>
              <a:rPr lang="it-IT" sz="3200" b="1" dirty="0" smtClean="0">
                <a:solidFill>
                  <a:schemeClr val="bg1"/>
                </a:solidFill>
              </a:rPr>
              <a:t>maestridistrada</a:t>
            </a:r>
            <a:r>
              <a:rPr lang="it-IT" sz="3200" dirty="0" smtClean="0">
                <a:solidFill>
                  <a:schemeClr val="bg1"/>
                </a:solidFill>
              </a:rPr>
              <a:t>.it/ </a:t>
            </a:r>
          </a:p>
          <a:p>
            <a:endParaRPr lang="it-IT" sz="3200" dirty="0" smtClean="0">
              <a:solidFill>
                <a:schemeClr val="bg1"/>
              </a:solidFill>
            </a:endParaRPr>
          </a:p>
          <a:p>
            <a:endParaRPr lang="it-IT"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half" idx="2"/>
          </p:nvPr>
        </p:nvSpPr>
        <p:spPr>
          <a:xfrm>
            <a:off x="1600200" y="214290"/>
            <a:ext cx="7315200" cy="5957910"/>
          </a:xfrm>
        </p:spPr>
        <p:txBody>
          <a:bodyPr/>
          <a:lstStyle/>
          <a:p>
            <a:r>
              <a:rPr lang="it-IT" sz="2400" dirty="0" smtClean="0"/>
              <a:t>La lunga attività di sperimentazione educativa dei Maestri di Strada, sul territorio napoletano ma non solo, ha consentito la costruzione di un punto di vista specifico e complesso sui temi connessi all’</a:t>
            </a:r>
            <a:r>
              <a:rPr lang="it-IT" sz="2400" b="1" dirty="0" smtClean="0"/>
              <a:t>esclusione sociale </a:t>
            </a:r>
            <a:r>
              <a:rPr lang="it-IT" sz="2400" dirty="0" smtClean="0"/>
              <a:t>ed al </a:t>
            </a:r>
            <a:r>
              <a:rPr lang="it-IT" sz="2400" b="1" dirty="0" smtClean="0"/>
              <a:t>disagio scolastico, </a:t>
            </a:r>
            <a:r>
              <a:rPr lang="it-IT" sz="2400" dirty="0" smtClean="0"/>
              <a:t>legati alla crisi della funzione adulta e ai problemi nel rapporto intergenerazionale, al nuovo disagio nella </a:t>
            </a:r>
            <a:r>
              <a:rPr lang="it-IT" sz="2400" dirty="0" err="1" smtClean="0"/>
              <a:t>civiltà…</a:t>
            </a:r>
            <a:endParaRPr lang="it-IT" sz="2400" dirty="0" smtClean="0"/>
          </a:p>
          <a:p>
            <a:endParaRPr lang="it-IT" sz="2400" dirty="0" smtClean="0"/>
          </a:p>
          <a:p>
            <a:r>
              <a:rPr lang="it-IT" sz="2000" dirty="0" smtClean="0"/>
              <a:t>«Nella società contemporanea gli insegnanti non sembrano avere più quel mandato sociale forte, la loro professionalità è anzi fortemente svalutata con ovvie ricadute sulla loro autorevolezza percepita ed auto-percepita» (</a:t>
            </a:r>
            <a:r>
              <a:rPr lang="it-IT" sz="2000" dirty="0" err="1" smtClean="0"/>
              <a:t>Jeammet</a:t>
            </a:r>
            <a:r>
              <a:rPr lang="it-IT" sz="2000" dirty="0" smtClean="0"/>
              <a:t>, 2008).</a:t>
            </a:r>
          </a:p>
          <a:p>
            <a:endParaRPr lang="it-IT" dirty="0"/>
          </a:p>
        </p:txBody>
      </p:sp>
      <p:sp>
        <p:nvSpPr>
          <p:cNvPr id="3" name="Titolo 2"/>
          <p:cNvSpPr>
            <a:spLocks noGrp="1"/>
          </p:cNvSpPr>
          <p:nvPr>
            <p:ph type="title"/>
          </p:nvPr>
        </p:nvSpPr>
        <p:spPr/>
        <p:txBody>
          <a:bodyPr/>
          <a:lstStyle/>
          <a:p>
            <a:r>
              <a:rPr lang="it-IT" dirty="0" smtClean="0"/>
              <a:t>DISAGIO SCOLASTICO </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half" idx="2"/>
          </p:nvPr>
        </p:nvSpPr>
        <p:spPr>
          <a:xfrm>
            <a:off x="1600200" y="260648"/>
            <a:ext cx="7315200" cy="4320480"/>
          </a:xfrm>
        </p:spPr>
        <p:txBody>
          <a:bodyPr/>
          <a:lstStyle/>
          <a:p>
            <a:r>
              <a:rPr lang="it-IT" sz="2400" dirty="0" smtClean="0"/>
              <a:t>Alla luce di queste considerazioni, estrema attenzione è dedicata dai Maestri di Strada alla </a:t>
            </a:r>
            <a:r>
              <a:rPr lang="it-IT" sz="2400" b="1" dirty="0" smtClean="0">
                <a:solidFill>
                  <a:srgbClr val="0070C0"/>
                </a:solidFill>
              </a:rPr>
              <a:t>cura degli insegnanti</a:t>
            </a:r>
            <a:r>
              <a:rPr lang="it-IT" sz="2400" dirty="0" smtClean="0"/>
              <a:t>: riconoscendone empaticamente e cognitivamente il disagio, che ha origine nella società e nell’istituzione, che produce inevitabili difese più o meno strutturate. Si offre loro uno spazio di pensiero di gruppo nel quale provare a sentirsi meno soli e a riflettere sui vari aspetti delle relazioni educative nelle quali si è implicati come adulti che dovrebbero essere sempre “sufficientemente buoni” (</a:t>
            </a:r>
            <a:r>
              <a:rPr lang="it-IT" sz="2400" dirty="0" err="1" smtClean="0"/>
              <a:t>Winnicott</a:t>
            </a:r>
            <a:r>
              <a:rPr lang="it-IT" sz="2400" dirty="0" smtClean="0"/>
              <a:t>, 1965; Pergola, 2010).</a:t>
            </a:r>
          </a:p>
          <a:p>
            <a:endParaRPr lang="it-IT" dirty="0"/>
          </a:p>
        </p:txBody>
      </p:sp>
      <p:sp>
        <p:nvSpPr>
          <p:cNvPr id="3" name="Titolo 2"/>
          <p:cNvSpPr>
            <a:spLocks noGrp="1"/>
          </p:cNvSpPr>
          <p:nvPr>
            <p:ph type="title"/>
          </p:nvPr>
        </p:nvSpPr>
        <p:spPr/>
        <p:txBody>
          <a:bodyPr/>
          <a:lstStyle/>
          <a:p>
            <a:r>
              <a:rPr lang="it-IT" dirty="0" smtClean="0"/>
              <a:t>“CURA” DEGLI INSEGNANTI</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half" idx="2"/>
          </p:nvPr>
        </p:nvSpPr>
        <p:spPr>
          <a:xfrm>
            <a:off x="1600200" y="0"/>
            <a:ext cx="7315200" cy="4572008"/>
          </a:xfrm>
        </p:spPr>
        <p:txBody>
          <a:bodyPr>
            <a:normAutofit lnSpcReduction="10000"/>
          </a:bodyPr>
          <a:lstStyle/>
          <a:p>
            <a:r>
              <a:rPr lang="it-IT" sz="2800" b="1" dirty="0" smtClean="0"/>
              <a:t>Gruppo “</a:t>
            </a:r>
            <a:r>
              <a:rPr lang="it-IT" sz="2800" b="1" dirty="0" err="1" smtClean="0"/>
              <a:t>multivisione</a:t>
            </a:r>
            <a:r>
              <a:rPr lang="it-IT" sz="2800" b="1" dirty="0" smtClean="0"/>
              <a:t>”, </a:t>
            </a:r>
            <a:r>
              <a:rPr lang="it-IT" sz="2800" dirty="0" smtClean="0"/>
              <a:t>ispirato alla metodologia di </a:t>
            </a:r>
            <a:r>
              <a:rPr lang="it-IT" sz="2800" dirty="0" err="1" smtClean="0"/>
              <a:t>Balint</a:t>
            </a:r>
            <a:r>
              <a:rPr lang="it-IT" sz="2800" dirty="0" smtClean="0"/>
              <a:t> (1957) e utilizzato con professionisti delle relazioni di cura, insegnanti compresi (Pergola, 2010; Campanaro, 2012; D’Onofrio, 2014).</a:t>
            </a:r>
          </a:p>
          <a:p>
            <a:endParaRPr lang="it-IT" sz="1800" dirty="0" smtClean="0"/>
          </a:p>
          <a:p>
            <a:r>
              <a:rPr lang="it-IT" sz="2400" b="1" dirty="0" smtClean="0"/>
              <a:t>OBIETTIVI: </a:t>
            </a:r>
          </a:p>
          <a:p>
            <a:pPr>
              <a:buFont typeface="Arial" pitchFamily="34" charset="0"/>
              <a:buChar char="•"/>
            </a:pPr>
            <a:r>
              <a:rPr lang="it-IT" sz="2000" dirty="0" smtClean="0"/>
              <a:t> Migliorare la relazione di cura;</a:t>
            </a:r>
          </a:p>
          <a:p>
            <a:pPr>
              <a:buFont typeface="Arial" pitchFamily="34" charset="0"/>
              <a:buChar char="•"/>
            </a:pPr>
            <a:r>
              <a:rPr lang="it-IT" sz="2000" dirty="0" smtClean="0"/>
              <a:t> Proteggere il benessere lavorativo;</a:t>
            </a:r>
          </a:p>
          <a:p>
            <a:pPr>
              <a:buFont typeface="Arial" pitchFamily="34" charset="0"/>
              <a:buChar char="•"/>
            </a:pPr>
            <a:r>
              <a:rPr lang="it-IT" sz="2000" dirty="0" smtClean="0"/>
              <a:t> Consentire l’utilizzo del gruppo come risorsa;</a:t>
            </a:r>
          </a:p>
          <a:p>
            <a:pPr>
              <a:buFont typeface="Arial" pitchFamily="34" charset="0"/>
              <a:buChar char="•"/>
            </a:pPr>
            <a:r>
              <a:rPr lang="it-IT" sz="2000" dirty="0" smtClean="0"/>
              <a:t> Manutenzione del ruolo curante.</a:t>
            </a:r>
          </a:p>
          <a:p>
            <a:endParaRPr lang="it-IT" dirty="0"/>
          </a:p>
        </p:txBody>
      </p:sp>
      <p:sp>
        <p:nvSpPr>
          <p:cNvPr id="3" name="Titolo 2"/>
          <p:cNvSpPr>
            <a:spLocks noGrp="1"/>
          </p:cNvSpPr>
          <p:nvPr>
            <p:ph type="title"/>
          </p:nvPr>
        </p:nvSpPr>
        <p:spPr/>
        <p:txBody>
          <a:bodyPr/>
          <a:lstStyle/>
          <a:p>
            <a:r>
              <a:rPr lang="it-IT" dirty="0" smtClean="0"/>
              <a:t>GRUPPO MULTIVISIONE</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half" idx="2"/>
          </p:nvPr>
        </p:nvSpPr>
        <p:spPr>
          <a:xfrm>
            <a:off x="1643042" y="285728"/>
            <a:ext cx="7272358" cy="4071966"/>
          </a:xfrm>
        </p:spPr>
        <p:txBody>
          <a:bodyPr>
            <a:normAutofit fontScale="92500" lnSpcReduction="20000"/>
          </a:bodyPr>
          <a:lstStyle/>
          <a:p>
            <a:r>
              <a:rPr lang="it-IT" sz="2200" b="1" dirty="0" smtClean="0"/>
              <a:t>RUOLO CONDUTTORE: </a:t>
            </a:r>
          </a:p>
          <a:p>
            <a:pPr>
              <a:buFont typeface="Wingdings" pitchFamily="2" charset="2"/>
              <a:buChar char="Ø"/>
            </a:pPr>
            <a:r>
              <a:rPr lang="it-IT" sz="2200" dirty="0" smtClean="0"/>
              <a:t> Promuovere il pensiero collettivo;</a:t>
            </a:r>
          </a:p>
          <a:p>
            <a:pPr>
              <a:buFont typeface="Wingdings" pitchFamily="2" charset="2"/>
              <a:buChar char="Ø"/>
            </a:pPr>
            <a:r>
              <a:rPr lang="it-IT" sz="2200" dirty="0" smtClean="0"/>
              <a:t> Proteggere la coesione del gruppo ma anche la libertà di parola e di critica;</a:t>
            </a:r>
          </a:p>
          <a:p>
            <a:pPr>
              <a:buFont typeface="Wingdings" pitchFamily="2" charset="2"/>
              <a:buChar char="Ø"/>
            </a:pPr>
            <a:r>
              <a:rPr lang="it-IT" sz="2200" dirty="0" smtClean="0"/>
              <a:t> Regolare le crisi.</a:t>
            </a:r>
          </a:p>
          <a:p>
            <a:endParaRPr lang="it-IT" sz="2400" dirty="0" smtClean="0"/>
          </a:p>
          <a:p>
            <a:r>
              <a:rPr lang="it-IT" sz="2400" dirty="0" smtClean="0"/>
              <a:t>«Il gruppo viene così addestrato ad apprendere dalla propria esperienza, a rinunciare alle spiegazioni rassicuranti e a tollerare il dispiacere di non riuscire a capire e di non sapere che cosa fare, almeno fino al momento in cui diventi possibile avere una più chiara comprensione della situazione. Questo è ciò che </a:t>
            </a:r>
            <a:r>
              <a:rPr lang="it-IT" sz="2400" dirty="0" err="1" smtClean="0"/>
              <a:t>Balint</a:t>
            </a:r>
            <a:r>
              <a:rPr lang="it-IT" sz="2400" dirty="0" smtClean="0"/>
              <a:t> ha chiamato il </a:t>
            </a:r>
            <a:r>
              <a:rPr lang="it-IT" sz="2400" dirty="0" smtClean="0">
                <a:solidFill>
                  <a:srgbClr val="FF0000"/>
                </a:solidFill>
              </a:rPr>
              <a:t>“coraggio della propria stupidità”</a:t>
            </a:r>
            <a:r>
              <a:rPr lang="it-IT" sz="2400" dirty="0" smtClean="0"/>
              <a:t>» (</a:t>
            </a:r>
            <a:r>
              <a:rPr lang="it-IT" sz="2400" dirty="0" err="1" smtClean="0"/>
              <a:t>Perini</a:t>
            </a:r>
            <a:r>
              <a:rPr lang="it-IT" sz="2400" dirty="0" smtClean="0"/>
              <a:t>, 2004).</a:t>
            </a:r>
            <a:endParaRPr lang="it-IT" sz="2400" dirty="0"/>
          </a:p>
        </p:txBody>
      </p:sp>
      <p:sp>
        <p:nvSpPr>
          <p:cNvPr id="3" name="Titolo 2"/>
          <p:cNvSpPr>
            <a:spLocks noGrp="1"/>
          </p:cNvSpPr>
          <p:nvPr>
            <p:ph type="title"/>
          </p:nvPr>
        </p:nvSpPr>
        <p:spPr/>
        <p:txBody>
          <a:bodyPr/>
          <a:lstStyle/>
          <a:p>
            <a:r>
              <a:rPr lang="it-IT" dirty="0" smtClean="0"/>
              <a:t>GRUPPO MULTIVISIONE</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half" idx="2"/>
          </p:nvPr>
        </p:nvSpPr>
        <p:spPr>
          <a:xfrm>
            <a:off x="1600200" y="188640"/>
            <a:ext cx="7543800" cy="4464496"/>
          </a:xfrm>
        </p:spPr>
        <p:txBody>
          <a:bodyPr>
            <a:normAutofit/>
          </a:bodyPr>
          <a:lstStyle/>
          <a:p>
            <a:r>
              <a:rPr lang="it-IT" sz="2400" dirty="0" smtClean="0"/>
              <a:t>In ciascuna città sono stati organizzati 2 weekend di formazione, in autunno e in primavera, con lezioni frontali e </a:t>
            </a:r>
            <a:r>
              <a:rPr lang="it-IT" sz="2400" b="1" dirty="0" smtClean="0"/>
              <a:t>6 incontri </a:t>
            </a:r>
            <a:r>
              <a:rPr lang="it-IT" sz="2400" dirty="0" smtClean="0"/>
              <a:t>di gruppo </a:t>
            </a:r>
            <a:r>
              <a:rPr lang="it-IT" sz="2400" dirty="0" err="1" smtClean="0"/>
              <a:t>multivisione</a:t>
            </a:r>
            <a:r>
              <a:rPr lang="it-IT" sz="2400" dirty="0" smtClean="0"/>
              <a:t>, guidati da uno psicologo </a:t>
            </a:r>
            <a:r>
              <a:rPr lang="it-IT" sz="2400" i="1" dirty="0" smtClean="0"/>
              <a:t>conduttore</a:t>
            </a:r>
            <a:r>
              <a:rPr lang="it-IT" sz="2400" dirty="0" smtClean="0"/>
              <a:t>. Gli incontri si sono svolti alla presenza di un </a:t>
            </a:r>
            <a:r>
              <a:rPr lang="it-IT" sz="2400" i="1" dirty="0" smtClean="0"/>
              <a:t>osservatore non partecipante</a:t>
            </a:r>
            <a:r>
              <a:rPr lang="it-IT" sz="2400" dirty="0" smtClean="0"/>
              <a:t>, che ha steso in seguito un </a:t>
            </a:r>
            <a:r>
              <a:rPr lang="it-IT" sz="2400" i="1" dirty="0" smtClean="0"/>
              <a:t>resoconto narrativo.</a:t>
            </a:r>
            <a:endParaRPr lang="it-IT" sz="2400" dirty="0" smtClean="0"/>
          </a:p>
          <a:p>
            <a:r>
              <a:rPr lang="it-IT" sz="2400" dirty="0" smtClean="0"/>
              <a:t>I </a:t>
            </a:r>
            <a:r>
              <a:rPr lang="it-IT" sz="2400" b="1" dirty="0" smtClean="0"/>
              <a:t>500 </a:t>
            </a:r>
            <a:r>
              <a:rPr lang="it-IT" sz="2400" b="1" i="1" dirty="0" smtClean="0"/>
              <a:t>partecipanti</a:t>
            </a:r>
            <a:r>
              <a:rPr lang="it-IT" sz="2400" dirty="0" smtClean="0"/>
              <a:t>, suddivisi in gruppi composti da massimo 15 elementi, eterogenei per genere (M/F), professione (insegnanti/educatori) ed anni di esperienza, si sono incontrati complessivamente per 12 h (6 incontri di 2h).</a:t>
            </a:r>
          </a:p>
          <a:p>
            <a:r>
              <a:rPr lang="it-IT" sz="2400" dirty="0" smtClean="0"/>
              <a:t>Le attività di </a:t>
            </a:r>
            <a:r>
              <a:rPr lang="it-IT" sz="2400" dirty="0" err="1" smtClean="0"/>
              <a:t>M.E.T.I.S.</a:t>
            </a:r>
            <a:r>
              <a:rPr lang="it-IT" sz="2400" dirty="0" smtClean="0"/>
              <a:t> si sono concluse il 13 aprile.</a:t>
            </a:r>
          </a:p>
          <a:p>
            <a:endParaRPr lang="it-IT" dirty="0"/>
          </a:p>
        </p:txBody>
      </p:sp>
      <p:sp>
        <p:nvSpPr>
          <p:cNvPr id="3" name="Titolo 2"/>
          <p:cNvSpPr>
            <a:spLocks noGrp="1"/>
          </p:cNvSpPr>
          <p:nvPr>
            <p:ph type="title"/>
          </p:nvPr>
        </p:nvSpPr>
        <p:spPr/>
        <p:txBody>
          <a:bodyPr>
            <a:normAutofit/>
          </a:bodyPr>
          <a:lstStyle/>
          <a:p>
            <a:r>
              <a:rPr lang="it-IT" dirty="0" smtClean="0"/>
              <a:t>METIS – formazione e ricerca</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half" idx="2"/>
          </p:nvPr>
        </p:nvSpPr>
        <p:spPr>
          <a:xfrm>
            <a:off x="1600200" y="188640"/>
            <a:ext cx="7543800" cy="5328592"/>
          </a:xfrm>
        </p:spPr>
        <p:txBody>
          <a:bodyPr/>
          <a:lstStyle/>
          <a:p>
            <a:r>
              <a:rPr lang="it-IT" sz="2000" b="1" i="1" dirty="0" smtClean="0"/>
              <a:t>Obiettivo</a:t>
            </a:r>
            <a:r>
              <a:rPr lang="it-IT" sz="2000" dirty="0" smtClean="0"/>
              <a:t> principale del corso era di offrire e far esperire uno spazio di solito assente a scuola, utilizzabile per:</a:t>
            </a:r>
            <a:endParaRPr lang="it-IT" sz="1400" dirty="0" smtClean="0"/>
          </a:p>
          <a:p>
            <a:pPr lvl="0"/>
            <a:r>
              <a:rPr lang="it-IT" sz="2000" b="1" dirty="0" smtClean="0"/>
              <a:t>uscire dalla solitudine </a:t>
            </a:r>
            <a:r>
              <a:rPr lang="it-IT" sz="2000" dirty="0" smtClean="0"/>
              <a:t>di ruolo, spesso fortemente indotta dall’istituzione, per scoprire punti di vista e situazioni diverse e/o simili alla propria, passando da una prospettiva singolare ad una plurale;</a:t>
            </a:r>
          </a:p>
          <a:p>
            <a:pPr lvl="0"/>
            <a:r>
              <a:rPr lang="it-IT" sz="2000" b="1" dirty="0" smtClean="0"/>
              <a:t>narrare</a:t>
            </a:r>
            <a:r>
              <a:rPr lang="it-IT" sz="2000" dirty="0" smtClean="0"/>
              <a:t> esperienze significative, esprimendo le proprie difficoltà professionali, inevitabilmente connesse alla relazione educativa che tiene dentro docente, allievo, classe e istituzione scolastica;</a:t>
            </a:r>
          </a:p>
          <a:p>
            <a:pPr lvl="0"/>
            <a:r>
              <a:rPr lang="it-IT" sz="2000" b="1" dirty="0" smtClean="0"/>
              <a:t>pensare</a:t>
            </a:r>
            <a:r>
              <a:rPr lang="it-IT" sz="2000" dirty="0" smtClean="0"/>
              <a:t>, riflettendo sulla propria quotidiana esperienza di lavoro, creando un ponte tra teoria e prassi, costruendo nuove configurazioni di senso attraverso cui rileggere le abituali configurazioni relazionali ed istituzionali.</a:t>
            </a:r>
          </a:p>
          <a:p>
            <a:endParaRPr lang="it-IT" dirty="0"/>
          </a:p>
        </p:txBody>
      </p:sp>
      <p:sp>
        <p:nvSpPr>
          <p:cNvPr id="3" name="Titolo 2"/>
          <p:cNvSpPr>
            <a:spLocks noGrp="1"/>
          </p:cNvSpPr>
          <p:nvPr>
            <p:ph type="title"/>
          </p:nvPr>
        </p:nvSpPr>
        <p:spPr/>
        <p:txBody>
          <a:bodyPr/>
          <a:lstStyle/>
          <a:p>
            <a:r>
              <a:rPr lang="it-IT" dirty="0" smtClean="0"/>
              <a:t>OBIETTIVO</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half" idx="2"/>
          </p:nvPr>
        </p:nvSpPr>
        <p:spPr>
          <a:xfrm>
            <a:off x="1600200" y="188640"/>
            <a:ext cx="7543800" cy="5256584"/>
          </a:xfrm>
        </p:spPr>
        <p:txBody>
          <a:bodyPr/>
          <a:lstStyle/>
          <a:p>
            <a:r>
              <a:rPr lang="it-IT" sz="2800" dirty="0" smtClean="0"/>
              <a:t>È in corso </a:t>
            </a:r>
            <a:r>
              <a:rPr lang="it-IT" sz="2800" b="1" dirty="0" smtClean="0"/>
              <a:t>l’</a:t>
            </a:r>
            <a:r>
              <a:rPr lang="it-IT" sz="2800" b="1" i="1" dirty="0" smtClean="0"/>
              <a:t>analisi</a:t>
            </a:r>
            <a:r>
              <a:rPr lang="it-IT" sz="2800" b="1" dirty="0" smtClean="0"/>
              <a:t> del corpus </a:t>
            </a:r>
            <a:r>
              <a:rPr lang="it-IT" sz="2800" dirty="0" smtClean="0"/>
              <a:t>completo dei resoconti narrativi. Si tratta di un'analisi testuale di tipo categoriale, tramite il software </a:t>
            </a:r>
            <a:r>
              <a:rPr lang="it-IT" sz="2800" b="1" dirty="0" err="1" smtClean="0"/>
              <a:t>Atlas.ti</a:t>
            </a:r>
            <a:r>
              <a:rPr lang="it-IT" sz="2800" dirty="0" smtClean="0"/>
              <a:t> (</a:t>
            </a:r>
            <a:r>
              <a:rPr lang="it-IT" sz="2800" dirty="0" err="1" smtClean="0"/>
              <a:t>Muhr</a:t>
            </a:r>
            <a:r>
              <a:rPr lang="it-IT" sz="2800" dirty="0" smtClean="0"/>
              <a:t>, 1993). Qui presentiamo i primi risultati relativi a due città, Napoli e Roma.</a:t>
            </a:r>
          </a:p>
          <a:p>
            <a:endParaRPr lang="it-IT" sz="2800" dirty="0" smtClean="0"/>
          </a:p>
          <a:p>
            <a:endParaRPr lang="it-IT" dirty="0" smtClean="0"/>
          </a:p>
          <a:p>
            <a:r>
              <a:rPr lang="it-IT" sz="1800" dirty="0" smtClean="0"/>
              <a:t>N.B. Nella definizione delle categorie si farà riferimento all’</a:t>
            </a:r>
            <a:r>
              <a:rPr lang="it-IT" sz="1800" b="1" dirty="0" smtClean="0"/>
              <a:t>ENUNCIAZIONE, </a:t>
            </a:r>
            <a:r>
              <a:rPr lang="it-IT" sz="1800" dirty="0" smtClean="0"/>
              <a:t>che è l'</a:t>
            </a:r>
            <a:r>
              <a:rPr lang="it-IT" sz="1800" i="1" dirty="0" smtClean="0"/>
              <a:t>atto linguistico</a:t>
            </a:r>
            <a:r>
              <a:rPr lang="it-IT" sz="1800" dirty="0" smtClean="0"/>
              <a:t> di ogni comunicazione, sia orale che scritta, che produce </a:t>
            </a:r>
            <a:r>
              <a:rPr lang="it-IT" sz="1800" i="1" dirty="0" smtClean="0"/>
              <a:t>enunciati</a:t>
            </a:r>
            <a:r>
              <a:rPr lang="it-IT" sz="1800" dirty="0" smtClean="0"/>
              <a:t>, ossia  </a:t>
            </a:r>
            <a:r>
              <a:rPr lang="it-IT" sz="1800" i="1" dirty="0" smtClean="0"/>
              <a:t>risultati  linguistici</a:t>
            </a:r>
            <a:r>
              <a:rPr lang="it-IT" sz="1800" dirty="0" smtClean="0"/>
              <a:t>. Ogni testo conserva al suo interno tracce dell'enunciazione (</a:t>
            </a:r>
            <a:r>
              <a:rPr lang="it-IT" sz="1800" dirty="0" err="1" smtClean="0"/>
              <a:t>Benveniste</a:t>
            </a:r>
            <a:r>
              <a:rPr lang="it-IT" sz="1800" dirty="0" smtClean="0"/>
              <a:t>, 1902-1976). </a:t>
            </a:r>
          </a:p>
          <a:p>
            <a:endParaRPr lang="it-IT" dirty="0"/>
          </a:p>
        </p:txBody>
      </p:sp>
      <p:sp>
        <p:nvSpPr>
          <p:cNvPr id="3" name="Titolo 2"/>
          <p:cNvSpPr>
            <a:spLocks noGrp="1"/>
          </p:cNvSpPr>
          <p:nvPr>
            <p:ph type="title"/>
          </p:nvPr>
        </p:nvSpPr>
        <p:spPr/>
        <p:txBody>
          <a:bodyPr/>
          <a:lstStyle/>
          <a:p>
            <a:r>
              <a:rPr lang="it-IT" dirty="0" smtClean="0"/>
              <a:t>ANALISI TESTUALE</a:t>
            </a:r>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na">
  <a:themeElements>
    <a:clrScheme name="Lun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Lun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Lun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443</TotalTime>
  <Words>1564</Words>
  <Application>Microsoft Office PowerPoint</Application>
  <PresentationFormat>Presentazione su schermo (4:3)</PresentationFormat>
  <Paragraphs>101</Paragraphs>
  <Slides>27</Slides>
  <Notes>0</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Luna</vt:lpstr>
      <vt:lpstr>    Associazione onlus Maestri di Strada Dipartimento di Studi UmanisticI  Sezione di psicologia e scienze dell’educazione Università degli Studi di Napoli “Federico II”  IL GRUPPO MULTIVISIONE COME RISORSA PER GLI INSEGNANTI: DAL SINGOLARE AL PLURALE       Ilaria Iorio     Palma Menna    Santa Parrello     Antonella Zaccaro  </vt:lpstr>
      <vt:lpstr>MAESTRI di STRADA E METIS</vt:lpstr>
      <vt:lpstr>DISAGIO SCOLASTICO </vt:lpstr>
      <vt:lpstr>“CURA” DEGLI INSEGNANTI</vt:lpstr>
      <vt:lpstr>GRUPPO MULTIVISIONE</vt:lpstr>
      <vt:lpstr>GRUPPO MULTIVISIONE</vt:lpstr>
      <vt:lpstr>METIS – formazione e ricerca</vt:lpstr>
      <vt:lpstr>OBIETTIVO</vt:lpstr>
      <vt:lpstr>ANALISI TESTUALE</vt:lpstr>
      <vt:lpstr>CATEGORIE</vt:lpstr>
      <vt:lpstr>CATEGORIE</vt:lpstr>
      <vt:lpstr>ESEMPI   LAMENTELE:  - “Ho fatto tutto, ho visto di tutto e sono avvilita! …i dirigenti scolastici nun so bbuon! nun serv’n!”; - “Il problema principale sta nella formazione delle classi… alcune tranquille e altre in cui l’80% degli alunni è a rischio… è avvilente (alza la voce e lamenta di non sentirsi tutelata dalla legge e appoggiata dai colleghi)”; - “Ecco, tu fai queste cose, però io volevo chiedere una cosa: come si può lavorare in questo modo con una classe di 28, 30 ragazzi?!?”; - “A questi corsi succede che i relatori sono bravissimi, danno tanti spunti, ti caricano di entusiasmo ma poi torni a scuola e tutto quello che hai in mente di fare viene ostacolato. sono stanca!!! Vorrei che ci si preoccupasse dell'attuabilità”. STEREOTIPI:  - “Secondo me il processo di apprendimento coinvolge emotivamente insegnante e alunno”; - “È mortificante sentir parlare ancora di metodologia, sento le stesse cose da anni!”;  - “Sostanzialmente, vedono un fallimento del ruolo della docenza. Si dovrebbe tornare forse ad un ruolo più rigido, meno aperto”. </vt:lpstr>
      <vt:lpstr>CRITICHE COSTRUTTIVE: - “Discussione sul mal funzionamento dell'organizzazione scolastica in generale che a suo parere non lascia spazio alla collaborazione che è il reale strumento per combattere la dispersione scolastica”; - “Si, e c’è da dire prima di tutto che il lavoro di cambiamento l’ho fatto prima con me stesso, non con la scuola! Non basta solo avere le competenze nelle relazioni… Il problema è che spesso noi siamo troppo centrati sullo studente e poco sui noi stessi: non abbiamo modo di fare chiacchierate fuori contesto, dobbiamo sempre e solo fare valutazioni…”. NARRAZIONI:  - “Era la quinta ora, sono entrato in classe stanco e mi sono seduto. Non riuscivo a comunicare con i miei alunni, non riuscivo a cominciare la lezione, mi disturbavano, finché decido di uscire, ero arrabbiato con loro, uno di loro. Mi sono sentito impotente e non riuscivo a reagire. Quando Cesare ha parlato di riconoscere le proprie fragilità e incontrarsi con l'altro riconoscendole reciprocamente, ho capito che devo lavorare con le mie, solo così posso entrare in contatto con le fragilità dello studente. è cambiato qualcosa, è cambiata la mia posizione, io voglio incontrarmi con i loro bisogni”. </vt:lpstr>
      <vt:lpstr> RIFLESSIONI:  - “Perché qui sento che posso ammettere di aver sbagliato senza sentirmi giudicata”;  - “Il bisogno di raccontarsi esprime un bisogno di confronto continuo anzitutto con se stessi, poi con gli altri colleghi, con gli studenti, ed infine con l’istituzione”; - “La questione che affrontiamo qui è questa: in che senso, in che modo possiamo essere vulnerabili, fragili in aula? Secondo me, tutto verte sull’autenticità della relazione con l’alunno…”; - “L’insegnante ha un potere… un potere autoritario che influisce  nella relazione… ed è un potere di… inchinarsi mantenendo l’equilibrio… Secondo me, ciò che è importante è restituire al ragazzo dignità e identità… solo così la relazione acquista  importanza e lui capisce anche chi è il docente. Pur mantenendo la distanza, non diventando un genitore: se tu gli dai dignità, gli fai capire che lo guardi come ad una Persona, lui rivaluta l’insegnante”.</vt:lpstr>
      <vt:lpstr>PRIMI RISULTATI</vt:lpstr>
      <vt:lpstr>Gruppi multivisione NAPOLI</vt:lpstr>
      <vt:lpstr>NAPOLI</vt:lpstr>
      <vt:lpstr>Gruppi multivisione ROMA</vt:lpstr>
      <vt:lpstr>ROMA</vt:lpstr>
      <vt:lpstr>sottocategorie contenutistiche</vt:lpstr>
      <vt:lpstr>Diapositiva 21</vt:lpstr>
      <vt:lpstr>Diapositiva 22</vt:lpstr>
      <vt:lpstr>Diapositiva 23</vt:lpstr>
      <vt:lpstr>“La missione era impossibile, ma i ragazzi non lo sapevano, quindi la fecero”   (Mark Twain)</vt:lpstr>
      <vt:lpstr>Riferimenti bibliografici</vt:lpstr>
      <vt:lpstr>Riferimenti bibliografici</vt:lpstr>
      <vt:lpstr>Grazie per l’attenzione!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dc:creator>
  <cp:lastModifiedBy>User</cp:lastModifiedBy>
  <cp:revision>81</cp:revision>
  <cp:lastPrinted>2014-05-21T05:00:34Z</cp:lastPrinted>
  <dcterms:created xsi:type="dcterms:W3CDTF">2014-05-19T09:27:30Z</dcterms:created>
  <dcterms:modified xsi:type="dcterms:W3CDTF">2014-05-27T08:38:49Z</dcterms:modified>
</cp:coreProperties>
</file>