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69" d="100"/>
          <a:sy n="69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C7271F-F180-4B19-A573-8D4F3F8B9FC5}" type="datetimeFigureOut">
              <a:rPr lang="it-IT" smtClean="0"/>
              <a:t>22/05/2014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9AB650-35F7-4293-9BCC-75B2139AB0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9274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AB650-35F7-4293-9BCC-75B2139AB04A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3498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AB650-35F7-4293-9BCC-75B2139AB04A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6473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it-IT" sz="240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it-IT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it-IT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it-IT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</p:grpSp>
      </p:grpSp>
      <p:sp>
        <p:nvSpPr>
          <p:cNvPr id="11879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11879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519D3F8-24C9-4E9B-8720-22B3A0B07315}" type="datetimeFigureOut">
              <a:rPr lang="it-IT" smtClean="0"/>
              <a:t>22/05/2014</a:t>
            </a:fld>
            <a:endParaRPr lang="it-IT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3DDE84-A424-4083-A092-74AE8A77C0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8757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19D3F8-24C9-4E9B-8720-22B3A0B07315}" type="datetimeFigureOut">
              <a:rPr lang="it-IT" smtClean="0"/>
              <a:t>22/05/2014</a:t>
            </a:fld>
            <a:endParaRPr lang="it-IT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3DDE84-A424-4083-A092-74AE8A77C0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005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19D3F8-24C9-4E9B-8720-22B3A0B07315}" type="datetimeFigureOut">
              <a:rPr lang="it-IT" smtClean="0"/>
              <a:t>22/05/2014</a:t>
            </a:fld>
            <a:endParaRPr lang="it-IT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3DDE84-A424-4083-A092-74AE8A77C0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2373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19D3F8-24C9-4E9B-8720-22B3A0B07315}" type="datetimeFigureOut">
              <a:rPr lang="it-IT" smtClean="0"/>
              <a:t>22/05/2014</a:t>
            </a:fld>
            <a:endParaRPr lang="it-IT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3DDE84-A424-4083-A092-74AE8A77C0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4277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19D3F8-24C9-4E9B-8720-22B3A0B07315}" type="datetimeFigureOut">
              <a:rPr lang="it-IT" smtClean="0"/>
              <a:t>22/05/2014</a:t>
            </a:fld>
            <a:endParaRPr lang="it-IT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3DDE84-A424-4083-A092-74AE8A77C0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650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19D3F8-24C9-4E9B-8720-22B3A0B07315}" type="datetimeFigureOut">
              <a:rPr lang="it-IT" smtClean="0"/>
              <a:t>22/05/2014</a:t>
            </a:fld>
            <a:endParaRPr lang="it-IT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3DDE84-A424-4083-A092-74AE8A77C0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7169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19D3F8-24C9-4E9B-8720-22B3A0B07315}" type="datetimeFigureOut">
              <a:rPr lang="it-IT" smtClean="0"/>
              <a:t>22/05/2014</a:t>
            </a:fld>
            <a:endParaRPr lang="it-IT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3DDE84-A424-4083-A092-74AE8A77C0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8639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19D3F8-24C9-4E9B-8720-22B3A0B07315}" type="datetimeFigureOut">
              <a:rPr lang="it-IT" smtClean="0"/>
              <a:t>22/05/2014</a:t>
            </a:fld>
            <a:endParaRPr lang="it-IT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3DDE84-A424-4083-A092-74AE8A77C0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2674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19D3F8-24C9-4E9B-8720-22B3A0B07315}" type="datetimeFigureOut">
              <a:rPr lang="it-IT" smtClean="0"/>
              <a:t>22/05/2014</a:t>
            </a:fld>
            <a:endParaRPr lang="it-IT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3DDE84-A424-4083-A092-74AE8A77C0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6316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19D3F8-24C9-4E9B-8720-22B3A0B07315}" type="datetimeFigureOut">
              <a:rPr lang="it-IT" smtClean="0"/>
              <a:t>22/05/2014</a:t>
            </a:fld>
            <a:endParaRPr lang="it-IT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3DDE84-A424-4083-A092-74AE8A77C0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0035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19D3F8-24C9-4E9B-8720-22B3A0B07315}" type="datetimeFigureOut">
              <a:rPr lang="it-IT" smtClean="0"/>
              <a:t>22/05/2014</a:t>
            </a:fld>
            <a:endParaRPr lang="it-IT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3DDE84-A424-4083-A092-74AE8A77C0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4230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177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it-IT" sz="240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1776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it-IT" sz="2400">
                  <a:latin typeface="Times New Roman" pitchFamily="18" charset="0"/>
                </a:endParaRPr>
              </a:p>
            </p:txBody>
          </p:sp>
          <p:sp>
            <p:nvSpPr>
              <p:cNvPr id="11776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1776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1519D3F8-24C9-4E9B-8720-22B3A0B07315}" type="datetimeFigureOut">
              <a:rPr lang="it-IT" smtClean="0"/>
              <a:t>22/05/2014</a:t>
            </a:fld>
            <a:endParaRPr lang="it-IT"/>
          </a:p>
        </p:txBody>
      </p:sp>
      <p:sp>
        <p:nvSpPr>
          <p:cNvPr id="11777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it-IT"/>
          </a:p>
        </p:txBody>
      </p:sp>
      <p:sp>
        <p:nvSpPr>
          <p:cNvPr id="11777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AF3DDE84-A424-4083-A092-74AE8A77C0A3}" type="slidenum">
              <a:rPr lang="it-IT" smtClean="0"/>
              <a:t>‹N›</a:t>
            </a:fld>
            <a:endParaRPr lang="it-IT"/>
          </a:p>
        </p:txBody>
      </p:sp>
      <p:sp>
        <p:nvSpPr>
          <p:cNvPr id="11777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gettosilos.it/" TargetMode="External"/><Relationship Id="rId2" Type="http://schemas.openxmlformats.org/officeDocument/2006/relationships/hyperlink" Target="http://www.labide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idx="4294967295"/>
          </p:nvPr>
        </p:nvSpPr>
        <p:spPr>
          <a:xfrm>
            <a:off x="1259632" y="2025303"/>
            <a:ext cx="7238057" cy="2448272"/>
          </a:xfrm>
        </p:spPr>
        <p:txBody>
          <a:bodyPr/>
          <a:lstStyle/>
          <a:p>
            <a:r>
              <a:rPr lang="it-IT" sz="3600" dirty="0" err="1"/>
              <a:t>CulturAAlimentazione</a:t>
            </a:r>
            <a:r>
              <a:rPr lang="it-IT" sz="3600" dirty="0"/>
              <a:t> and Silos </a:t>
            </a:r>
            <a:r>
              <a:rPr lang="it-IT" sz="3600" dirty="0" err="1"/>
              <a:t>projects</a:t>
            </a:r>
            <a:r>
              <a:rPr lang="it-IT" sz="3600" dirty="0"/>
              <a:t> by Laboratorio delle Idee </a:t>
            </a:r>
            <a:r>
              <a:rPr lang="it-IT" sz="3600" dirty="0" err="1"/>
              <a:t>analysis</a:t>
            </a:r>
            <a:r>
              <a:rPr lang="it-IT" sz="3600" dirty="0"/>
              <a:t> </a:t>
            </a:r>
            <a:r>
              <a:rPr lang="it-IT" sz="3600" dirty="0" err="1"/>
              <a:t>based</a:t>
            </a:r>
            <a:r>
              <a:rPr lang="it-IT" sz="3600" dirty="0"/>
              <a:t> on </a:t>
            </a:r>
            <a:r>
              <a:rPr lang="it-IT" sz="3600" dirty="0" err="1"/>
              <a:t>Gardner’s</a:t>
            </a:r>
            <a:r>
              <a:rPr lang="it-IT" sz="3600" dirty="0"/>
              <a:t> Multiple Intelligence </a:t>
            </a:r>
            <a:r>
              <a:rPr lang="it-IT" sz="3600" dirty="0" err="1"/>
              <a:t>Theory</a:t>
            </a:r>
            <a:endParaRPr lang="it-IT" sz="3600" dirty="0"/>
          </a:p>
        </p:txBody>
      </p:sp>
      <p:pic>
        <p:nvPicPr>
          <p:cNvPr id="4" name="Picture 4" descr="Sigill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80728"/>
            <a:ext cx="1035050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4283968" y="5200935"/>
            <a:ext cx="453650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altLang="it-IT" sz="2000" i="1" dirty="0" smtClean="0">
                <a:latin typeface="Myriad Pro" pitchFamily="34" charset="0"/>
              </a:rPr>
              <a:t>Valentina </a:t>
            </a:r>
            <a:r>
              <a:rPr lang="en-US" altLang="it-IT" sz="2000" i="1" dirty="0" err="1" smtClean="0">
                <a:latin typeface="Myriad Pro" pitchFamily="34" charset="0"/>
              </a:rPr>
              <a:t>Corinaldi</a:t>
            </a:r>
            <a:endParaRPr lang="en-US" altLang="it-IT" sz="2000" i="1" dirty="0" smtClean="0">
              <a:latin typeface="Myriad Pro" pitchFamily="34" charset="0"/>
            </a:endParaRPr>
          </a:p>
          <a:p>
            <a:pPr eaLnBrk="1" hangingPunct="1"/>
            <a:r>
              <a:rPr lang="en-US" altLang="it-IT" sz="2000" i="1" dirty="0" err="1" smtClean="0">
                <a:latin typeface="Myriad Pro" pitchFamily="34" charset="0"/>
              </a:rPr>
              <a:t>Dottoranda</a:t>
            </a:r>
            <a:r>
              <a:rPr lang="en-US" altLang="it-IT" sz="2000" i="1" dirty="0" smtClean="0">
                <a:latin typeface="Myriad Pro" pitchFamily="34" charset="0"/>
              </a:rPr>
              <a:t> di </a:t>
            </a:r>
            <a:r>
              <a:rPr lang="en-US" altLang="it-IT" sz="2000" i="1" dirty="0" err="1">
                <a:latin typeface="Myriad Pro" pitchFamily="34" charset="0"/>
              </a:rPr>
              <a:t>R</a:t>
            </a:r>
            <a:r>
              <a:rPr lang="en-US" altLang="it-IT" sz="2000" i="1" dirty="0" err="1" smtClean="0">
                <a:latin typeface="Myriad Pro" pitchFamily="34" charset="0"/>
              </a:rPr>
              <a:t>icerca</a:t>
            </a:r>
            <a:r>
              <a:rPr lang="en-US" altLang="it-IT" sz="2000" i="1" dirty="0" smtClean="0">
                <a:latin typeface="Myriad Pro" pitchFamily="34" charset="0"/>
              </a:rPr>
              <a:t> </a:t>
            </a:r>
            <a:r>
              <a:rPr lang="en-US" altLang="it-IT" sz="2000" i="1" dirty="0" smtClean="0">
                <a:latin typeface="Myriad Pro" pitchFamily="34" charset="0"/>
              </a:rPr>
              <a:t>in Human Sciences </a:t>
            </a:r>
            <a:endParaRPr lang="en-US" altLang="it-IT" sz="2000" i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8589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07038" y="274638"/>
            <a:ext cx="7579762" cy="1057362"/>
          </a:xfrm>
        </p:spPr>
        <p:txBody>
          <a:bodyPr/>
          <a:lstStyle/>
          <a:p>
            <a:r>
              <a:rPr lang="it-IT" dirty="0" err="1" smtClean="0"/>
              <a:t>Bibliography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560" y="1628800"/>
            <a:ext cx="8280920" cy="4968552"/>
          </a:xfrm>
        </p:spPr>
        <p:txBody>
          <a:bodyPr>
            <a:normAutofit fontScale="70000" lnSpcReduction="20000"/>
          </a:bodyPr>
          <a:lstStyle/>
          <a:p>
            <a:endParaRPr lang="it-IT" dirty="0" smtClean="0"/>
          </a:p>
          <a:p>
            <a:r>
              <a:rPr lang="it-IT" dirty="0" err="1" smtClean="0"/>
              <a:t>Nicolini</a:t>
            </a:r>
            <a:r>
              <a:rPr lang="it-IT" dirty="0" smtClean="0"/>
              <a:t> </a:t>
            </a:r>
            <a:r>
              <a:rPr lang="it-IT" dirty="0"/>
              <a:t>P. (a cura di), </a:t>
            </a:r>
            <a:r>
              <a:rPr lang="it-IT" i="1" dirty="0"/>
              <a:t>Intelligenze in azione: osservare il bambino nella scuola dell’infanzia, </a:t>
            </a:r>
            <a:r>
              <a:rPr lang="it-IT" dirty="0"/>
              <a:t>Bergamo</a:t>
            </a:r>
            <a:r>
              <a:rPr lang="it-IT" i="1" dirty="0"/>
              <a:t>,</a:t>
            </a:r>
            <a:r>
              <a:rPr lang="it-IT" dirty="0"/>
              <a:t> Junior 2000</a:t>
            </a:r>
          </a:p>
          <a:p>
            <a:r>
              <a:rPr lang="it-IT" dirty="0" err="1"/>
              <a:t>Crescenzi</a:t>
            </a:r>
            <a:r>
              <a:rPr lang="it-IT" dirty="0"/>
              <a:t> M., </a:t>
            </a:r>
            <a:r>
              <a:rPr lang="it-IT" i="1" dirty="0" err="1"/>
              <a:t>CulturAAlimentazione</a:t>
            </a:r>
            <a:r>
              <a:rPr lang="it-IT" i="1" dirty="0"/>
              <a:t> </a:t>
            </a:r>
            <a:r>
              <a:rPr lang="it-IT" i="1" dirty="0" err="1"/>
              <a:t>project</a:t>
            </a:r>
            <a:r>
              <a:rPr lang="it-IT" i="1" dirty="0"/>
              <a:t>: a </a:t>
            </a:r>
            <a:r>
              <a:rPr lang="it-IT" i="1" dirty="0" err="1"/>
              <a:t>didactic</a:t>
            </a:r>
            <a:r>
              <a:rPr lang="it-IT" i="1" dirty="0"/>
              <a:t> kit for </a:t>
            </a:r>
            <a:r>
              <a:rPr lang="it-IT" i="1" dirty="0" err="1"/>
              <a:t>nutrion</a:t>
            </a:r>
            <a:r>
              <a:rPr lang="it-IT" i="1" dirty="0"/>
              <a:t/>
            </a:r>
            <a:br>
              <a:rPr lang="it-IT" i="1" dirty="0"/>
            </a:br>
            <a:r>
              <a:rPr lang="it-IT" i="1" dirty="0" err="1"/>
              <a:t>education</a:t>
            </a:r>
            <a:r>
              <a:rPr lang="it-IT" i="1" dirty="0"/>
              <a:t> </a:t>
            </a:r>
            <a:r>
              <a:rPr lang="it-IT" i="1" dirty="0" err="1"/>
              <a:t>as</a:t>
            </a:r>
            <a:r>
              <a:rPr lang="it-IT" i="1" dirty="0"/>
              <a:t> a </a:t>
            </a:r>
            <a:r>
              <a:rPr lang="it-IT" i="1" dirty="0" err="1"/>
              <a:t>means</a:t>
            </a:r>
            <a:r>
              <a:rPr lang="it-IT" i="1" dirty="0"/>
              <a:t> of </a:t>
            </a:r>
            <a:r>
              <a:rPr lang="it-IT" i="1" dirty="0" err="1"/>
              <a:t>promoting</a:t>
            </a:r>
            <a:r>
              <a:rPr lang="it-IT" i="1" dirty="0"/>
              <a:t> </a:t>
            </a:r>
            <a:r>
              <a:rPr lang="it-IT" i="1" dirty="0" err="1"/>
              <a:t>health</a:t>
            </a:r>
            <a:r>
              <a:rPr lang="it-IT" dirty="0"/>
              <a:t>, Tesi Sperimentale per il Corso </a:t>
            </a:r>
            <a:r>
              <a:rPr lang="it-IT" dirty="0" smtClean="0"/>
              <a:t>di Laurea </a:t>
            </a:r>
            <a:r>
              <a:rPr lang="it-IT" dirty="0"/>
              <a:t>Magistrale in </a:t>
            </a:r>
            <a:r>
              <a:rPr lang="it-IT" dirty="0" err="1"/>
              <a:t>Biological</a:t>
            </a:r>
            <a:r>
              <a:rPr lang="it-IT" dirty="0"/>
              <a:t> </a:t>
            </a:r>
            <a:r>
              <a:rPr lang="it-IT" dirty="0" err="1"/>
              <a:t>Sciences</a:t>
            </a:r>
            <a:r>
              <a:rPr lang="it-IT" dirty="0"/>
              <a:t>, Università degli Studi di Camerino</a:t>
            </a:r>
            <a:r>
              <a:rPr lang="it-IT" dirty="0" smtClean="0"/>
              <a:t>, AA </a:t>
            </a:r>
            <a:r>
              <a:rPr lang="it-IT" dirty="0"/>
              <a:t>2012-2013</a:t>
            </a:r>
            <a:r>
              <a:rPr lang="it-IT" dirty="0" smtClean="0"/>
              <a:t>.</a:t>
            </a:r>
          </a:p>
          <a:p>
            <a:endParaRPr lang="it-IT" dirty="0"/>
          </a:p>
          <a:p>
            <a:r>
              <a:rPr lang="it-IT" i="1" dirty="0" smtClean="0"/>
              <a:t>Kit </a:t>
            </a:r>
            <a:r>
              <a:rPr lang="it-IT" i="1" dirty="0"/>
              <a:t>Progetto </a:t>
            </a:r>
            <a:r>
              <a:rPr lang="it-IT" i="1" dirty="0" err="1"/>
              <a:t>CulturAAlimentazione</a:t>
            </a:r>
            <a:r>
              <a:rPr lang="it-IT" i="1" dirty="0"/>
              <a:t>, </a:t>
            </a:r>
            <a:r>
              <a:rPr lang="it-IT" dirty="0"/>
              <a:t>Laboratorio delle Idee </a:t>
            </a:r>
            <a:r>
              <a:rPr lang="it-IT" dirty="0" err="1"/>
              <a:t>srl</a:t>
            </a:r>
            <a:endParaRPr lang="it-IT" dirty="0"/>
          </a:p>
          <a:p>
            <a:r>
              <a:rPr lang="it-IT" i="1" dirty="0"/>
              <a:t>Kit Progetto Silos, </a:t>
            </a:r>
            <a:r>
              <a:rPr lang="it-IT" dirty="0"/>
              <a:t>Laboratorio delle Idee </a:t>
            </a:r>
            <a:r>
              <a:rPr lang="it-IT" dirty="0" err="1"/>
              <a:t>srl</a:t>
            </a:r>
            <a:r>
              <a:rPr lang="it-IT" dirty="0"/>
              <a:t>, Anmil, </a:t>
            </a:r>
            <a:r>
              <a:rPr lang="it-IT" dirty="0" err="1"/>
              <a:t>Inail</a:t>
            </a:r>
            <a:r>
              <a:rPr lang="it-IT" dirty="0"/>
              <a:t>.</a:t>
            </a:r>
          </a:p>
          <a:p>
            <a:endParaRPr lang="it-IT" b="1" dirty="0" smtClean="0"/>
          </a:p>
          <a:p>
            <a:pPr marL="0" indent="0">
              <a:buNone/>
            </a:pPr>
            <a:endParaRPr lang="it-IT" b="1" dirty="0" smtClean="0"/>
          </a:p>
          <a:p>
            <a:pPr marL="0" indent="0">
              <a:buNone/>
            </a:pPr>
            <a:r>
              <a:rPr lang="it-IT" b="1" dirty="0" err="1" smtClean="0"/>
              <a:t>Sitography</a:t>
            </a:r>
            <a:r>
              <a:rPr lang="it-IT" b="1" dirty="0" smtClean="0"/>
              <a:t>:</a:t>
            </a:r>
            <a:endParaRPr lang="it-IT" dirty="0"/>
          </a:p>
          <a:p>
            <a:r>
              <a:rPr lang="it-IT" u="sng" dirty="0">
                <a:hlinkClick r:id="rId2"/>
              </a:rPr>
              <a:t>www.labidee.com</a:t>
            </a:r>
            <a:endParaRPr lang="it-IT" dirty="0"/>
          </a:p>
          <a:p>
            <a:r>
              <a:rPr lang="it-IT" u="sng" dirty="0">
                <a:hlinkClick r:id="rId3"/>
              </a:rPr>
              <a:t>www.progettosilos.it</a:t>
            </a:r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pic>
        <p:nvPicPr>
          <p:cNvPr id="4" name="Picture 4" descr="Sigillo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0" y="288000"/>
            <a:ext cx="1035038" cy="10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176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611560" y="1628800"/>
            <a:ext cx="8281987" cy="4968875"/>
          </a:xfrm>
        </p:spPr>
        <p:txBody>
          <a:bodyPr>
            <a:normAutofit/>
          </a:bodyPr>
          <a:lstStyle/>
          <a:p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sz="4400" i="1" dirty="0" err="1" smtClean="0"/>
              <a:t>Thank</a:t>
            </a:r>
            <a:r>
              <a:rPr lang="it-IT" sz="4400" i="1" dirty="0" smtClean="0"/>
              <a:t> </a:t>
            </a:r>
            <a:r>
              <a:rPr lang="it-IT" sz="4400" i="1" dirty="0" err="1" smtClean="0"/>
              <a:t>you</a:t>
            </a:r>
            <a:r>
              <a:rPr lang="it-IT" sz="4400" i="1" dirty="0" smtClean="0"/>
              <a:t> for </a:t>
            </a:r>
            <a:r>
              <a:rPr lang="it-IT" sz="4400" i="1" dirty="0" err="1" smtClean="0"/>
              <a:t>your</a:t>
            </a:r>
            <a:r>
              <a:rPr lang="it-IT" sz="4400" i="1" dirty="0" smtClean="0"/>
              <a:t> </a:t>
            </a:r>
            <a:r>
              <a:rPr lang="it-IT" sz="4400" i="1" dirty="0" err="1" smtClean="0"/>
              <a:t>attention</a:t>
            </a:r>
            <a:r>
              <a:rPr lang="it-IT" sz="4400" i="1" dirty="0" smtClean="0"/>
              <a:t>!</a:t>
            </a:r>
          </a:p>
          <a:p>
            <a:pPr marL="0" indent="0">
              <a:buNone/>
            </a:pPr>
            <a:r>
              <a:rPr lang="it-IT" dirty="0" smtClean="0"/>
              <a:t> </a:t>
            </a:r>
          </a:p>
          <a:p>
            <a:pPr marL="0" indent="0" algn="r">
              <a:buNone/>
            </a:pPr>
            <a:endParaRPr lang="it-IT" sz="4400" dirty="0"/>
          </a:p>
          <a:p>
            <a:pPr marL="0" indent="0" algn="r">
              <a:buNone/>
            </a:pPr>
            <a:r>
              <a:rPr lang="it-IT" sz="4400" i="1" dirty="0" err="1" smtClean="0"/>
              <a:t>Any</a:t>
            </a:r>
            <a:r>
              <a:rPr lang="it-IT" sz="4400" i="1" dirty="0" smtClean="0"/>
              <a:t> </a:t>
            </a:r>
            <a:r>
              <a:rPr lang="it-IT" sz="4400" i="1" dirty="0" err="1" smtClean="0"/>
              <a:t>questions</a:t>
            </a:r>
            <a:r>
              <a:rPr lang="it-IT" sz="4400" i="1" dirty="0" smtClean="0"/>
              <a:t>?</a:t>
            </a:r>
            <a:endParaRPr lang="it-IT" sz="4400" i="1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293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olo 19"/>
          <p:cNvSpPr>
            <a:spLocks noGrp="1"/>
          </p:cNvSpPr>
          <p:nvPr>
            <p:ph type="title"/>
          </p:nvPr>
        </p:nvSpPr>
        <p:spPr>
          <a:xfrm>
            <a:off x="1619672" y="277813"/>
            <a:ext cx="7067128" cy="1143000"/>
          </a:xfrm>
        </p:spPr>
        <p:txBody>
          <a:bodyPr>
            <a:normAutofit fontScale="90000"/>
          </a:bodyPr>
          <a:lstStyle/>
          <a:p>
            <a:r>
              <a:rPr lang="it-IT" dirty="0" err="1" smtClean="0"/>
              <a:t>CulturAAlimentazione</a:t>
            </a:r>
            <a:r>
              <a:rPr lang="it-IT" dirty="0" smtClean="0"/>
              <a:t> and Silos </a:t>
            </a:r>
            <a:r>
              <a:rPr lang="it-IT" dirty="0" err="1" smtClean="0"/>
              <a:t>projects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11560" y="1588582"/>
            <a:ext cx="8280920" cy="1768410"/>
          </a:xfrm>
        </p:spPr>
        <p:txBody>
          <a:bodyPr>
            <a:normAutofit/>
          </a:bodyPr>
          <a:lstStyle/>
          <a:p>
            <a:pPr marL="0" lvl="0" indent="0">
              <a:spcBef>
                <a:spcPts val="558"/>
              </a:spcBef>
              <a:spcAft>
                <a:spcPts val="0"/>
              </a:spcAft>
              <a:buClr>
                <a:srgbClr val="B2B2B2"/>
              </a:buClr>
              <a:buFont typeface="Wingdings"/>
              <a:buChar char="n"/>
            </a:pPr>
            <a:r>
              <a:rPr lang="en-US" dirty="0">
                <a:latin typeface="Arial" pitchFamily="18"/>
              </a:rPr>
              <a:t>Subject: </a:t>
            </a:r>
            <a:r>
              <a:rPr lang="en-US" dirty="0" smtClean="0">
                <a:latin typeface="Arial" pitchFamily="18"/>
              </a:rPr>
              <a:t>promoting </a:t>
            </a:r>
            <a:r>
              <a:rPr lang="en-US" dirty="0">
                <a:latin typeface="Arial" pitchFamily="18"/>
              </a:rPr>
              <a:t>a healthy culture about food at school.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21" name="Segnaposto contenuto 20"/>
          <p:cNvSpPr>
            <a:spLocks noGrp="1"/>
          </p:cNvSpPr>
          <p:nvPr>
            <p:ph sz="half" idx="2"/>
          </p:nvPr>
        </p:nvSpPr>
        <p:spPr>
          <a:xfrm>
            <a:off x="611560" y="4884845"/>
            <a:ext cx="8280920" cy="1496483"/>
          </a:xfrm>
        </p:spPr>
        <p:txBody>
          <a:bodyPr/>
          <a:lstStyle/>
          <a:p>
            <a:pPr marL="0" lvl="0" indent="0">
              <a:spcBef>
                <a:spcPts val="558"/>
              </a:spcBef>
              <a:spcAft>
                <a:spcPts val="0"/>
              </a:spcAft>
              <a:buClr>
                <a:srgbClr val="B2B2B2"/>
              </a:buClr>
              <a:buFont typeface="Wingdings"/>
              <a:buChar char="n"/>
            </a:pPr>
            <a:r>
              <a:rPr lang="en-US" dirty="0">
                <a:latin typeface="Arial" pitchFamily="18"/>
              </a:rPr>
              <a:t>Methodology: interaction and integration of  the </a:t>
            </a:r>
            <a:r>
              <a:rPr lang="en-US" dirty="0" smtClean="0">
                <a:latin typeface="Arial" pitchFamily="18"/>
              </a:rPr>
              <a:t> subject </a:t>
            </a:r>
            <a:r>
              <a:rPr lang="en-US" dirty="0">
                <a:latin typeface="Arial" pitchFamily="18"/>
              </a:rPr>
              <a:t>with typical scholastic contents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3131840" y="446814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55576" y="3324142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/>
              <a:t>Target</a:t>
            </a:r>
            <a:endParaRPr lang="it-IT" sz="32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3129638" y="2833772"/>
            <a:ext cx="29545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err="1" smtClean="0"/>
              <a:t>Primary</a:t>
            </a:r>
            <a:r>
              <a:rPr lang="it-IT" sz="2800" dirty="0" smtClean="0"/>
              <a:t> School</a:t>
            </a:r>
            <a:endParaRPr lang="it-IT" sz="28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3129638" y="3910701"/>
            <a:ext cx="34585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err="1" smtClean="0"/>
              <a:t>Secondary</a:t>
            </a:r>
            <a:r>
              <a:rPr lang="it-IT" sz="2800" dirty="0" smtClean="0"/>
              <a:t> School</a:t>
            </a:r>
            <a:endParaRPr lang="it-IT" sz="2800" dirty="0"/>
          </a:p>
        </p:txBody>
      </p:sp>
      <p:pic>
        <p:nvPicPr>
          <p:cNvPr id="11" name="Picture 4" descr="Sigillo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0" y="288000"/>
            <a:ext cx="1035050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Connettore 2 11"/>
          <p:cNvCxnSpPr>
            <a:stCxn id="6" idx="3"/>
            <a:endCxn id="8" idx="1"/>
          </p:cNvCxnSpPr>
          <p:nvPr/>
        </p:nvCxnSpPr>
        <p:spPr>
          <a:xfrm>
            <a:off x="2123728" y="3616530"/>
            <a:ext cx="1005910" cy="555781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C8C894"/>
            </a:solidFill>
            <a:prstDash val="solid"/>
            <a:tailEnd type="arrow"/>
          </a:ln>
        </p:spPr>
      </p:cxnSp>
      <p:cxnSp>
        <p:nvCxnSpPr>
          <p:cNvPr id="14" name="Connettore 2 9"/>
          <p:cNvCxnSpPr>
            <a:stCxn id="6" idx="3"/>
            <a:endCxn id="7" idx="1"/>
          </p:cNvCxnSpPr>
          <p:nvPr/>
        </p:nvCxnSpPr>
        <p:spPr>
          <a:xfrm flipV="1">
            <a:off x="2123728" y="3095382"/>
            <a:ext cx="1005910" cy="521148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C8C894"/>
            </a:solidFill>
            <a:prstDash val="solid"/>
            <a:tailEnd type="arrow"/>
          </a:ln>
        </p:spPr>
      </p:cxnSp>
    </p:spTree>
    <p:extLst>
      <p:ext uri="{BB962C8B-B14F-4D97-AF65-F5344CB8AC3E}">
        <p14:creationId xmlns:p14="http://schemas.microsoft.com/office/powerpoint/2010/main" val="1871801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643192" cy="106613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Link to Multiple Intelligence </a:t>
            </a:r>
            <a:r>
              <a:rPr lang="it-IT" dirty="0" err="1" smtClean="0"/>
              <a:t>Theory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611560" y="1556792"/>
            <a:ext cx="8280920" cy="51125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Arial" pitchFamily="18"/>
              </a:rPr>
              <a:t>Several teaching-learning tools </a:t>
            </a:r>
            <a:r>
              <a:rPr lang="it-IT" dirty="0" smtClean="0"/>
              <a:t>:</a:t>
            </a:r>
          </a:p>
          <a:p>
            <a:pPr marL="0" indent="0">
              <a:buNone/>
            </a:pPr>
            <a:r>
              <a:rPr lang="it-IT" dirty="0" err="1" smtClean="0"/>
              <a:t>Songs</a:t>
            </a:r>
            <a:r>
              <a:rPr lang="it-IT" dirty="0" smtClean="0"/>
              <a:t>, </a:t>
            </a:r>
            <a:r>
              <a:rPr lang="it-IT" dirty="0" err="1" smtClean="0"/>
              <a:t>fairy</a:t>
            </a:r>
            <a:r>
              <a:rPr lang="it-IT" dirty="0" smtClean="0"/>
              <a:t> tale, </a:t>
            </a:r>
            <a:r>
              <a:rPr lang="it-IT" dirty="0" err="1" smtClean="0"/>
              <a:t>interactive</a:t>
            </a:r>
            <a:r>
              <a:rPr lang="it-IT" dirty="0" smtClean="0"/>
              <a:t> </a:t>
            </a:r>
            <a:r>
              <a:rPr lang="it-IT" dirty="0" err="1" smtClean="0"/>
              <a:t>readings</a:t>
            </a:r>
            <a:r>
              <a:rPr lang="it-IT" dirty="0" smtClean="0"/>
              <a:t>, performances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lvl="0" indent="0">
              <a:spcBef>
                <a:spcPts val="558"/>
              </a:spcBef>
              <a:spcAft>
                <a:spcPts val="0"/>
              </a:spcAft>
              <a:buNone/>
            </a:pPr>
            <a:r>
              <a:rPr lang="en-US" dirty="0">
                <a:latin typeface="Arial" pitchFamily="18"/>
              </a:rPr>
              <a:t>Knowledge access through several students skills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lvl="0" indent="0">
              <a:spcBef>
                <a:spcPts val="558"/>
              </a:spcBef>
              <a:spcAft>
                <a:spcPts val="0"/>
              </a:spcAft>
              <a:buNone/>
            </a:pPr>
            <a:r>
              <a:rPr lang="en-US" dirty="0">
                <a:latin typeface="Arial" pitchFamily="18"/>
              </a:rPr>
              <a:t>Engaging and motivating students using their strengths</a:t>
            </a:r>
          </a:p>
        </p:txBody>
      </p:sp>
      <p:sp>
        <p:nvSpPr>
          <p:cNvPr id="7" name="Freccia in giù 6"/>
          <p:cNvSpPr/>
          <p:nvPr/>
        </p:nvSpPr>
        <p:spPr>
          <a:xfrm>
            <a:off x="4367006" y="3056562"/>
            <a:ext cx="360040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8" name="Picture 4" descr="Sigillo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0" y="296193"/>
            <a:ext cx="1035050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8771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31640" y="277813"/>
            <a:ext cx="7355160" cy="1143000"/>
          </a:xfrm>
        </p:spPr>
        <p:txBody>
          <a:bodyPr/>
          <a:lstStyle/>
          <a:p>
            <a:r>
              <a:rPr lang="it-IT" dirty="0" err="1" smtClean="0"/>
              <a:t>Bridging</a:t>
            </a:r>
            <a:r>
              <a:rPr lang="it-IT" dirty="0" smtClean="0"/>
              <a:t> </a:t>
            </a:r>
            <a:r>
              <a:rPr lang="it-IT" dirty="0" err="1" smtClean="0"/>
              <a:t>strategy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560" y="1988840"/>
            <a:ext cx="8075240" cy="4608512"/>
          </a:xfrm>
        </p:spPr>
        <p:txBody>
          <a:bodyPr/>
          <a:lstStyle/>
          <a:p>
            <a:pPr marL="0" lvl="0" indent="0">
              <a:spcBef>
                <a:spcPts val="558"/>
              </a:spcBef>
              <a:spcAft>
                <a:spcPts val="0"/>
              </a:spcAft>
              <a:buClr>
                <a:srgbClr val="B2B2B2"/>
              </a:buClr>
              <a:buFont typeface="Wingdings"/>
              <a:buChar char="n"/>
            </a:pPr>
            <a:r>
              <a:rPr lang="en-US" dirty="0">
                <a:latin typeface="Arial" pitchFamily="18"/>
              </a:rPr>
              <a:t>Improving the weaker areas by using the  learner’s concrete experiences linked to food culture.</a:t>
            </a:r>
          </a:p>
          <a:p>
            <a:endParaRPr lang="it-IT" dirty="0"/>
          </a:p>
          <a:p>
            <a:pPr marL="0" lvl="0" indent="0">
              <a:spcBef>
                <a:spcPts val="558"/>
              </a:spcBef>
              <a:spcAft>
                <a:spcPts val="0"/>
              </a:spcAft>
              <a:buClr>
                <a:srgbClr val="B2B2B2"/>
              </a:buClr>
              <a:buFont typeface="Wingdings"/>
              <a:buChar char="n"/>
            </a:pPr>
            <a:r>
              <a:rPr lang="en-US" dirty="0">
                <a:latin typeface="Arial" pitchFamily="18"/>
              </a:rPr>
              <a:t>Examples from </a:t>
            </a:r>
            <a:r>
              <a:rPr lang="en-US" i="1" dirty="0">
                <a:latin typeface="Arial" pitchFamily="18"/>
              </a:rPr>
              <a:t>Silos</a:t>
            </a:r>
            <a:r>
              <a:rPr lang="en-US" dirty="0">
                <a:latin typeface="Arial" pitchFamily="18"/>
              </a:rPr>
              <a:t> project:</a:t>
            </a:r>
          </a:p>
          <a:p>
            <a:pPr marL="0" lvl="0" indent="0">
              <a:spcBef>
                <a:spcPts val="558"/>
              </a:spcBef>
              <a:spcAft>
                <a:spcPts val="0"/>
              </a:spcAft>
              <a:buNone/>
            </a:pPr>
            <a:r>
              <a:rPr lang="en-US" dirty="0">
                <a:latin typeface="Arial" pitchFamily="18"/>
              </a:rPr>
              <a:t>Bodily-</a:t>
            </a:r>
            <a:r>
              <a:rPr lang="en-US" dirty="0" err="1">
                <a:latin typeface="Arial" pitchFamily="18"/>
              </a:rPr>
              <a:t>chinaesthetic</a:t>
            </a:r>
            <a:r>
              <a:rPr lang="en-US" dirty="0">
                <a:latin typeface="Arial" pitchFamily="18"/>
              </a:rPr>
              <a:t> education: mountain hikes and security</a:t>
            </a:r>
          </a:p>
          <a:p>
            <a:pPr marL="0" lvl="0" indent="0">
              <a:spcBef>
                <a:spcPts val="558"/>
              </a:spcBef>
              <a:spcAft>
                <a:spcPts val="0"/>
              </a:spcAft>
              <a:buNone/>
            </a:pPr>
            <a:r>
              <a:rPr lang="en-US" dirty="0">
                <a:latin typeface="Arial" pitchFamily="18"/>
              </a:rPr>
              <a:t>Math: Fraction and motor-scooter speed.</a:t>
            </a:r>
          </a:p>
          <a:p>
            <a:pPr marL="0" lvl="0" indent="0">
              <a:spcBef>
                <a:spcPts val="558"/>
              </a:spcBef>
              <a:spcAft>
                <a:spcPts val="0"/>
              </a:spcAft>
              <a:buNone/>
            </a:pPr>
            <a:r>
              <a:rPr lang="en-US" dirty="0">
                <a:latin typeface="Arial" pitchFamily="18"/>
              </a:rPr>
              <a:t>Italian literature: </a:t>
            </a:r>
            <a:r>
              <a:rPr lang="en-US" dirty="0" err="1">
                <a:latin typeface="Arial" pitchFamily="18"/>
              </a:rPr>
              <a:t>Verismo</a:t>
            </a:r>
            <a:r>
              <a:rPr lang="en-US" dirty="0">
                <a:latin typeface="Arial" pitchFamily="18"/>
              </a:rPr>
              <a:t> and on the job injury.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Picture 4" descr="Sigillo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0" y="288000"/>
            <a:ext cx="1035050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9892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571184" cy="1143000"/>
          </a:xfrm>
        </p:spPr>
        <p:txBody>
          <a:bodyPr anchor="ctr">
            <a:normAutofit fontScale="90000"/>
          </a:bodyPr>
          <a:lstStyle/>
          <a:p>
            <a:r>
              <a:rPr lang="it-IT" dirty="0" smtClean="0"/>
              <a:t>Analysis of the </a:t>
            </a:r>
            <a:r>
              <a:rPr lang="it-IT" dirty="0" err="1" smtClean="0"/>
              <a:t>project</a:t>
            </a:r>
            <a:r>
              <a:rPr lang="it-IT" dirty="0" smtClean="0"/>
              <a:t> </a:t>
            </a:r>
            <a:r>
              <a:rPr lang="it-IT" dirty="0" err="1" smtClean="0"/>
              <a:t>through</a:t>
            </a:r>
            <a:r>
              <a:rPr lang="it-IT" dirty="0" smtClean="0"/>
              <a:t> Mi </a:t>
            </a:r>
            <a:r>
              <a:rPr lang="it-IT" dirty="0" err="1"/>
              <a:t>T</a:t>
            </a:r>
            <a:r>
              <a:rPr lang="it-IT" dirty="0" err="1" smtClean="0"/>
              <a:t>heory</a:t>
            </a:r>
            <a:endParaRPr lang="it-IT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>
          <a:xfrm>
            <a:off x="611560" y="1421086"/>
            <a:ext cx="3896172" cy="639762"/>
          </a:xfrm>
        </p:spPr>
        <p:txBody>
          <a:bodyPr/>
          <a:lstStyle/>
          <a:p>
            <a:r>
              <a:rPr lang="it-IT" dirty="0" err="1" smtClean="0"/>
              <a:t>CulturAAlimentazione</a:t>
            </a:r>
            <a:endParaRPr lang="it-IT" dirty="0"/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3"/>
          </p:nvPr>
        </p:nvSpPr>
        <p:spPr>
          <a:xfrm>
            <a:off x="4644008" y="1412776"/>
            <a:ext cx="4041775" cy="639762"/>
          </a:xfrm>
        </p:spPr>
        <p:txBody>
          <a:bodyPr/>
          <a:lstStyle/>
          <a:p>
            <a:r>
              <a:rPr lang="it-IT" dirty="0" err="1" smtClean="0"/>
              <a:t>Type</a:t>
            </a:r>
            <a:r>
              <a:rPr lang="it-IT" dirty="0" smtClean="0"/>
              <a:t> of intelligence</a:t>
            </a:r>
            <a:endParaRPr lang="it-IT" dirty="0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4"/>
          </p:nvPr>
        </p:nvSpPr>
        <p:spPr>
          <a:xfrm>
            <a:off x="4645025" y="1988840"/>
            <a:ext cx="4041775" cy="4680520"/>
          </a:xfrm>
        </p:spPr>
        <p:txBody>
          <a:bodyPr>
            <a:normAutofit fontScale="85000" lnSpcReduction="10000"/>
          </a:bodyPr>
          <a:lstStyle/>
          <a:p>
            <a:r>
              <a:rPr lang="it-IT" u="sng" dirty="0" err="1" smtClean="0"/>
              <a:t>Linguistic</a:t>
            </a:r>
            <a:r>
              <a:rPr lang="it-IT" u="sng" dirty="0" smtClean="0"/>
              <a:t> Intelligence</a:t>
            </a:r>
          </a:p>
          <a:p>
            <a:pPr marL="0" lvl="0" indent="0">
              <a:spcBef>
                <a:spcPts val="558"/>
              </a:spcBef>
              <a:spcAft>
                <a:spcPts val="0"/>
              </a:spcAft>
              <a:buNone/>
            </a:pPr>
            <a:r>
              <a:rPr lang="en-US" dirty="0">
                <a:latin typeface="Arial" pitchFamily="18"/>
              </a:rPr>
              <a:t>Use of direct speech and identification of written signs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u="sng" dirty="0" err="1" smtClean="0"/>
              <a:t>Existential</a:t>
            </a:r>
            <a:r>
              <a:rPr lang="it-IT" u="sng" dirty="0" smtClean="0"/>
              <a:t> Intelligence</a:t>
            </a:r>
          </a:p>
          <a:p>
            <a:pPr marL="0" lvl="0" indent="0">
              <a:spcBef>
                <a:spcPts val="558"/>
              </a:spcBef>
              <a:spcAft>
                <a:spcPts val="0"/>
              </a:spcAft>
              <a:buClr>
                <a:srgbClr val="B2B2B2"/>
              </a:buClr>
              <a:buFont typeface="Wingdings"/>
              <a:buChar char="n"/>
            </a:pPr>
            <a:r>
              <a:rPr lang="en-US" u="sng" dirty="0">
                <a:latin typeface="Arial" pitchFamily="18"/>
              </a:rPr>
              <a:t>Existential Intelligence</a:t>
            </a:r>
          </a:p>
          <a:p>
            <a:pPr marL="0" lvl="0" indent="0">
              <a:spcBef>
                <a:spcPts val="558"/>
              </a:spcBef>
              <a:spcAft>
                <a:spcPts val="0"/>
              </a:spcAft>
              <a:buNone/>
            </a:pPr>
            <a:r>
              <a:rPr lang="en-US" dirty="0">
                <a:latin typeface="Arial" pitchFamily="18"/>
              </a:rPr>
              <a:t>Identification of values and good/bad models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u="sng" dirty="0" err="1" smtClean="0"/>
              <a:t>Intrapersonal</a:t>
            </a:r>
            <a:r>
              <a:rPr lang="it-IT" u="sng" dirty="0" smtClean="0"/>
              <a:t> Intelligence</a:t>
            </a:r>
          </a:p>
          <a:p>
            <a:pPr marL="0" indent="0">
              <a:buNone/>
            </a:pPr>
            <a:r>
              <a:rPr lang="it-IT" dirty="0" smtClean="0"/>
              <a:t>(</a:t>
            </a:r>
            <a:r>
              <a:rPr lang="it-IT" dirty="0" err="1" smtClean="0"/>
              <a:t>phisycal</a:t>
            </a:r>
            <a:r>
              <a:rPr lang="it-IT" dirty="0" smtClean="0"/>
              <a:t> and </a:t>
            </a:r>
            <a:r>
              <a:rPr lang="it-IT" dirty="0" err="1" smtClean="0"/>
              <a:t>psychological</a:t>
            </a:r>
            <a:r>
              <a:rPr lang="it-IT" dirty="0" smtClean="0"/>
              <a:t> </a:t>
            </a:r>
            <a:r>
              <a:rPr lang="it-IT" dirty="0" err="1" smtClean="0"/>
              <a:t>features</a:t>
            </a:r>
            <a:r>
              <a:rPr lang="it-IT" dirty="0" smtClean="0"/>
              <a:t> of </a:t>
            </a:r>
            <a:r>
              <a:rPr lang="it-IT" dirty="0" err="1" smtClean="0"/>
              <a:t>characters</a:t>
            </a:r>
            <a:r>
              <a:rPr lang="it-IT" dirty="0" smtClean="0"/>
              <a:t> </a:t>
            </a:r>
            <a:r>
              <a:rPr lang="it-IT" dirty="0" err="1" smtClean="0"/>
              <a:t>supporting</a:t>
            </a:r>
            <a:r>
              <a:rPr lang="it-IT" dirty="0" smtClean="0"/>
              <a:t> positive </a:t>
            </a:r>
            <a:r>
              <a:rPr lang="it-IT" dirty="0" err="1" smtClean="0"/>
              <a:t>identification</a:t>
            </a:r>
            <a:r>
              <a:rPr lang="it-IT" dirty="0" smtClean="0"/>
              <a:t> </a:t>
            </a:r>
            <a:r>
              <a:rPr lang="it-IT" dirty="0" err="1" smtClean="0"/>
              <a:t>process</a:t>
            </a:r>
            <a:r>
              <a:rPr lang="it-IT" dirty="0" smtClean="0"/>
              <a:t>.) </a:t>
            </a:r>
          </a:p>
          <a:p>
            <a:pPr marL="0" indent="0">
              <a:buNone/>
            </a:pPr>
            <a:r>
              <a:rPr lang="it-IT" dirty="0" smtClean="0"/>
              <a:t> </a:t>
            </a:r>
            <a:endParaRPr lang="it-IT" dirty="0"/>
          </a:p>
        </p:txBody>
      </p:sp>
      <p:pic>
        <p:nvPicPr>
          <p:cNvPr id="10" name="Picture 4" descr="Sigillo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0" y="288000"/>
            <a:ext cx="1035038" cy="10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egnaposto contenuto 8"/>
          <p:cNvSpPr txBox="1">
            <a:spLocks/>
          </p:cNvSpPr>
          <p:nvPr/>
        </p:nvSpPr>
        <p:spPr bwMode="auto">
          <a:xfrm>
            <a:off x="611560" y="2141240"/>
            <a:ext cx="4041775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endParaRPr lang="it-IT" kern="0" dirty="0" smtClean="0"/>
          </a:p>
          <a:p>
            <a:r>
              <a:rPr lang="it-IT" i="1" kern="0" dirty="0" err="1" smtClean="0"/>
              <a:t>Govut</a:t>
            </a:r>
            <a:r>
              <a:rPr lang="it-IT" i="1" kern="0" dirty="0" smtClean="0"/>
              <a:t> friends </a:t>
            </a:r>
            <a:r>
              <a:rPr lang="it-IT" kern="0" dirty="0" smtClean="0"/>
              <a:t>Tale</a:t>
            </a:r>
            <a:endParaRPr lang="it-IT" kern="0" dirty="0"/>
          </a:p>
          <a:p>
            <a:endParaRPr lang="it-IT" kern="0" dirty="0" smtClean="0"/>
          </a:p>
          <a:p>
            <a:endParaRPr lang="it-IT" kern="0" dirty="0"/>
          </a:p>
          <a:p>
            <a:endParaRPr lang="it-IT" kern="0" dirty="0" smtClean="0"/>
          </a:p>
          <a:p>
            <a:endParaRPr lang="it-IT" kern="0" dirty="0" smtClean="0"/>
          </a:p>
          <a:p>
            <a:r>
              <a:rPr lang="it-IT" kern="0" dirty="0" smtClean="0"/>
              <a:t>Use of </a:t>
            </a:r>
            <a:r>
              <a:rPr lang="it-IT" kern="0" dirty="0" err="1" smtClean="0"/>
              <a:t>fictional</a:t>
            </a:r>
            <a:r>
              <a:rPr lang="it-IT" kern="0" dirty="0" smtClean="0"/>
              <a:t> </a:t>
            </a:r>
            <a:r>
              <a:rPr lang="it-IT" kern="0" dirty="0" err="1" smtClean="0"/>
              <a:t>characters</a:t>
            </a:r>
            <a:r>
              <a:rPr lang="it-IT" kern="0" dirty="0" smtClean="0"/>
              <a:t> with </a:t>
            </a:r>
            <a:r>
              <a:rPr lang="it-IT" dirty="0" err="1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actual</a:t>
            </a:r>
            <a:r>
              <a:rPr lang="it-IT" dirty="0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it-IT" dirty="0" err="1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perception</a:t>
            </a:r>
            <a:r>
              <a:rPr lang="it-IT" dirty="0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it-IT" kern="0" dirty="0" smtClean="0"/>
              <a:t>(</a:t>
            </a:r>
            <a:r>
              <a:rPr lang="it-IT" kern="0" dirty="0" err="1" smtClean="0"/>
              <a:t>senses</a:t>
            </a:r>
            <a:r>
              <a:rPr lang="it-IT" kern="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11249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07038" y="274638"/>
            <a:ext cx="7579762" cy="1143000"/>
          </a:xfrm>
        </p:spPr>
        <p:txBody>
          <a:bodyPr>
            <a:normAutofit fontScale="90000"/>
          </a:bodyPr>
          <a:lstStyle/>
          <a:p>
            <a:r>
              <a:rPr lang="it-IT" dirty="0"/>
              <a:t>Analysis of the </a:t>
            </a:r>
            <a:r>
              <a:rPr lang="it-IT" dirty="0" err="1"/>
              <a:t>project</a:t>
            </a:r>
            <a:r>
              <a:rPr lang="it-IT" dirty="0"/>
              <a:t> </a:t>
            </a:r>
            <a:r>
              <a:rPr lang="it-IT" dirty="0" err="1"/>
              <a:t>through</a:t>
            </a:r>
            <a:r>
              <a:rPr lang="it-IT" dirty="0"/>
              <a:t> Mi </a:t>
            </a:r>
            <a:r>
              <a:rPr lang="it-IT" dirty="0" err="1"/>
              <a:t>Theory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11560" y="1535113"/>
            <a:ext cx="3885828" cy="639762"/>
          </a:xfrm>
        </p:spPr>
        <p:txBody>
          <a:bodyPr/>
          <a:lstStyle/>
          <a:p>
            <a:r>
              <a:rPr lang="it-IT" dirty="0" err="1" smtClean="0"/>
              <a:t>CulturAAlimentazione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1560" y="2174875"/>
            <a:ext cx="3885828" cy="3951288"/>
          </a:xfrm>
        </p:spPr>
        <p:txBody>
          <a:bodyPr/>
          <a:lstStyle/>
          <a:p>
            <a:r>
              <a:rPr lang="it-IT" dirty="0" smtClean="0"/>
              <a:t>Scheda/gioco </a:t>
            </a:r>
            <a:r>
              <a:rPr lang="it-IT" i="1" dirty="0" smtClean="0"/>
              <a:t>Le frasi scombinate:</a:t>
            </a:r>
          </a:p>
          <a:p>
            <a:pPr marL="0" indent="0">
              <a:buNone/>
            </a:pPr>
            <a:r>
              <a:rPr lang="it-IT" dirty="0" err="1" smtClean="0"/>
              <a:t>Children</a:t>
            </a:r>
            <a:r>
              <a:rPr lang="it-IT" dirty="0" smtClean="0"/>
              <a:t> must </a:t>
            </a:r>
            <a:r>
              <a:rPr lang="it-IT" dirty="0" err="1" smtClean="0"/>
              <a:t>sorting</a:t>
            </a:r>
            <a:r>
              <a:rPr lang="it-IT" dirty="0" smtClean="0"/>
              <a:t> a list of </a:t>
            </a:r>
            <a:r>
              <a:rPr lang="it-IT" dirty="0" err="1" smtClean="0"/>
              <a:t>sentences</a:t>
            </a:r>
            <a:r>
              <a:rPr lang="it-IT" dirty="0" smtClean="0"/>
              <a:t> </a:t>
            </a:r>
            <a:r>
              <a:rPr lang="it-IT" dirty="0" err="1" smtClean="0"/>
              <a:t>about</a:t>
            </a:r>
            <a:r>
              <a:rPr lang="it-IT" dirty="0" smtClean="0"/>
              <a:t> </a:t>
            </a:r>
            <a:r>
              <a:rPr lang="it-IT" dirty="0" err="1" smtClean="0"/>
              <a:t>prehistoric</a:t>
            </a:r>
            <a:r>
              <a:rPr lang="it-IT" dirty="0" smtClean="0"/>
              <a:t> </a:t>
            </a:r>
            <a:r>
              <a:rPr lang="it-IT" dirty="0" err="1" smtClean="0"/>
              <a:t>farming</a:t>
            </a:r>
            <a:r>
              <a:rPr lang="it-IT" dirty="0" smtClean="0"/>
              <a:t> and </a:t>
            </a:r>
            <a:r>
              <a:rPr lang="it-IT" dirty="0" err="1" smtClean="0"/>
              <a:t>livestock</a:t>
            </a:r>
            <a:r>
              <a:rPr lang="it-IT" dirty="0" smtClean="0"/>
              <a:t> </a:t>
            </a:r>
            <a:r>
              <a:rPr lang="it-IT" dirty="0" err="1" smtClean="0"/>
              <a:t>into</a:t>
            </a:r>
            <a:r>
              <a:rPr lang="it-IT" dirty="0" smtClean="0"/>
              <a:t> </a:t>
            </a:r>
            <a:r>
              <a:rPr lang="it-IT" dirty="0" err="1" smtClean="0"/>
              <a:t>chronological</a:t>
            </a:r>
            <a:r>
              <a:rPr lang="it-IT" dirty="0" smtClean="0"/>
              <a:t> </a:t>
            </a:r>
            <a:r>
              <a:rPr lang="it-IT" dirty="0" err="1" smtClean="0"/>
              <a:t>order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t-IT" dirty="0" err="1"/>
              <a:t>Type</a:t>
            </a:r>
            <a:r>
              <a:rPr lang="it-IT" dirty="0"/>
              <a:t> of </a:t>
            </a:r>
            <a:r>
              <a:rPr lang="it-IT" dirty="0" smtClean="0"/>
              <a:t>intelligence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it-IT" u="sng" dirty="0" err="1" smtClean="0"/>
              <a:t>Logical</a:t>
            </a:r>
            <a:r>
              <a:rPr lang="it-IT" u="sng" dirty="0" smtClean="0"/>
              <a:t>-Mathematical Intelligence</a:t>
            </a:r>
          </a:p>
          <a:p>
            <a:pPr marL="0" indent="0">
              <a:buNone/>
            </a:pPr>
            <a:r>
              <a:rPr lang="it-IT" smtClean="0"/>
              <a:t>Watering</a:t>
            </a:r>
            <a:r>
              <a:rPr lang="it-IT" dirty="0" smtClean="0"/>
              <a:t> </a:t>
            </a:r>
            <a:r>
              <a:rPr lang="it-IT" dirty="0" err="1" smtClean="0"/>
              <a:t>seeds</a:t>
            </a:r>
            <a:r>
              <a:rPr lang="it-IT" dirty="0" smtClean="0"/>
              <a:t> can </a:t>
            </a:r>
            <a:r>
              <a:rPr lang="it-IT" dirty="0" err="1" smtClean="0"/>
              <a:t>teach</a:t>
            </a:r>
            <a:r>
              <a:rPr lang="it-IT" dirty="0" smtClean="0"/>
              <a:t> cause and </a:t>
            </a:r>
            <a:r>
              <a:rPr lang="it-IT" dirty="0" err="1" smtClean="0"/>
              <a:t>effect</a:t>
            </a:r>
            <a:r>
              <a:rPr lang="it-IT" dirty="0" smtClean="0"/>
              <a:t> </a:t>
            </a:r>
            <a:r>
              <a:rPr lang="it-IT" dirty="0" err="1" smtClean="0"/>
              <a:t>relationship</a:t>
            </a:r>
            <a:r>
              <a:rPr lang="it-IT" dirty="0" smtClean="0"/>
              <a:t> </a:t>
            </a:r>
            <a:r>
              <a:rPr lang="it-IT" dirty="0" err="1" smtClean="0"/>
              <a:t>between</a:t>
            </a:r>
            <a:r>
              <a:rPr lang="it-IT" dirty="0" smtClean="0"/>
              <a:t> </a:t>
            </a:r>
            <a:r>
              <a:rPr lang="it-IT" dirty="0" err="1" smtClean="0"/>
              <a:t>events</a:t>
            </a:r>
            <a:endParaRPr lang="it-IT" dirty="0"/>
          </a:p>
        </p:txBody>
      </p:sp>
      <p:pic>
        <p:nvPicPr>
          <p:cNvPr id="7" name="Picture 4" descr="Sigillo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0" y="288000"/>
            <a:ext cx="1035038" cy="10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4027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571184" cy="1066130"/>
          </a:xfrm>
        </p:spPr>
        <p:txBody>
          <a:bodyPr/>
          <a:lstStyle/>
          <a:p>
            <a:r>
              <a:rPr lang="it-IT" dirty="0"/>
              <a:t>Analysis of the </a:t>
            </a:r>
            <a:r>
              <a:rPr lang="it-IT" dirty="0" err="1"/>
              <a:t>project</a:t>
            </a:r>
            <a:r>
              <a:rPr lang="it-IT" dirty="0"/>
              <a:t> </a:t>
            </a:r>
            <a:r>
              <a:rPr lang="it-IT" dirty="0" err="1"/>
              <a:t>through</a:t>
            </a:r>
            <a:r>
              <a:rPr lang="it-IT" dirty="0"/>
              <a:t> Mi </a:t>
            </a:r>
            <a:r>
              <a:rPr lang="it-IT" dirty="0" err="1"/>
              <a:t>Theory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11560" y="1556791"/>
            <a:ext cx="3885828" cy="618083"/>
          </a:xfrm>
        </p:spPr>
        <p:txBody>
          <a:bodyPr/>
          <a:lstStyle/>
          <a:p>
            <a:r>
              <a:rPr lang="it-IT" dirty="0" err="1" smtClean="0"/>
              <a:t>CulturAAlimentazione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1560" y="2174875"/>
            <a:ext cx="3885828" cy="3951288"/>
          </a:xfrm>
        </p:spPr>
        <p:txBody>
          <a:bodyPr/>
          <a:lstStyle/>
          <a:p>
            <a:r>
              <a:rPr lang="it-IT" i="1" dirty="0" smtClean="0"/>
              <a:t>Memory card </a:t>
            </a:r>
            <a:r>
              <a:rPr lang="it-IT" dirty="0" smtClean="0"/>
              <a:t>game:</a:t>
            </a:r>
          </a:p>
          <a:p>
            <a:pPr marL="0" indent="0">
              <a:buNone/>
            </a:pPr>
            <a:r>
              <a:rPr lang="en-US" dirty="0" smtClean="0"/>
              <a:t>players have to </a:t>
            </a:r>
            <a:r>
              <a:rPr lang="en-US" dirty="0"/>
              <a:t>memorize the locations of cards set out in a grid, with the goal of pairing together cards with the same </a:t>
            </a:r>
            <a:r>
              <a:rPr lang="en-US" dirty="0" smtClean="0"/>
              <a:t>image.</a:t>
            </a:r>
          </a:p>
          <a:p>
            <a:pPr marL="0" indent="0">
              <a:buNone/>
            </a:pPr>
            <a:r>
              <a:rPr lang="en-US" dirty="0" smtClean="0"/>
              <a:t>Every card is related to a phase of farming.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it-IT" u="sng" dirty="0" err="1" smtClean="0"/>
              <a:t>Spatial</a:t>
            </a:r>
            <a:r>
              <a:rPr lang="it-IT" u="sng" dirty="0" smtClean="0"/>
              <a:t> Intelligence</a:t>
            </a:r>
          </a:p>
          <a:p>
            <a:pPr marL="0" lvl="0" indent="0">
              <a:spcBef>
                <a:spcPts val="558"/>
              </a:spcBef>
              <a:spcAft>
                <a:spcPts val="0"/>
              </a:spcAft>
              <a:buNone/>
            </a:pPr>
            <a:r>
              <a:rPr lang="en-US" dirty="0">
                <a:latin typeface="Arial" pitchFamily="18"/>
              </a:rPr>
              <a:t>Spatial problem solving and geographical spaces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u="sng" dirty="0" err="1" smtClean="0"/>
              <a:t>Logical</a:t>
            </a:r>
            <a:r>
              <a:rPr lang="it-IT" u="sng" dirty="0" smtClean="0"/>
              <a:t>-Mathematical Intelligence </a:t>
            </a:r>
          </a:p>
          <a:p>
            <a:pPr marL="0" indent="0">
              <a:buNone/>
            </a:pPr>
            <a:endParaRPr lang="it-IT" u="sng" dirty="0"/>
          </a:p>
        </p:txBody>
      </p:sp>
      <p:pic>
        <p:nvPicPr>
          <p:cNvPr id="7" name="Picture 4" descr="Sigillo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0" y="288000"/>
            <a:ext cx="1035038" cy="10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6515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571184" cy="1066130"/>
          </a:xfrm>
        </p:spPr>
        <p:txBody>
          <a:bodyPr/>
          <a:lstStyle/>
          <a:p>
            <a:r>
              <a:rPr lang="it-IT" dirty="0"/>
              <a:t>Analysis of the </a:t>
            </a:r>
            <a:r>
              <a:rPr lang="it-IT" dirty="0" err="1"/>
              <a:t>project</a:t>
            </a:r>
            <a:r>
              <a:rPr lang="it-IT" dirty="0"/>
              <a:t> </a:t>
            </a:r>
            <a:r>
              <a:rPr lang="it-IT" dirty="0" err="1"/>
              <a:t>through</a:t>
            </a:r>
            <a:r>
              <a:rPr lang="it-IT" dirty="0"/>
              <a:t> Mi </a:t>
            </a:r>
            <a:r>
              <a:rPr lang="it-IT" dirty="0" err="1"/>
              <a:t>Theory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11560" y="1628799"/>
            <a:ext cx="3885828" cy="546075"/>
          </a:xfrm>
        </p:spPr>
        <p:txBody>
          <a:bodyPr/>
          <a:lstStyle/>
          <a:p>
            <a:r>
              <a:rPr lang="it-IT" dirty="0" err="1" smtClean="0"/>
              <a:t>CulturAAlimentazione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1560" y="2174874"/>
            <a:ext cx="3885828" cy="4683125"/>
          </a:xfrm>
        </p:spPr>
        <p:txBody>
          <a:bodyPr/>
          <a:lstStyle/>
          <a:p>
            <a:r>
              <a:rPr lang="it-IT" dirty="0" smtClean="0"/>
              <a:t>Scheda/gioco: </a:t>
            </a:r>
            <a:r>
              <a:rPr lang="it-IT" i="1" dirty="0" smtClean="0"/>
              <a:t>La </a:t>
            </a:r>
            <a:r>
              <a:rPr lang="it-IT" i="1" dirty="0" err="1" smtClean="0"/>
              <a:t>sedentareità</a:t>
            </a:r>
            <a:r>
              <a:rPr lang="it-IT" i="1" dirty="0" smtClean="0"/>
              <a:t> </a:t>
            </a:r>
            <a:r>
              <a:rPr lang="it-IT" i="1" dirty="0" err="1" smtClean="0"/>
              <a:t>nalla</a:t>
            </a:r>
            <a:r>
              <a:rPr lang="it-IT" i="1" dirty="0" smtClean="0"/>
              <a:t> </a:t>
            </a:r>
            <a:r>
              <a:rPr lang="it-IT" i="1" dirty="0" err="1" smtClean="0"/>
              <a:t>preistoria.La</a:t>
            </a:r>
            <a:r>
              <a:rPr lang="it-IT" i="1" dirty="0" smtClean="0"/>
              <a:t> ruota del movimento fisico</a:t>
            </a:r>
          </a:p>
          <a:p>
            <a:pPr marL="0" indent="0">
              <a:buNone/>
            </a:pPr>
            <a:r>
              <a:rPr lang="en-US" dirty="0" smtClean="0"/>
              <a:t>children </a:t>
            </a:r>
            <a:r>
              <a:rPr lang="en-US" dirty="0"/>
              <a:t>must share a wheel </a:t>
            </a:r>
            <a:r>
              <a:rPr lang="en-US" dirty="0" smtClean="0"/>
              <a:t>with </a:t>
            </a:r>
            <a:r>
              <a:rPr lang="en-US" dirty="0"/>
              <a:t>different </a:t>
            </a:r>
            <a:r>
              <a:rPr lang="en-US" dirty="0" smtClean="0"/>
              <a:t>slices, </a:t>
            </a:r>
            <a:r>
              <a:rPr lang="en-US" dirty="0"/>
              <a:t>each of which represents a</a:t>
            </a:r>
            <a:r>
              <a:rPr lang="en-US" dirty="0" smtClean="0"/>
              <a:t> </a:t>
            </a:r>
            <a:r>
              <a:rPr lang="en-US" dirty="0"/>
              <a:t>time during the day dedicated to </a:t>
            </a:r>
            <a:r>
              <a:rPr lang="en-US" dirty="0" smtClean="0"/>
              <a:t>specific activities</a:t>
            </a:r>
            <a:r>
              <a:rPr lang="it-IT" i="1" dirty="0"/>
              <a:t>.</a:t>
            </a:r>
            <a:endParaRPr lang="en-US" dirty="0" smtClean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t-IT" dirty="0" err="1" smtClean="0"/>
              <a:t>Type</a:t>
            </a:r>
            <a:r>
              <a:rPr lang="it-IT" dirty="0" smtClean="0"/>
              <a:t> of intelligence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it-IT" u="sng" dirty="0" err="1" smtClean="0"/>
              <a:t>Intrapersonal</a:t>
            </a:r>
            <a:r>
              <a:rPr lang="it-IT" u="sng" dirty="0" smtClean="0"/>
              <a:t> intelligence</a:t>
            </a:r>
          </a:p>
          <a:p>
            <a:pPr marL="0" indent="0">
              <a:buNone/>
            </a:pPr>
            <a:r>
              <a:rPr lang="it-IT" dirty="0" err="1" smtClean="0"/>
              <a:t>Thinking</a:t>
            </a:r>
            <a:r>
              <a:rPr lang="it-IT" dirty="0" smtClean="0"/>
              <a:t> on </a:t>
            </a:r>
            <a:r>
              <a:rPr lang="it-IT" dirty="0" err="1" smtClean="0"/>
              <a:t>own</a:t>
            </a:r>
            <a:r>
              <a:rPr lang="it-IT" dirty="0" smtClean="0"/>
              <a:t> </a:t>
            </a:r>
            <a:r>
              <a:rPr lang="it-IT" dirty="0" err="1" smtClean="0"/>
              <a:t>lifestyle</a:t>
            </a:r>
            <a:r>
              <a:rPr lang="it-IT" dirty="0" smtClean="0"/>
              <a:t>.</a:t>
            </a:r>
          </a:p>
          <a:p>
            <a:pPr marL="0" lvl="0" indent="0">
              <a:buNone/>
            </a:pPr>
            <a:r>
              <a:rPr lang="en-US" dirty="0">
                <a:latin typeface="Arial" pitchFamily="18"/>
              </a:rPr>
              <a:t>Bodily awareness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r>
              <a:rPr lang="it-IT" u="sng" dirty="0" err="1" smtClean="0"/>
              <a:t>Bodily-Kinaesthetic</a:t>
            </a:r>
            <a:r>
              <a:rPr lang="it-IT" u="sng" dirty="0" smtClean="0"/>
              <a:t> Intelligence</a:t>
            </a:r>
          </a:p>
          <a:p>
            <a:pPr marL="0" indent="0">
              <a:buNone/>
            </a:pPr>
            <a:r>
              <a:rPr lang="it-IT" dirty="0" smtClean="0"/>
              <a:t>use of body to </a:t>
            </a:r>
            <a:r>
              <a:rPr lang="it-IT" dirty="0" err="1" smtClean="0"/>
              <a:t>perform</a:t>
            </a:r>
            <a:endParaRPr lang="it-IT" dirty="0"/>
          </a:p>
        </p:txBody>
      </p:sp>
      <p:pic>
        <p:nvPicPr>
          <p:cNvPr id="7" name="Picture 4" descr="Sigillo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0" y="288000"/>
            <a:ext cx="1035038" cy="10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5383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07038" y="274638"/>
            <a:ext cx="7579762" cy="1057362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Mi </a:t>
            </a:r>
            <a:r>
              <a:rPr lang="it-IT" dirty="0" err="1" smtClean="0"/>
              <a:t>Theory</a:t>
            </a:r>
            <a:r>
              <a:rPr lang="it-IT" dirty="0" smtClean="0"/>
              <a:t> and </a:t>
            </a:r>
            <a:r>
              <a:rPr lang="it-IT" dirty="0" err="1" smtClean="0"/>
              <a:t>Problem</a:t>
            </a:r>
            <a:r>
              <a:rPr lang="it-IT" dirty="0" smtClean="0"/>
              <a:t> </a:t>
            </a:r>
            <a:r>
              <a:rPr lang="it-IT" dirty="0" err="1" smtClean="0"/>
              <a:t>Based</a:t>
            </a:r>
            <a:r>
              <a:rPr lang="it-IT" dirty="0" smtClean="0"/>
              <a:t> Learning</a:t>
            </a:r>
            <a:endParaRPr lang="it-IT" dirty="0"/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611560" y="2348880"/>
            <a:ext cx="8075240" cy="4320480"/>
          </a:xfrm>
        </p:spPr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Focus on </a:t>
            </a:r>
            <a:r>
              <a:rPr lang="it-IT" dirty="0" err="1" smtClean="0"/>
              <a:t>situated</a:t>
            </a:r>
            <a:r>
              <a:rPr lang="it-IT" dirty="0" smtClean="0"/>
              <a:t> and concrete </a:t>
            </a:r>
            <a:r>
              <a:rPr lang="it-IT" dirty="0" err="1" smtClean="0"/>
              <a:t>problem</a:t>
            </a:r>
            <a:r>
              <a:rPr lang="it-IT" dirty="0" smtClean="0"/>
              <a:t> </a:t>
            </a:r>
            <a:r>
              <a:rPr lang="it-IT" dirty="0" err="1" smtClean="0"/>
              <a:t>solving</a:t>
            </a:r>
            <a:r>
              <a:rPr lang="it-IT" dirty="0" smtClean="0"/>
              <a:t>.</a:t>
            </a:r>
            <a:endParaRPr lang="it-IT" dirty="0"/>
          </a:p>
          <a:p>
            <a:endParaRPr lang="it-IT" dirty="0" smtClean="0"/>
          </a:p>
          <a:p>
            <a:r>
              <a:rPr lang="it-IT" dirty="0" smtClean="0"/>
              <a:t>The </a:t>
            </a:r>
            <a:r>
              <a:rPr lang="it-IT" dirty="0" err="1" smtClean="0"/>
              <a:t>importance</a:t>
            </a:r>
            <a:r>
              <a:rPr lang="it-IT" dirty="0" smtClean="0"/>
              <a:t> of </a:t>
            </a:r>
            <a:r>
              <a:rPr lang="it-IT" dirty="0" err="1" smtClean="0"/>
              <a:t>student’s</a:t>
            </a:r>
            <a:r>
              <a:rPr lang="it-IT" dirty="0" smtClean="0"/>
              <a:t> </a:t>
            </a:r>
            <a:r>
              <a:rPr lang="it-IT" dirty="0" err="1" smtClean="0"/>
              <a:t>naive</a:t>
            </a:r>
            <a:r>
              <a:rPr lang="it-IT" dirty="0" smtClean="0"/>
              <a:t> </a:t>
            </a:r>
            <a:r>
              <a:rPr lang="it-IT" dirty="0" err="1" smtClean="0"/>
              <a:t>theories</a:t>
            </a:r>
            <a:r>
              <a:rPr lang="it-IT" dirty="0" smtClean="0"/>
              <a:t> </a:t>
            </a:r>
          </a:p>
          <a:p>
            <a:endParaRPr lang="it-IT" dirty="0"/>
          </a:p>
          <a:p>
            <a:r>
              <a:rPr lang="it-IT" dirty="0" smtClean="0"/>
              <a:t>Group </a:t>
            </a:r>
            <a:r>
              <a:rPr lang="it-IT" dirty="0" err="1" smtClean="0"/>
              <a:t>as</a:t>
            </a:r>
            <a:r>
              <a:rPr lang="it-IT" dirty="0" smtClean="0"/>
              <a:t> a creative </a:t>
            </a:r>
            <a:r>
              <a:rPr lang="it-IT" dirty="0" err="1" smtClean="0"/>
              <a:t>laboratory</a:t>
            </a:r>
            <a:r>
              <a:rPr lang="it-IT" dirty="0" smtClean="0"/>
              <a:t>.</a:t>
            </a:r>
          </a:p>
          <a:p>
            <a:r>
              <a:rPr lang="it-IT" dirty="0" err="1"/>
              <a:t>M</a:t>
            </a:r>
            <a:r>
              <a:rPr lang="it-IT" dirty="0" err="1" smtClean="0"/>
              <a:t>otivation</a:t>
            </a:r>
            <a:r>
              <a:rPr lang="it-IT" dirty="0" smtClean="0"/>
              <a:t> and </a:t>
            </a:r>
            <a:r>
              <a:rPr lang="it-IT" dirty="0" err="1" smtClean="0"/>
              <a:t>active</a:t>
            </a:r>
            <a:r>
              <a:rPr lang="it-IT" dirty="0" smtClean="0"/>
              <a:t> </a:t>
            </a:r>
            <a:r>
              <a:rPr lang="it-IT" dirty="0" err="1" smtClean="0"/>
              <a:t>participation</a:t>
            </a:r>
            <a:r>
              <a:rPr lang="it-IT" dirty="0"/>
              <a:t>.</a:t>
            </a:r>
            <a:endParaRPr lang="it-IT" dirty="0" smtClean="0"/>
          </a:p>
          <a:p>
            <a:endParaRPr lang="it-IT" dirty="0"/>
          </a:p>
          <a:p>
            <a:endParaRPr lang="it-IT" dirty="0" smtClean="0"/>
          </a:p>
        </p:txBody>
      </p:sp>
      <p:sp>
        <p:nvSpPr>
          <p:cNvPr id="8" name="Rettangolo 7"/>
          <p:cNvSpPr/>
          <p:nvPr/>
        </p:nvSpPr>
        <p:spPr>
          <a:xfrm>
            <a:off x="6156176" y="1628800"/>
            <a:ext cx="25202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it-IT" altLang="it-IT" sz="2400" b="1" i="1" dirty="0" err="1" smtClean="0">
                <a:solidFill>
                  <a:srgbClr val="8E0000"/>
                </a:solidFill>
                <a:latin typeface="Myriad Pro" pitchFamily="34" charset="0"/>
              </a:rPr>
              <a:t>Shared</a:t>
            </a:r>
            <a:r>
              <a:rPr lang="it-IT" altLang="it-IT" sz="2400" b="1" i="1" dirty="0" smtClean="0">
                <a:solidFill>
                  <a:srgbClr val="8E0000"/>
                </a:solidFill>
                <a:latin typeface="Myriad Pro" pitchFamily="34" charset="0"/>
              </a:rPr>
              <a:t> </a:t>
            </a:r>
            <a:r>
              <a:rPr lang="it-IT" altLang="it-IT" sz="2400" b="1" i="1" dirty="0" err="1" smtClean="0">
                <a:solidFill>
                  <a:srgbClr val="8E0000"/>
                </a:solidFill>
                <a:latin typeface="Myriad Pro" pitchFamily="34" charset="0"/>
              </a:rPr>
              <a:t>Issues</a:t>
            </a:r>
            <a:endParaRPr lang="it-IT" altLang="it-IT" sz="2400" b="1" i="1" dirty="0">
              <a:solidFill>
                <a:srgbClr val="8E0000"/>
              </a:solidFill>
              <a:latin typeface="Myriad Pro" pitchFamily="34" charset="0"/>
            </a:endParaRPr>
          </a:p>
        </p:txBody>
      </p:sp>
      <p:pic>
        <p:nvPicPr>
          <p:cNvPr id="9" name="Picture 4" descr="Sigillo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0" y="288000"/>
            <a:ext cx="1035038" cy="10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2692639"/>
      </p:ext>
    </p:extLst>
  </p:cSld>
  <p:clrMapOvr>
    <a:masterClrMapping/>
  </p:clrMapOvr>
</p:sld>
</file>

<file path=ppt/theme/theme1.xml><?xml version="1.0" encoding="utf-8"?>
<a:theme xmlns:a="http://schemas.openxmlformats.org/drawingml/2006/main" name="Strati">
  <a:themeElements>
    <a:clrScheme name="Strati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Strati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ati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ti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ti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ti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ti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i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i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i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i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i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discussione tesi_attili (3)</Template>
  <TotalTime>590</TotalTime>
  <Words>434</Words>
  <Application>Microsoft Office PowerPoint</Application>
  <PresentationFormat>Presentazione su schermo (4:3)</PresentationFormat>
  <Paragraphs>104</Paragraphs>
  <Slides>11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Strati</vt:lpstr>
      <vt:lpstr>CulturAAlimentazione and Silos projects by Laboratorio delle Idee analysis based on Gardner’s Multiple Intelligence Theory</vt:lpstr>
      <vt:lpstr>CulturAAlimentazione and Silos projects</vt:lpstr>
      <vt:lpstr>Link to Multiple Intelligence Theory</vt:lpstr>
      <vt:lpstr>Bridging strategy</vt:lpstr>
      <vt:lpstr>Analysis of the project through Mi Theory</vt:lpstr>
      <vt:lpstr>Analysis of the project through Mi Theory</vt:lpstr>
      <vt:lpstr>Analysis of the project through Mi Theory</vt:lpstr>
      <vt:lpstr>Analysis of the project through Mi Theory</vt:lpstr>
      <vt:lpstr>Mi Theory and Problem Based Learning</vt:lpstr>
      <vt:lpstr>Bibliography</vt:lpstr>
      <vt:lpstr>Presentazione standard di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VALE</dc:creator>
  <cp:lastModifiedBy>VALE</cp:lastModifiedBy>
  <cp:revision>50</cp:revision>
  <dcterms:created xsi:type="dcterms:W3CDTF">2014-05-17T13:58:13Z</dcterms:created>
  <dcterms:modified xsi:type="dcterms:W3CDTF">2014-05-21T23:19:30Z</dcterms:modified>
</cp:coreProperties>
</file>