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1" r:id="rId3"/>
    <p:sldId id="270" r:id="rId4"/>
    <p:sldId id="272" r:id="rId5"/>
    <p:sldId id="273" r:id="rId6"/>
    <p:sldId id="258" r:id="rId7"/>
    <p:sldId id="259" r:id="rId8"/>
    <p:sldId id="260" r:id="rId9"/>
    <p:sldId id="261" r:id="rId10"/>
    <p:sldId id="262" r:id="rId11"/>
    <p:sldId id="268" r:id="rId12"/>
    <p:sldId id="266" r:id="rId13"/>
    <p:sldId id="264" r:id="rId14"/>
    <p:sldId id="269" r:id="rId15"/>
    <p:sldId id="265" r:id="rId16"/>
    <p:sldId id="267" r:id="rId1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6" autoAdjust="0"/>
    <p:restoredTop sz="93369" autoAdjust="0"/>
  </p:normalViewPr>
  <p:slideViewPr>
    <p:cSldViewPr>
      <p:cViewPr varScale="1">
        <p:scale>
          <a:sx n="68" d="100"/>
          <a:sy n="68" d="100"/>
        </p:scale>
        <p:origin x="-1428"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5" d="100"/>
          <a:sy n="55" d="100"/>
        </p:scale>
        <p:origin x="-290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B80C7D-849F-413A-B8FF-0A275AFA9FAB}" type="datetimeFigureOut">
              <a:rPr lang="it-IT" smtClean="0"/>
              <a:pPr/>
              <a:t>22/05/2014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F03F7E-F0D0-4375-B83E-BAB9D7EF2CAC}"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7C5FEDF-8100-4D26-B6A8-8BC98263511C}" type="datetimeFigureOut">
              <a:rPr lang="it-IT" smtClean="0"/>
              <a:pPr/>
              <a:t>22/05/2014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F5C889A-3C6A-4037-A114-54669C10CD90}" type="slidenum">
              <a:rPr lang="it-IT" smtClean="0"/>
              <a:pPr/>
              <a:t>‹N›</a:t>
            </a:fld>
            <a:endParaRPr lang="it-IT"/>
          </a:p>
        </p:txBody>
      </p:sp>
    </p:spTree>
    <p:extLst>
      <p:ext uri="{BB962C8B-B14F-4D97-AF65-F5344CB8AC3E}">
        <p14:creationId xmlns:p14="http://schemas.microsoft.com/office/powerpoint/2010/main" xmlns="" val="679745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7C5FEDF-8100-4D26-B6A8-8BC98263511C}" type="datetimeFigureOut">
              <a:rPr lang="it-IT" smtClean="0"/>
              <a:pPr/>
              <a:t>22/05/2014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F5C889A-3C6A-4037-A114-54669C10CD90}" type="slidenum">
              <a:rPr lang="it-IT" smtClean="0"/>
              <a:pPr/>
              <a:t>‹N›</a:t>
            </a:fld>
            <a:endParaRPr lang="it-IT"/>
          </a:p>
        </p:txBody>
      </p:sp>
    </p:spTree>
    <p:extLst>
      <p:ext uri="{BB962C8B-B14F-4D97-AF65-F5344CB8AC3E}">
        <p14:creationId xmlns:p14="http://schemas.microsoft.com/office/powerpoint/2010/main" xmlns="" val="571586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7C5FEDF-8100-4D26-B6A8-8BC98263511C}" type="datetimeFigureOut">
              <a:rPr lang="it-IT" smtClean="0"/>
              <a:pPr/>
              <a:t>22/05/2014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F5C889A-3C6A-4037-A114-54669C10CD90}" type="slidenum">
              <a:rPr lang="it-IT" smtClean="0"/>
              <a:pPr/>
              <a:t>‹N›</a:t>
            </a:fld>
            <a:endParaRPr lang="it-IT"/>
          </a:p>
        </p:txBody>
      </p:sp>
    </p:spTree>
    <p:extLst>
      <p:ext uri="{BB962C8B-B14F-4D97-AF65-F5344CB8AC3E}">
        <p14:creationId xmlns:p14="http://schemas.microsoft.com/office/powerpoint/2010/main" xmlns="" val="3799599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7C5FEDF-8100-4D26-B6A8-8BC98263511C}" type="datetimeFigureOut">
              <a:rPr lang="it-IT" smtClean="0"/>
              <a:pPr/>
              <a:t>22/05/2014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F5C889A-3C6A-4037-A114-54669C10CD90}" type="slidenum">
              <a:rPr lang="it-IT" smtClean="0"/>
              <a:pPr/>
              <a:t>‹N›</a:t>
            </a:fld>
            <a:endParaRPr lang="it-IT"/>
          </a:p>
        </p:txBody>
      </p:sp>
    </p:spTree>
    <p:extLst>
      <p:ext uri="{BB962C8B-B14F-4D97-AF65-F5344CB8AC3E}">
        <p14:creationId xmlns:p14="http://schemas.microsoft.com/office/powerpoint/2010/main" xmlns="" val="1027745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7C5FEDF-8100-4D26-B6A8-8BC98263511C}" type="datetimeFigureOut">
              <a:rPr lang="it-IT" smtClean="0"/>
              <a:pPr/>
              <a:t>22/05/2014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F5C889A-3C6A-4037-A114-54669C10CD90}" type="slidenum">
              <a:rPr lang="it-IT" smtClean="0"/>
              <a:pPr/>
              <a:t>‹N›</a:t>
            </a:fld>
            <a:endParaRPr lang="it-IT"/>
          </a:p>
        </p:txBody>
      </p:sp>
    </p:spTree>
    <p:extLst>
      <p:ext uri="{BB962C8B-B14F-4D97-AF65-F5344CB8AC3E}">
        <p14:creationId xmlns:p14="http://schemas.microsoft.com/office/powerpoint/2010/main" xmlns="" val="196372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7C5FEDF-8100-4D26-B6A8-8BC98263511C}" type="datetimeFigureOut">
              <a:rPr lang="it-IT" smtClean="0"/>
              <a:pPr/>
              <a:t>22/05/2014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F5C889A-3C6A-4037-A114-54669C10CD90}" type="slidenum">
              <a:rPr lang="it-IT" smtClean="0"/>
              <a:pPr/>
              <a:t>‹N›</a:t>
            </a:fld>
            <a:endParaRPr lang="it-IT"/>
          </a:p>
        </p:txBody>
      </p:sp>
    </p:spTree>
    <p:extLst>
      <p:ext uri="{BB962C8B-B14F-4D97-AF65-F5344CB8AC3E}">
        <p14:creationId xmlns:p14="http://schemas.microsoft.com/office/powerpoint/2010/main" xmlns="" val="604356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7C5FEDF-8100-4D26-B6A8-8BC98263511C}" type="datetimeFigureOut">
              <a:rPr lang="it-IT" smtClean="0"/>
              <a:pPr/>
              <a:t>22/05/2014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F5C889A-3C6A-4037-A114-54669C10CD90}" type="slidenum">
              <a:rPr lang="it-IT" smtClean="0"/>
              <a:pPr/>
              <a:t>‹N›</a:t>
            </a:fld>
            <a:endParaRPr lang="it-IT"/>
          </a:p>
        </p:txBody>
      </p:sp>
    </p:spTree>
    <p:extLst>
      <p:ext uri="{BB962C8B-B14F-4D97-AF65-F5344CB8AC3E}">
        <p14:creationId xmlns:p14="http://schemas.microsoft.com/office/powerpoint/2010/main" xmlns="" val="2082711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E7C5FEDF-8100-4D26-B6A8-8BC98263511C}" type="datetimeFigureOut">
              <a:rPr lang="it-IT" smtClean="0"/>
              <a:pPr/>
              <a:t>22/05/2014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F5C889A-3C6A-4037-A114-54669C10CD90}" type="slidenum">
              <a:rPr lang="it-IT" smtClean="0"/>
              <a:pPr/>
              <a:t>‹N›</a:t>
            </a:fld>
            <a:endParaRPr lang="it-IT"/>
          </a:p>
        </p:txBody>
      </p:sp>
    </p:spTree>
    <p:extLst>
      <p:ext uri="{BB962C8B-B14F-4D97-AF65-F5344CB8AC3E}">
        <p14:creationId xmlns:p14="http://schemas.microsoft.com/office/powerpoint/2010/main" xmlns="" val="1205578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7C5FEDF-8100-4D26-B6A8-8BC98263511C}" type="datetimeFigureOut">
              <a:rPr lang="it-IT" smtClean="0"/>
              <a:pPr/>
              <a:t>22/05/2014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F5C889A-3C6A-4037-A114-54669C10CD90}" type="slidenum">
              <a:rPr lang="it-IT" smtClean="0"/>
              <a:pPr/>
              <a:t>‹N›</a:t>
            </a:fld>
            <a:endParaRPr lang="it-IT"/>
          </a:p>
        </p:txBody>
      </p:sp>
    </p:spTree>
    <p:extLst>
      <p:ext uri="{BB962C8B-B14F-4D97-AF65-F5344CB8AC3E}">
        <p14:creationId xmlns:p14="http://schemas.microsoft.com/office/powerpoint/2010/main" xmlns="" val="2624427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7C5FEDF-8100-4D26-B6A8-8BC98263511C}" type="datetimeFigureOut">
              <a:rPr lang="it-IT" smtClean="0"/>
              <a:pPr/>
              <a:t>22/05/2014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F5C889A-3C6A-4037-A114-54669C10CD90}" type="slidenum">
              <a:rPr lang="it-IT" smtClean="0"/>
              <a:pPr/>
              <a:t>‹N›</a:t>
            </a:fld>
            <a:endParaRPr lang="it-IT"/>
          </a:p>
        </p:txBody>
      </p:sp>
    </p:spTree>
    <p:extLst>
      <p:ext uri="{BB962C8B-B14F-4D97-AF65-F5344CB8AC3E}">
        <p14:creationId xmlns:p14="http://schemas.microsoft.com/office/powerpoint/2010/main" xmlns="" val="1867117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7C5FEDF-8100-4D26-B6A8-8BC98263511C}" type="datetimeFigureOut">
              <a:rPr lang="it-IT" smtClean="0"/>
              <a:pPr/>
              <a:t>22/05/2014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F5C889A-3C6A-4037-A114-54669C10CD90}" type="slidenum">
              <a:rPr lang="it-IT" smtClean="0"/>
              <a:pPr/>
              <a:t>‹N›</a:t>
            </a:fld>
            <a:endParaRPr lang="it-IT"/>
          </a:p>
        </p:txBody>
      </p:sp>
    </p:spTree>
    <p:extLst>
      <p:ext uri="{BB962C8B-B14F-4D97-AF65-F5344CB8AC3E}">
        <p14:creationId xmlns:p14="http://schemas.microsoft.com/office/powerpoint/2010/main" xmlns="" val="2503219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C5FEDF-8100-4D26-B6A8-8BC98263511C}" type="datetimeFigureOut">
              <a:rPr lang="it-IT" smtClean="0"/>
              <a:pPr/>
              <a:t>22/05/2014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5C889A-3C6A-4037-A114-54669C10CD90}" type="slidenum">
              <a:rPr lang="it-IT" smtClean="0"/>
              <a:pPr/>
              <a:t>‹N›</a:t>
            </a:fld>
            <a:endParaRPr lang="it-IT"/>
          </a:p>
        </p:txBody>
      </p:sp>
    </p:spTree>
    <p:extLst>
      <p:ext uri="{BB962C8B-B14F-4D97-AF65-F5344CB8AC3E}">
        <p14:creationId xmlns:p14="http://schemas.microsoft.com/office/powerpoint/2010/main" xmlns="" val="36007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79512" y="476672"/>
            <a:ext cx="8964488" cy="4032448"/>
          </a:xfrm>
        </p:spPr>
        <p:txBody>
          <a:bodyPr>
            <a:noAutofit/>
          </a:bodyPr>
          <a:lstStyle/>
          <a:p>
            <a:r>
              <a:rPr lang="it-IT" sz="3000" b="1" dirty="0" smtClean="0">
                <a:solidFill>
                  <a:schemeClr val="tx1"/>
                </a:solidFill>
                <a:latin typeface="Times New Roman" pitchFamily="18" charset="0"/>
                <a:cs typeface="Times New Roman" pitchFamily="18" charset="0"/>
              </a:rPr>
              <a:t>La Teoria delle Intelligenze Multiple di Gardner come supporto alla funzione genitoriale e </a:t>
            </a:r>
          </a:p>
          <a:p>
            <a:r>
              <a:rPr lang="it-IT" sz="3000" b="1" dirty="0" smtClean="0">
                <a:solidFill>
                  <a:schemeClr val="tx1"/>
                </a:solidFill>
                <a:latin typeface="Times New Roman" pitchFamily="18" charset="0"/>
                <a:cs typeface="Times New Roman" pitchFamily="18" charset="0"/>
              </a:rPr>
              <a:t>come approccio trasversale alla funzione educativa</a:t>
            </a:r>
            <a:r>
              <a:rPr lang="it-IT" sz="2400" dirty="0" smtClean="0">
                <a:solidFill>
                  <a:schemeClr val="tx1"/>
                </a:solidFill>
                <a:latin typeface="Times New Roman" pitchFamily="18" charset="0"/>
                <a:cs typeface="Times New Roman" pitchFamily="18" charset="0"/>
              </a:rPr>
              <a:t/>
            </a:r>
            <a:br>
              <a:rPr lang="it-IT" sz="2400" dirty="0" smtClean="0">
                <a:solidFill>
                  <a:schemeClr val="tx1"/>
                </a:solidFill>
                <a:latin typeface="Times New Roman" pitchFamily="18" charset="0"/>
                <a:cs typeface="Times New Roman" pitchFamily="18" charset="0"/>
              </a:rPr>
            </a:br>
            <a:r>
              <a:rPr lang="it-IT" sz="2400" dirty="0" smtClean="0">
                <a:solidFill>
                  <a:schemeClr val="tx1"/>
                </a:solidFill>
                <a:latin typeface="Times New Roman" pitchFamily="18" charset="0"/>
                <a:cs typeface="Times New Roman" pitchFamily="18" charset="0"/>
              </a:rPr>
              <a:t/>
            </a:r>
            <a:br>
              <a:rPr lang="it-IT" sz="2400" dirty="0" smtClean="0">
                <a:solidFill>
                  <a:schemeClr val="tx1"/>
                </a:solidFill>
                <a:latin typeface="Times New Roman" pitchFamily="18" charset="0"/>
                <a:cs typeface="Times New Roman" pitchFamily="18" charset="0"/>
              </a:rPr>
            </a:br>
            <a:r>
              <a:rPr lang="it-IT" sz="2400" dirty="0" smtClean="0">
                <a:solidFill>
                  <a:schemeClr val="tx1"/>
                </a:solidFill>
                <a:latin typeface="Times New Roman" pitchFamily="18" charset="0"/>
                <a:cs typeface="Times New Roman" pitchFamily="18" charset="0"/>
              </a:rPr>
              <a:t> </a:t>
            </a:r>
            <a:br>
              <a:rPr lang="it-IT" sz="2400" dirty="0" smtClean="0">
                <a:solidFill>
                  <a:schemeClr val="tx1"/>
                </a:solidFill>
                <a:latin typeface="Times New Roman" pitchFamily="18" charset="0"/>
                <a:cs typeface="Times New Roman" pitchFamily="18" charset="0"/>
              </a:rPr>
            </a:br>
            <a:r>
              <a:rPr lang="it-IT" sz="2400" dirty="0" smtClean="0">
                <a:solidFill>
                  <a:schemeClr val="tx1"/>
                </a:solidFill>
                <a:latin typeface="Times New Roman" pitchFamily="18" charset="0"/>
                <a:cs typeface="Times New Roman" pitchFamily="18" charset="0"/>
              </a:rPr>
              <a:t>Progetto Pilota: Asilo Nido </a:t>
            </a:r>
            <a:r>
              <a:rPr lang="it-IT" sz="2400" dirty="0" err="1" smtClean="0">
                <a:solidFill>
                  <a:schemeClr val="tx1"/>
                </a:solidFill>
                <a:latin typeface="Times New Roman" pitchFamily="18" charset="0"/>
                <a:cs typeface="Times New Roman" pitchFamily="18" charset="0"/>
              </a:rPr>
              <a:t>Cicciopasticcio</a:t>
            </a:r>
            <a:r>
              <a:rPr lang="it-IT" sz="2400" dirty="0" smtClean="0">
                <a:solidFill>
                  <a:schemeClr val="tx1"/>
                </a:solidFill>
                <a:latin typeface="Times New Roman" pitchFamily="18" charset="0"/>
                <a:cs typeface="Times New Roman" pitchFamily="18" charset="0"/>
              </a:rPr>
              <a:t>, Porto Potenza (</a:t>
            </a:r>
            <a:r>
              <a:rPr lang="it-IT" sz="2400" dirty="0" err="1" smtClean="0">
                <a:solidFill>
                  <a:schemeClr val="tx1"/>
                </a:solidFill>
                <a:latin typeface="Times New Roman" pitchFamily="18" charset="0"/>
                <a:cs typeface="Times New Roman" pitchFamily="18" charset="0"/>
              </a:rPr>
              <a:t>MC</a:t>
            </a:r>
            <a:r>
              <a:rPr lang="it-IT" sz="2400" dirty="0" smtClean="0">
                <a:solidFill>
                  <a:schemeClr val="tx1"/>
                </a:solidFill>
                <a:latin typeface="Times New Roman" pitchFamily="18" charset="0"/>
                <a:cs typeface="Times New Roman" pitchFamily="18" charset="0"/>
              </a:rPr>
              <a:t>) Gennaio-Marzo 2014</a:t>
            </a:r>
          </a:p>
          <a:p>
            <a:endParaRPr lang="it-IT" sz="2400" dirty="0" smtClean="0">
              <a:solidFill>
                <a:schemeClr val="tx1"/>
              </a:solidFill>
              <a:latin typeface="Times New Roman" pitchFamily="18" charset="0"/>
              <a:cs typeface="Times New Roman" pitchFamily="18" charset="0"/>
            </a:endParaRPr>
          </a:p>
          <a:p>
            <a:endParaRPr lang="it-IT" sz="2400" dirty="0" smtClean="0">
              <a:solidFill>
                <a:schemeClr val="tx1"/>
              </a:solidFill>
              <a:latin typeface="Times New Roman" pitchFamily="18" charset="0"/>
              <a:cs typeface="Times New Roman" pitchFamily="18" charset="0"/>
            </a:endParaRPr>
          </a:p>
          <a:p>
            <a:endParaRPr lang="it-IT" sz="2400" dirty="0" smtClean="0">
              <a:solidFill>
                <a:schemeClr val="tx1"/>
              </a:solidFill>
              <a:latin typeface="Times New Roman" pitchFamily="18" charset="0"/>
              <a:cs typeface="Times New Roman" pitchFamily="18" charset="0"/>
            </a:endParaRPr>
          </a:p>
          <a:p>
            <a:r>
              <a:rPr lang="it-IT" sz="2400" dirty="0" smtClean="0">
                <a:solidFill>
                  <a:schemeClr val="tx1"/>
                </a:solidFill>
                <a:latin typeface="Times New Roman" pitchFamily="18" charset="0"/>
                <a:cs typeface="Times New Roman" pitchFamily="18" charset="0"/>
              </a:rPr>
              <a:t/>
            </a:r>
            <a:br>
              <a:rPr lang="it-IT" sz="2400" dirty="0" smtClean="0">
                <a:solidFill>
                  <a:schemeClr val="tx1"/>
                </a:solidFill>
                <a:latin typeface="Times New Roman" pitchFamily="18" charset="0"/>
                <a:cs typeface="Times New Roman" pitchFamily="18" charset="0"/>
              </a:rPr>
            </a:br>
            <a:r>
              <a:rPr lang="it-IT" sz="2400" dirty="0" smtClean="0">
                <a:solidFill>
                  <a:schemeClr val="tx1"/>
                </a:solidFill>
                <a:latin typeface="Times New Roman" pitchFamily="18" charset="0"/>
                <a:cs typeface="Times New Roman" pitchFamily="18" charset="0"/>
              </a:rPr>
              <a:t>Università di Macerata</a:t>
            </a:r>
          </a:p>
          <a:p>
            <a:r>
              <a:rPr lang="it-IT" sz="2400" dirty="0" smtClean="0">
                <a:solidFill>
                  <a:schemeClr val="tx1"/>
                </a:solidFill>
                <a:latin typeface="Times New Roman" pitchFamily="18" charset="0"/>
                <a:cs typeface="Times New Roman" pitchFamily="18" charset="0"/>
              </a:rPr>
              <a:t>Prof.ssa </a:t>
            </a:r>
            <a:r>
              <a:rPr lang="it-IT" sz="2400" dirty="0" err="1" smtClean="0">
                <a:solidFill>
                  <a:schemeClr val="tx1"/>
                </a:solidFill>
                <a:latin typeface="Times New Roman" pitchFamily="18" charset="0"/>
                <a:cs typeface="Times New Roman" pitchFamily="18" charset="0"/>
              </a:rPr>
              <a:t>Nicolini</a:t>
            </a:r>
            <a:r>
              <a:rPr lang="it-IT" sz="2400" dirty="0" smtClean="0">
                <a:solidFill>
                  <a:schemeClr val="tx1"/>
                </a:solidFill>
                <a:latin typeface="Times New Roman" pitchFamily="18" charset="0"/>
                <a:cs typeface="Times New Roman" pitchFamily="18" charset="0"/>
              </a:rPr>
              <a:t> Paola – Dottoranda </a:t>
            </a:r>
            <a:r>
              <a:rPr lang="it-IT" sz="2400" dirty="0" err="1" smtClean="0">
                <a:solidFill>
                  <a:schemeClr val="tx1"/>
                </a:solidFill>
                <a:latin typeface="Times New Roman" pitchFamily="18" charset="0"/>
                <a:cs typeface="Times New Roman" pitchFamily="18" charset="0"/>
              </a:rPr>
              <a:t>Bomprezzi</a:t>
            </a:r>
            <a:r>
              <a:rPr lang="it-IT" sz="2400" dirty="0" smtClean="0">
                <a:solidFill>
                  <a:schemeClr val="tx1"/>
                </a:solidFill>
                <a:latin typeface="Times New Roman" pitchFamily="18" charset="0"/>
                <a:cs typeface="Times New Roman" pitchFamily="18" charset="0"/>
              </a:rPr>
              <a:t> Michela</a:t>
            </a:r>
            <a:endParaRPr lang="it-IT" sz="2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2621172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0"/>
            <a:ext cx="8229600" cy="1124744"/>
          </a:xfrm>
        </p:spPr>
        <p:txBody>
          <a:bodyPr>
            <a:noAutofit/>
          </a:bodyPr>
          <a:lstStyle/>
          <a:p>
            <a:r>
              <a:rPr lang="it-IT" sz="2400" dirty="0" smtClean="0"/>
              <a:t>Tematiche che afferiscono alla funzione genitoriale</a:t>
            </a:r>
            <a:br>
              <a:rPr lang="it-IT" sz="2400" dirty="0" smtClean="0"/>
            </a:br>
            <a:r>
              <a:rPr lang="it-IT" sz="2000" dirty="0" smtClean="0"/>
              <a:t>(Quali sono a tuo parere le risorse necessarie per svolgere il ruolo genitoriale? Quali abilità pensi di avere rispetto a questo ruolo?</a:t>
            </a:r>
            <a:endParaRPr lang="it-IT" sz="2000" dirty="0"/>
          </a:p>
        </p:txBody>
      </p:sp>
      <p:sp>
        <p:nvSpPr>
          <p:cNvPr id="3" name="Segnaposto contenuto 2"/>
          <p:cNvSpPr>
            <a:spLocks noGrp="1"/>
          </p:cNvSpPr>
          <p:nvPr>
            <p:ph idx="1"/>
          </p:nvPr>
        </p:nvSpPr>
        <p:spPr>
          <a:xfrm>
            <a:off x="0" y="1196752"/>
            <a:ext cx="9144000" cy="2592288"/>
          </a:xfrm>
        </p:spPr>
        <p:txBody>
          <a:bodyPr>
            <a:normAutofit fontScale="77500" lnSpcReduction="20000"/>
          </a:bodyPr>
          <a:lstStyle/>
          <a:p>
            <a:pPr>
              <a:buNone/>
            </a:pPr>
            <a:r>
              <a:rPr lang="it-IT" sz="2300" dirty="0" smtClean="0"/>
              <a:t>Pazienza, 64</a:t>
            </a:r>
            <a:r>
              <a:rPr lang="it-IT" sz="2300" dirty="0" smtClean="0"/>
              <a:t>%), fiducia( 7%) , gioco, divertimento, mettersi in gioco (25%) regole </a:t>
            </a:r>
          </a:p>
          <a:p>
            <a:pPr>
              <a:buNone/>
            </a:pPr>
            <a:endParaRPr lang="it-IT" sz="2300" dirty="0" smtClean="0"/>
          </a:p>
          <a:p>
            <a:pPr algn="ctr">
              <a:buNone/>
            </a:pPr>
            <a:r>
              <a:rPr lang="it-IT" sz="2300" i="1" dirty="0" smtClean="0"/>
              <a:t>Comprensione, </a:t>
            </a:r>
            <a:r>
              <a:rPr lang="it-IT" sz="2300" b="1" i="1" dirty="0" smtClean="0"/>
              <a:t>pazienza</a:t>
            </a:r>
            <a:r>
              <a:rPr lang="it-IT" sz="2300" i="1" dirty="0" smtClean="0"/>
              <a:t>, dolcezza</a:t>
            </a:r>
          </a:p>
          <a:p>
            <a:pPr algn="ctr">
              <a:buNone/>
            </a:pPr>
            <a:r>
              <a:rPr lang="it-IT" sz="2300" b="1" i="1" dirty="0" smtClean="0"/>
              <a:t>Calma</a:t>
            </a:r>
            <a:r>
              <a:rPr lang="it-IT" sz="2300" i="1" dirty="0" smtClean="0"/>
              <a:t> pazienza e ascolto</a:t>
            </a:r>
          </a:p>
          <a:p>
            <a:pPr algn="ctr">
              <a:buNone/>
            </a:pPr>
            <a:r>
              <a:rPr lang="it-IT" sz="2300" i="1" dirty="0" smtClean="0"/>
              <a:t>Di sicuro serve </a:t>
            </a:r>
            <a:r>
              <a:rPr lang="it-IT" sz="2300" b="1" i="1" dirty="0" smtClean="0"/>
              <a:t>delimitare ed essere chiari, </a:t>
            </a:r>
            <a:r>
              <a:rPr lang="it-IT" sz="2300" i="1" dirty="0" smtClean="0"/>
              <a:t>su cosa si può o non si può fare, essere comprensivi, autoritari,</a:t>
            </a:r>
          </a:p>
          <a:p>
            <a:pPr algn="ctr">
              <a:buNone/>
            </a:pPr>
            <a:r>
              <a:rPr lang="it-IT" sz="2300" i="1" dirty="0" smtClean="0"/>
              <a:t>molto </a:t>
            </a:r>
            <a:r>
              <a:rPr lang="it-IT" sz="2300" b="1" i="1" dirty="0" smtClean="0"/>
              <a:t>pazienti</a:t>
            </a:r>
          </a:p>
          <a:p>
            <a:pPr algn="ctr">
              <a:buNone/>
            </a:pPr>
            <a:r>
              <a:rPr lang="it-IT" sz="2300" i="1" dirty="0" smtClean="0"/>
              <a:t>Cercare di essere il più possibile presenti nella vita del bambino e </a:t>
            </a:r>
            <a:r>
              <a:rPr lang="it-IT" sz="2300" b="1" i="1" dirty="0" smtClean="0"/>
              <a:t>armarsi di tanta </a:t>
            </a:r>
            <a:r>
              <a:rPr lang="it-IT" sz="2300" b="1" i="1" dirty="0" err="1" smtClean="0"/>
              <a:t>pazienza…</a:t>
            </a:r>
            <a:r>
              <a:rPr lang="it-IT" sz="2300" b="1" i="1" dirty="0" smtClean="0"/>
              <a:t>.</a:t>
            </a:r>
          </a:p>
          <a:p>
            <a:endParaRPr lang="it-IT" b="1" dirty="0"/>
          </a:p>
        </p:txBody>
      </p:sp>
      <p:sp>
        <p:nvSpPr>
          <p:cNvPr id="4" name="Segnaposto contenuto 2"/>
          <p:cNvSpPr txBox="1">
            <a:spLocks/>
          </p:cNvSpPr>
          <p:nvPr/>
        </p:nvSpPr>
        <p:spPr>
          <a:xfrm>
            <a:off x="0" y="3789040"/>
            <a:ext cx="9144000" cy="2808312"/>
          </a:xfrm>
          <a:prstGeom prst="rect">
            <a:avLst/>
          </a:prstGeom>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it-IT" sz="2000" b="0" i="0" u="none" strike="noStrike" kern="1200" cap="none" spc="0" normalizeH="0" baseline="0" noProof="0" dirty="0" smtClean="0">
                <a:ln>
                  <a:noFill/>
                </a:ln>
                <a:effectLst/>
                <a:uLnTx/>
                <a:uFillTx/>
                <a:latin typeface="+mn-lt"/>
                <a:ea typeface="+mn-ea"/>
                <a:cs typeface="+mn-cs"/>
              </a:rPr>
              <a:t>Pazienza( 50%) , </a:t>
            </a:r>
            <a:r>
              <a:rPr kumimoji="0" lang="it-IT" sz="2000" b="1" i="0" u="none" strike="noStrike" kern="1200" cap="none" spc="0" normalizeH="0" baseline="0" noProof="0" dirty="0" smtClean="0">
                <a:ln>
                  <a:noFill/>
                </a:ln>
                <a:effectLst/>
                <a:uLnTx/>
                <a:uFillTx/>
                <a:latin typeface="+mn-lt"/>
                <a:ea typeface="+mn-ea"/>
                <a:cs typeface="+mn-cs"/>
              </a:rPr>
              <a:t>fiducia</a:t>
            </a:r>
            <a:r>
              <a:rPr kumimoji="0" lang="it-IT" sz="2000" b="0" i="0" u="none" strike="noStrike" kern="1200" cap="none" spc="0" normalizeH="0" baseline="0" noProof="0" dirty="0" smtClean="0">
                <a:ln>
                  <a:noFill/>
                </a:ln>
                <a:effectLst/>
                <a:uLnTx/>
                <a:uFillTx/>
                <a:latin typeface="+mn-lt"/>
                <a:ea typeface="+mn-ea"/>
                <a:cs typeface="+mn-cs"/>
              </a:rPr>
              <a:t> (40%) , gioia, divertimento (60</a:t>
            </a:r>
            <a:r>
              <a:rPr kumimoji="0" lang="it-IT" sz="2000" b="0" i="0" u="none" strike="noStrike" kern="1200" cap="none" spc="0" normalizeH="0" baseline="0" noProof="0" dirty="0" smtClean="0">
                <a:ln>
                  <a:noFill/>
                </a:ln>
                <a:effectLst/>
                <a:uLnTx/>
                <a:uFillTx/>
                <a:latin typeface="+mn-lt"/>
                <a:ea typeface="+mn-ea"/>
                <a:cs typeface="+mn-cs"/>
              </a:rPr>
              <a:t>%,) regole, </a:t>
            </a:r>
            <a:r>
              <a:rPr kumimoji="0" lang="it-IT" sz="2000" b="1" i="1" u="none" strike="noStrike" kern="1200" cap="none" spc="0" normalizeH="0" baseline="0" noProof="0" dirty="0" smtClean="0">
                <a:ln>
                  <a:noFill/>
                </a:ln>
                <a:solidFill>
                  <a:schemeClr val="tx1"/>
                </a:solidFill>
                <a:effectLst/>
                <a:uLnTx/>
                <a:uFillTx/>
                <a:latin typeface="+mn-lt"/>
                <a:ea typeface="+mn-ea"/>
                <a:cs typeface="+mn-cs"/>
              </a:rPr>
              <a:t>esplorare con le loro abilità</a:t>
            </a:r>
            <a:r>
              <a:rPr kumimoji="0" lang="it-IT" sz="2000" b="1"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it-IT"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it-IT" sz="2000" b="0" i="1" u="none" strike="noStrike" kern="1200" cap="none" spc="0" normalizeH="0" baseline="0" noProof="0" dirty="0" smtClean="0">
                <a:ln>
                  <a:noFill/>
                </a:ln>
                <a:solidFill>
                  <a:schemeClr val="tx1"/>
                </a:solidFill>
                <a:effectLst/>
                <a:uLnTx/>
                <a:uFillTx/>
                <a:latin typeface="+mn-lt"/>
                <a:ea typeface="+mn-ea"/>
                <a:cs typeface="+mn-cs"/>
              </a:rPr>
              <a:t>amore pazienza </a:t>
            </a:r>
            <a:r>
              <a:rPr kumimoji="0" lang="it-IT" sz="2000" b="1" i="1" u="none" strike="noStrike" kern="1200" cap="none" spc="0" normalizeH="0" baseline="0" noProof="0" dirty="0" smtClean="0">
                <a:ln>
                  <a:noFill/>
                </a:ln>
                <a:effectLst/>
                <a:uLnTx/>
                <a:uFillTx/>
                <a:latin typeface="+mn-lt"/>
                <a:ea typeface="+mn-ea"/>
                <a:cs typeface="+mn-cs"/>
              </a:rPr>
              <a:t>fiducia</a:t>
            </a:r>
            <a:r>
              <a:rPr kumimoji="0" lang="it-IT" sz="2000" b="0" i="1" u="none" strike="noStrike" kern="1200" cap="none" spc="0" normalizeH="0" baseline="0" noProof="0" dirty="0" smtClean="0">
                <a:ln>
                  <a:noFill/>
                </a:ln>
                <a:solidFill>
                  <a:schemeClr val="tx1"/>
                </a:solidFill>
                <a:effectLst/>
                <a:uLnTx/>
                <a:uFillTx/>
                <a:latin typeface="+mn-lt"/>
                <a:ea typeface="+mn-ea"/>
                <a:cs typeface="+mn-cs"/>
              </a:rPr>
              <a:t> rispetto dei propri figli</a:t>
            </a:r>
          </a:p>
          <a:p>
            <a:pPr marL="342900" marR="0" lvl="0" indent="-34290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it-IT" sz="2000" b="1" i="1" u="none" strike="noStrike" kern="1200" cap="none" spc="0" normalizeH="0" baseline="0" noProof="0" dirty="0" smtClean="0">
                <a:ln>
                  <a:noFill/>
                </a:ln>
                <a:effectLst/>
                <a:uLnTx/>
                <a:uFillTx/>
                <a:latin typeface="+mn-lt"/>
                <a:ea typeface="+mn-ea"/>
                <a:cs typeface="+mn-cs"/>
              </a:rPr>
              <a:t>fiducia nelle proprie capacità</a:t>
            </a:r>
            <a:r>
              <a:rPr kumimoji="0" lang="it-IT" sz="2000" b="0" i="1" u="none" strike="noStrike" kern="1200" cap="none" spc="0" normalizeH="0" baseline="0" noProof="0" dirty="0" smtClean="0">
                <a:ln>
                  <a:noFill/>
                </a:ln>
                <a:solidFill>
                  <a:srgbClr val="00B050"/>
                </a:solidFill>
                <a:effectLst/>
                <a:uLnTx/>
                <a:uFillTx/>
                <a:latin typeface="+mn-lt"/>
                <a:ea typeface="+mn-ea"/>
                <a:cs typeface="+mn-cs"/>
              </a:rPr>
              <a:t> </a:t>
            </a:r>
            <a:r>
              <a:rPr kumimoji="0" lang="it-IT" sz="2000" b="0" i="1" u="none" strike="noStrike" kern="1200" cap="none" spc="0" normalizeH="0" baseline="0" noProof="0" dirty="0" smtClean="0">
                <a:ln>
                  <a:noFill/>
                </a:ln>
                <a:solidFill>
                  <a:schemeClr val="tx1"/>
                </a:solidFill>
                <a:effectLst/>
                <a:uLnTx/>
                <a:uFillTx/>
                <a:latin typeface="+mn-lt"/>
                <a:ea typeface="+mn-ea"/>
                <a:cs typeface="+mn-cs"/>
              </a:rPr>
              <a:t>e in quelle del bambino</a:t>
            </a:r>
          </a:p>
          <a:p>
            <a:pPr marL="342900" marR="0" lvl="0" indent="-34290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it-IT" sz="2000" b="0" i="1" u="none" strike="noStrike" kern="1200" cap="none" spc="0" normalizeH="0" baseline="0" noProof="0" dirty="0" smtClean="0">
                <a:ln>
                  <a:noFill/>
                </a:ln>
                <a:solidFill>
                  <a:schemeClr val="tx1"/>
                </a:solidFill>
                <a:effectLst/>
                <a:uLnTx/>
                <a:uFillTx/>
                <a:latin typeface="+mn-lt"/>
                <a:ea typeface="+mn-ea"/>
                <a:cs typeface="+mn-cs"/>
              </a:rPr>
              <a:t>...fiducia e rispetto...infondere sicurezza </a:t>
            </a:r>
            <a:r>
              <a:rPr kumimoji="0" lang="it-IT" sz="2000" b="1" i="1" u="none" strike="noStrike" kern="1200" cap="none" spc="0" normalizeH="0" baseline="0" noProof="0" dirty="0" smtClean="0">
                <a:ln>
                  <a:noFill/>
                </a:ln>
                <a:effectLst/>
                <a:uLnTx/>
                <a:uFillTx/>
                <a:latin typeface="+mn-lt"/>
                <a:ea typeface="+mn-ea"/>
                <a:cs typeface="+mn-cs"/>
              </a:rPr>
              <a:t>lasciarli liberi di esplorare </a:t>
            </a:r>
            <a:r>
              <a:rPr kumimoji="0" lang="it-IT" sz="2000" b="0" i="1" u="none" strike="noStrike" kern="1200" cap="none" spc="0" normalizeH="0" baseline="0" noProof="0" dirty="0" smtClean="0">
                <a:ln>
                  <a:noFill/>
                </a:ln>
                <a:solidFill>
                  <a:schemeClr val="tx1"/>
                </a:solidFill>
                <a:effectLst/>
                <a:uLnTx/>
                <a:uFillTx/>
                <a:latin typeface="+mn-lt"/>
                <a:ea typeface="+mn-ea"/>
                <a:cs typeface="+mn-cs"/>
              </a:rPr>
              <a:t>abbastanza</a:t>
            </a:r>
          </a:p>
          <a:p>
            <a:pPr marL="342900" marR="0" lvl="0" indent="-34290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it-IT" sz="2000" b="0" i="1" u="none" strike="noStrike" kern="1200" cap="none" spc="0" normalizeH="0" baseline="0" noProof="0" dirty="0" smtClean="0">
                <a:ln>
                  <a:noFill/>
                </a:ln>
                <a:solidFill>
                  <a:schemeClr val="tx1"/>
                </a:solidFill>
                <a:effectLst/>
                <a:uLnTx/>
                <a:uFillTx/>
                <a:latin typeface="+mn-lt"/>
                <a:ea typeface="+mn-ea"/>
                <a:cs typeface="+mn-cs"/>
              </a:rPr>
              <a:t>....è importante assecondare le </a:t>
            </a:r>
            <a:r>
              <a:rPr kumimoji="0" lang="it-IT" sz="2000" b="1" i="1" u="none" strike="noStrike" kern="1200" cap="none" spc="0" normalizeH="0" baseline="0" noProof="0" dirty="0" smtClean="0">
                <a:ln>
                  <a:noFill/>
                </a:ln>
                <a:effectLst/>
                <a:uLnTx/>
                <a:uFillTx/>
                <a:latin typeface="+mn-lt"/>
                <a:ea typeface="+mn-ea"/>
                <a:cs typeface="+mn-cs"/>
              </a:rPr>
              <a:t>naturali inclinazioni dei figli</a:t>
            </a:r>
            <a:r>
              <a:rPr kumimoji="0" lang="it-IT" sz="2000" b="0" i="1" u="none" strike="noStrike" kern="1200" cap="none" spc="0" normalizeH="0" baseline="0" noProof="0" dirty="0" smtClean="0">
                <a:ln>
                  <a:noFill/>
                </a:ln>
                <a:solidFill>
                  <a:schemeClr val="tx1"/>
                </a:solidFill>
                <a:effectLst/>
                <a:uLnTx/>
                <a:uFillTx/>
                <a:latin typeface="+mn-lt"/>
                <a:ea typeface="+mn-ea"/>
                <a:cs typeface="+mn-cs"/>
              </a:rPr>
              <a:t>....e fare in </a:t>
            </a:r>
            <a:r>
              <a:rPr kumimoji="0" lang="it-IT" sz="2000" b="1" i="1" u="none" strike="noStrike" kern="1200" cap="none" spc="0" normalizeH="0" baseline="0" noProof="0" dirty="0" smtClean="0">
                <a:ln>
                  <a:noFill/>
                </a:ln>
                <a:effectLst/>
                <a:uLnTx/>
                <a:uFillTx/>
                <a:latin typeface="+mn-lt"/>
                <a:ea typeface="+mn-ea"/>
                <a:cs typeface="+mn-cs"/>
              </a:rPr>
              <a:t>modo che possano scegliere tra una vasta rosa di possibilità</a:t>
            </a:r>
          </a:p>
          <a:p>
            <a:pPr marL="342900" marR="0" lvl="0" indent="-34290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it-IT" sz="2000" b="1" i="1" u="none" strike="noStrike" kern="1200" cap="none" spc="0" normalizeH="0" baseline="0" noProof="0" dirty="0" smtClean="0">
                <a:ln>
                  <a:noFill/>
                </a:ln>
                <a:effectLst/>
                <a:uLnTx/>
                <a:uFillTx/>
                <a:latin typeface="+mn-lt"/>
                <a:ea typeface="+mn-ea"/>
                <a:cs typeface="+mn-cs"/>
              </a:rPr>
              <a:t>provo a mettermi nei suoi panni </a:t>
            </a:r>
            <a:r>
              <a:rPr kumimoji="0" lang="it-IT" sz="2000" b="0" i="1" u="none" strike="noStrike" kern="1200" cap="none" spc="0" normalizeH="0" baseline="0" noProof="0" dirty="0" smtClean="0">
                <a:ln>
                  <a:noFill/>
                </a:ln>
                <a:solidFill>
                  <a:schemeClr val="tx1"/>
                </a:solidFill>
                <a:effectLst/>
                <a:uLnTx/>
                <a:uFillTx/>
                <a:latin typeface="+mn-lt"/>
                <a:ea typeface="+mn-ea"/>
                <a:cs typeface="+mn-cs"/>
              </a:rPr>
              <a:t>quando fa qualcosa che ai miei occhi  è insolito ma per </a:t>
            </a:r>
            <a:r>
              <a:rPr kumimoji="0" lang="it-IT" sz="2000" b="0" i="1" u="none" strike="noStrike" kern="1200" cap="none" spc="0" normalizeH="0" baseline="0" noProof="0" dirty="0" smtClean="0">
                <a:ln>
                  <a:noFill/>
                </a:ln>
                <a:solidFill>
                  <a:schemeClr val="tx1"/>
                </a:solidFill>
                <a:effectLst/>
                <a:uLnTx/>
                <a:uFillTx/>
                <a:latin typeface="+mn-lt"/>
                <a:ea typeface="+mn-ea"/>
                <a:cs typeface="+mn-cs"/>
              </a:rPr>
              <a:t>lui </a:t>
            </a:r>
            <a:r>
              <a:rPr kumimoji="0" lang="it-IT" sz="2000" b="1" i="1" u="none" strike="noStrike" kern="1200" cap="none" spc="0" normalizeH="0" baseline="0" noProof="0" dirty="0" smtClean="0">
                <a:ln>
                  <a:noFill/>
                </a:ln>
                <a:solidFill>
                  <a:schemeClr val="tx1"/>
                </a:solidFill>
                <a:effectLst/>
                <a:uLnTx/>
                <a:uFillTx/>
                <a:latin typeface="+mn-lt"/>
                <a:ea typeface="+mn-ea"/>
                <a:cs typeface="+mn-cs"/>
              </a:rPr>
              <a:t>divertente</a:t>
            </a:r>
          </a:p>
          <a:p>
            <a:pPr marL="342900" marR="0" lvl="0" indent="-34290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it-IT" sz="2000" b="1" i="1" dirty="0" smtClean="0"/>
              <a:t>Allegria</a:t>
            </a:r>
            <a:r>
              <a:rPr lang="it-IT" sz="2000" i="1" dirty="0" smtClean="0"/>
              <a:t>, </a:t>
            </a:r>
            <a:r>
              <a:rPr lang="it-IT" sz="2000" b="1" i="1" dirty="0" smtClean="0"/>
              <a:t>gioco</a:t>
            </a:r>
          </a:p>
          <a:p>
            <a:pPr marL="342900" marR="0" lvl="0" indent="-34290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it-IT" sz="2000" b="1" i="1" dirty="0" smtClean="0"/>
              <a:t>Gioia</a:t>
            </a:r>
          </a:p>
          <a:p>
            <a:pPr marL="342900" marR="0" lvl="0" indent="-34290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it-IT" sz="2000" b="1" i="1" u="none" strike="noStrike" kern="1200" cap="none" spc="0" normalizeH="0" baseline="0" noProof="0" dirty="0" smtClean="0">
              <a:ln>
                <a:noFill/>
              </a:ln>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it-IT"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it-IT"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8229600" cy="1556792"/>
          </a:xfrm>
        </p:spPr>
        <p:txBody>
          <a:bodyPr>
            <a:noAutofit/>
          </a:bodyPr>
          <a:lstStyle/>
          <a:p>
            <a:r>
              <a:rPr lang="it-IT" sz="2400" b="1" dirty="0" smtClean="0"/>
              <a:t>Esprimere un contributo finale circa i guadagni ricevuti dal percorso in merito  ai </a:t>
            </a:r>
            <a:r>
              <a:rPr lang="it-IT" sz="2400" b="1" i="1" dirty="0" smtClean="0"/>
              <a:t>contenuti</a:t>
            </a:r>
            <a:r>
              <a:rPr lang="it-IT" sz="2400" b="1" dirty="0" smtClean="0"/>
              <a:t>, al </a:t>
            </a:r>
            <a:r>
              <a:rPr lang="it-IT" sz="2400" b="1" i="1" dirty="0" smtClean="0"/>
              <a:t>ruolo di genitore</a:t>
            </a:r>
            <a:r>
              <a:rPr lang="it-IT" sz="2400" b="1" dirty="0" smtClean="0"/>
              <a:t>, alla </a:t>
            </a:r>
            <a:r>
              <a:rPr lang="it-IT" sz="2400" b="1" i="1" dirty="0" smtClean="0"/>
              <a:t>relazione con i propri figli</a:t>
            </a:r>
            <a:r>
              <a:rPr lang="it-IT" sz="2400" b="1" dirty="0" smtClean="0"/>
              <a:t>, al </a:t>
            </a:r>
            <a:r>
              <a:rPr lang="it-IT" sz="2400" b="1" i="1" dirty="0" smtClean="0"/>
              <a:t>rapporto con il partner </a:t>
            </a:r>
            <a:endParaRPr lang="it-IT" sz="2400" b="1" i="1" dirty="0"/>
          </a:p>
        </p:txBody>
      </p:sp>
      <p:sp>
        <p:nvSpPr>
          <p:cNvPr id="3" name="Segnaposto contenuto 2"/>
          <p:cNvSpPr>
            <a:spLocks noGrp="1"/>
          </p:cNvSpPr>
          <p:nvPr>
            <p:ph idx="1"/>
          </p:nvPr>
        </p:nvSpPr>
        <p:spPr>
          <a:xfrm>
            <a:off x="251520" y="1556792"/>
            <a:ext cx="8712968" cy="5112568"/>
          </a:xfrm>
        </p:spPr>
        <p:txBody>
          <a:bodyPr>
            <a:normAutofit fontScale="25000" lnSpcReduction="20000"/>
          </a:bodyPr>
          <a:lstStyle/>
          <a:p>
            <a:endParaRPr lang="it-IT" dirty="0" smtClean="0"/>
          </a:p>
          <a:p>
            <a:endParaRPr lang="it-IT" dirty="0" smtClean="0"/>
          </a:p>
          <a:p>
            <a:endParaRPr lang="it-IT" dirty="0" smtClean="0"/>
          </a:p>
          <a:p>
            <a:r>
              <a:rPr lang="it-IT" sz="6400" b="1" dirty="0" smtClean="0"/>
              <a:t>Rispettare le differenze</a:t>
            </a:r>
          </a:p>
          <a:p>
            <a:r>
              <a:rPr lang="it-IT" sz="6400" b="1" dirty="0" smtClean="0"/>
              <a:t>Saper valorizzare </a:t>
            </a:r>
          </a:p>
          <a:p>
            <a:r>
              <a:rPr lang="it-IT" sz="6400" dirty="0" smtClean="0"/>
              <a:t>Dare maggiore ascolto cercando </a:t>
            </a:r>
            <a:r>
              <a:rPr lang="it-IT" sz="6400" b="1" dirty="0" smtClean="0"/>
              <a:t>di rispettare le loro (figli) esigenze </a:t>
            </a:r>
            <a:r>
              <a:rPr lang="it-IT" sz="6400" dirty="0" smtClean="0"/>
              <a:t>riducendo le regole e i limiti pur mantenendo saldi i valori educativi.</a:t>
            </a:r>
          </a:p>
          <a:p>
            <a:r>
              <a:rPr lang="it-IT" sz="6400" dirty="0" smtClean="0"/>
              <a:t>Saper valorizzare e usare parole di conforto e </a:t>
            </a:r>
            <a:r>
              <a:rPr lang="it-IT" sz="6400" b="1" dirty="0" smtClean="0"/>
              <a:t>stima nei confronti del proprio </a:t>
            </a:r>
            <a:r>
              <a:rPr lang="it-IT" sz="6400" b="1" dirty="0" err="1" smtClean="0"/>
              <a:t>compagno</a:t>
            </a:r>
            <a:r>
              <a:rPr lang="it-IT" sz="6400" dirty="0" err="1" smtClean="0"/>
              <a:t>…</a:t>
            </a:r>
            <a:r>
              <a:rPr lang="it-IT" sz="6400" dirty="0" smtClean="0"/>
              <a:t>.</a:t>
            </a:r>
          </a:p>
          <a:p>
            <a:pPr>
              <a:buNone/>
            </a:pPr>
            <a:endParaRPr lang="it-IT" sz="6400" dirty="0" smtClean="0"/>
          </a:p>
          <a:p>
            <a:pPr>
              <a:buNone/>
            </a:pPr>
            <a:endParaRPr lang="it-IT" sz="4900" dirty="0" smtClean="0"/>
          </a:p>
          <a:p>
            <a:endParaRPr lang="it-IT" dirty="0" smtClean="0"/>
          </a:p>
          <a:p>
            <a:r>
              <a:rPr lang="it-IT" sz="6400" dirty="0" smtClean="0"/>
              <a:t>Capacità a mettersi in gioco</a:t>
            </a:r>
          </a:p>
          <a:p>
            <a:r>
              <a:rPr lang="it-IT" sz="6400" dirty="0" smtClean="0"/>
              <a:t>Imparare giocando</a:t>
            </a:r>
          </a:p>
          <a:p>
            <a:endParaRPr lang="it-IT" sz="6400" dirty="0" smtClean="0"/>
          </a:p>
          <a:p>
            <a:endParaRPr lang="it-IT" sz="5500" dirty="0" smtClean="0"/>
          </a:p>
          <a:p>
            <a:endParaRPr lang="it-IT" dirty="0" smtClean="0"/>
          </a:p>
          <a:p>
            <a:r>
              <a:rPr lang="it-IT" sz="7200" dirty="0" smtClean="0"/>
              <a:t>Comunicare in modo diretto a misura di bambino</a:t>
            </a:r>
          </a:p>
          <a:p>
            <a:r>
              <a:rPr lang="it-IT" sz="7200" dirty="0" smtClean="0"/>
              <a:t>Fantastico pensare a mia figlia mettendomi nei suoi panni</a:t>
            </a:r>
          </a:p>
          <a:p>
            <a:r>
              <a:rPr lang="it-IT" sz="7200" dirty="0" smtClean="0"/>
              <a:t>Dare importanza alle cose giuste e mettermi nei panni di mio figlio</a:t>
            </a:r>
          </a:p>
          <a:p>
            <a:endParaRPr lang="it-IT" sz="7200" dirty="0" smtClean="0"/>
          </a:p>
          <a:p>
            <a:pPr>
              <a:buNone/>
            </a:pPr>
            <a:endParaRPr lang="it-IT" sz="7200" dirty="0" smtClean="0"/>
          </a:p>
          <a:p>
            <a:r>
              <a:rPr lang="it-IT" sz="7200" dirty="0" smtClean="0"/>
              <a:t>E’ stato un aiuto ad imparare ad osservare con più consapevolezza i comportamenti delle mie bimbe e un </a:t>
            </a:r>
            <a:r>
              <a:rPr lang="it-IT" sz="7200" b="1" dirty="0" smtClean="0"/>
              <a:t>invito a lasciarle sperimentare maggiormente</a:t>
            </a:r>
          </a:p>
          <a:p>
            <a:endParaRPr lang="it-IT" sz="7200" dirty="0" smtClean="0"/>
          </a:p>
          <a:p>
            <a:endParaRPr lang="it-IT" sz="7200" dirty="0"/>
          </a:p>
        </p:txBody>
      </p:sp>
      <p:sp>
        <p:nvSpPr>
          <p:cNvPr id="5" name="CasellaDiTesto 4"/>
          <p:cNvSpPr txBox="1"/>
          <p:nvPr/>
        </p:nvSpPr>
        <p:spPr>
          <a:xfrm>
            <a:off x="611560" y="1556792"/>
            <a:ext cx="2016224" cy="369332"/>
          </a:xfrm>
          <a:prstGeom prst="rect">
            <a:avLst/>
          </a:prstGeom>
          <a:noFill/>
        </p:spPr>
        <p:txBody>
          <a:bodyPr wrap="square" rtlCol="0">
            <a:spAutoFit/>
          </a:bodyPr>
          <a:lstStyle/>
          <a:p>
            <a:r>
              <a:rPr lang="it-IT" b="1" dirty="0" smtClean="0"/>
              <a:t>FIDUCIA</a:t>
            </a:r>
            <a:endParaRPr lang="it-IT" b="1" dirty="0"/>
          </a:p>
        </p:txBody>
      </p:sp>
      <p:sp>
        <p:nvSpPr>
          <p:cNvPr id="7" name="CasellaDiTesto 6"/>
          <p:cNvSpPr txBox="1"/>
          <p:nvPr/>
        </p:nvSpPr>
        <p:spPr>
          <a:xfrm>
            <a:off x="611560" y="4221088"/>
            <a:ext cx="2448272" cy="369332"/>
          </a:xfrm>
          <a:prstGeom prst="rect">
            <a:avLst/>
          </a:prstGeom>
          <a:noFill/>
        </p:spPr>
        <p:txBody>
          <a:bodyPr wrap="square" rtlCol="0">
            <a:spAutoFit/>
          </a:bodyPr>
          <a:lstStyle/>
          <a:p>
            <a:r>
              <a:rPr lang="it-IT" b="1" dirty="0" smtClean="0"/>
              <a:t>METTERSI</a:t>
            </a:r>
            <a:r>
              <a:rPr lang="it-IT" dirty="0" smtClean="0"/>
              <a:t> </a:t>
            </a:r>
            <a:r>
              <a:rPr lang="it-IT" b="1" dirty="0" smtClean="0"/>
              <a:t>NEI PANNI</a:t>
            </a:r>
            <a:endParaRPr lang="it-IT" b="1" dirty="0"/>
          </a:p>
        </p:txBody>
      </p:sp>
      <p:sp>
        <p:nvSpPr>
          <p:cNvPr id="8" name="CasellaDiTesto 7"/>
          <p:cNvSpPr txBox="1"/>
          <p:nvPr/>
        </p:nvSpPr>
        <p:spPr>
          <a:xfrm>
            <a:off x="611560" y="5661248"/>
            <a:ext cx="3528392" cy="369332"/>
          </a:xfrm>
          <a:prstGeom prst="rect">
            <a:avLst/>
          </a:prstGeom>
          <a:noFill/>
        </p:spPr>
        <p:txBody>
          <a:bodyPr wrap="square" rtlCol="0">
            <a:spAutoFit/>
          </a:bodyPr>
          <a:lstStyle/>
          <a:p>
            <a:r>
              <a:rPr lang="it-IT" b="1" dirty="0" smtClean="0"/>
              <a:t>ESPLORARE  E SPERIMENTARE </a:t>
            </a:r>
            <a:endParaRPr lang="it-IT" b="1" dirty="0"/>
          </a:p>
        </p:txBody>
      </p:sp>
      <p:sp>
        <p:nvSpPr>
          <p:cNvPr id="9" name="CasellaDiTesto 8"/>
          <p:cNvSpPr txBox="1"/>
          <p:nvPr/>
        </p:nvSpPr>
        <p:spPr>
          <a:xfrm>
            <a:off x="611560" y="3284984"/>
            <a:ext cx="2448272" cy="369332"/>
          </a:xfrm>
          <a:prstGeom prst="rect">
            <a:avLst/>
          </a:prstGeom>
          <a:noFill/>
        </p:spPr>
        <p:txBody>
          <a:bodyPr wrap="square" rtlCol="0">
            <a:spAutoFit/>
          </a:bodyPr>
          <a:lstStyle/>
          <a:p>
            <a:r>
              <a:rPr lang="it-IT" b="1" dirty="0" smtClean="0"/>
              <a:t>EDUCARE GIOCANDO</a:t>
            </a:r>
            <a:endParaRPr lang="it-IT"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0"/>
            <a:ext cx="8964488" cy="1484784"/>
          </a:xfrm>
        </p:spPr>
        <p:txBody>
          <a:bodyPr>
            <a:noAutofit/>
          </a:bodyPr>
          <a:lstStyle/>
          <a:p>
            <a:r>
              <a:rPr lang="it-IT" sz="2800" b="1" dirty="0" smtClean="0"/>
              <a:t/>
            </a:r>
            <a:br>
              <a:rPr lang="it-IT" sz="2800" b="1" dirty="0" smtClean="0"/>
            </a:br>
            <a:r>
              <a:rPr lang="it-IT" sz="2800" b="1" dirty="0" smtClean="0"/>
              <a:t/>
            </a:r>
            <a:br>
              <a:rPr lang="it-IT" sz="2800" b="1" dirty="0" smtClean="0"/>
            </a:br>
            <a:r>
              <a:rPr lang="it-IT" sz="2800" b="1" dirty="0" smtClean="0"/>
              <a:t>Considerazioni dei genitori rispetto alla metodologia utilizzata</a:t>
            </a:r>
            <a:br>
              <a:rPr lang="it-IT" sz="2800" b="1" dirty="0" smtClean="0"/>
            </a:br>
            <a:r>
              <a:rPr lang="it-IT" sz="2800" b="1" i="1" dirty="0" smtClean="0"/>
              <a:t>Esprimi un contributo rispetto alla metodologia utilizzata</a:t>
            </a:r>
            <a:br>
              <a:rPr lang="it-IT" sz="2800" b="1" i="1" dirty="0" smtClean="0"/>
            </a:br>
            <a:endParaRPr lang="it-IT" sz="2800" b="1" i="1" dirty="0"/>
          </a:p>
        </p:txBody>
      </p:sp>
      <p:sp>
        <p:nvSpPr>
          <p:cNvPr id="3" name="Segnaposto contenuto 2"/>
          <p:cNvSpPr>
            <a:spLocks noGrp="1"/>
          </p:cNvSpPr>
          <p:nvPr>
            <p:ph idx="1"/>
          </p:nvPr>
        </p:nvSpPr>
        <p:spPr>
          <a:xfrm>
            <a:off x="467544" y="1988840"/>
            <a:ext cx="8229600" cy="4093915"/>
          </a:xfrm>
        </p:spPr>
        <p:txBody>
          <a:bodyPr>
            <a:normAutofit fontScale="92500" lnSpcReduction="10000"/>
          </a:bodyPr>
          <a:lstStyle/>
          <a:p>
            <a:pPr lvl="0" algn="ctr">
              <a:buNone/>
            </a:pPr>
            <a:endParaRPr lang="it-IT" sz="2800" dirty="0" smtClean="0"/>
          </a:p>
          <a:p>
            <a:pPr lvl="0" algn="ctr">
              <a:buNone/>
            </a:pPr>
            <a:r>
              <a:rPr lang="it-IT" sz="2800" dirty="0" smtClean="0"/>
              <a:t>un modo </a:t>
            </a:r>
            <a:r>
              <a:rPr lang="it-IT" sz="2800" b="1" dirty="0" smtClean="0"/>
              <a:t>ogni volta creativo e divertente </a:t>
            </a:r>
            <a:r>
              <a:rPr lang="it-IT" sz="2800" dirty="0" smtClean="0"/>
              <a:t>per affrontare gli argomenti da imparare e riusare;</a:t>
            </a:r>
          </a:p>
          <a:p>
            <a:pPr lvl="0" algn="ctr">
              <a:buNone/>
            </a:pPr>
            <a:endParaRPr lang="it-IT" sz="2800" dirty="0" smtClean="0"/>
          </a:p>
          <a:p>
            <a:pPr lvl="0" algn="ctr">
              <a:buNone/>
            </a:pPr>
            <a:r>
              <a:rPr lang="it-IT" sz="2800" dirty="0" smtClean="0"/>
              <a:t>efficacie e costruttiva la tecnica </a:t>
            </a:r>
            <a:r>
              <a:rPr lang="it-IT" sz="2800" b="1" dirty="0" smtClean="0"/>
              <a:t>dell'imparare giocando </a:t>
            </a:r>
            <a:r>
              <a:rPr lang="it-IT" sz="2800" dirty="0" smtClean="0"/>
              <a:t>e utile la divisione in gruppi per facilitare la comunicazione e l'interazione</a:t>
            </a:r>
          </a:p>
          <a:p>
            <a:pPr lvl="0" algn="ctr">
              <a:buNone/>
            </a:pPr>
            <a:r>
              <a:rPr lang="it-IT" sz="2800" dirty="0" smtClean="0"/>
              <a:t>ho trovato forse la metodologia più adatta a me </a:t>
            </a:r>
            <a:r>
              <a:rPr lang="it-IT" sz="2800" dirty="0" err="1" smtClean="0"/>
              <a:t>perchè</a:t>
            </a:r>
            <a:r>
              <a:rPr lang="it-IT" sz="2800" dirty="0" smtClean="0"/>
              <a:t> più </a:t>
            </a:r>
            <a:r>
              <a:rPr lang="it-IT" sz="2800" b="1" dirty="0" smtClean="0"/>
              <a:t>facile, giocosa e divertente</a:t>
            </a:r>
          </a:p>
          <a:p>
            <a:pPr lvl="0" algn="ctr">
              <a:buNone/>
            </a:pPr>
            <a:r>
              <a:rPr lang="it-IT" sz="2800" b="1" dirty="0" smtClean="0"/>
              <a:t>il gioco coinvolge e diverte</a:t>
            </a:r>
            <a:r>
              <a:rPr lang="it-IT" sz="2800" dirty="0" smtClean="0"/>
              <a:t>, il confronto aiuta</a:t>
            </a:r>
          </a:p>
          <a:p>
            <a:endParaRPr lang="it-IT"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normAutofit fontScale="90000"/>
          </a:bodyPr>
          <a:lstStyle/>
          <a:p>
            <a:r>
              <a:rPr lang="it-IT" sz="2800" dirty="0" smtClean="0"/>
              <a:t>CONCLUSIONI: conoscere e sperimentare su di sé la TIM ha permesso ai genitori di: </a:t>
            </a:r>
            <a:endParaRPr lang="it-IT" sz="2800" dirty="0"/>
          </a:p>
        </p:txBody>
      </p:sp>
      <p:sp>
        <p:nvSpPr>
          <p:cNvPr id="3" name="Segnaposto contenuto 2"/>
          <p:cNvSpPr>
            <a:spLocks noGrp="1"/>
          </p:cNvSpPr>
          <p:nvPr>
            <p:ph idx="1"/>
          </p:nvPr>
        </p:nvSpPr>
        <p:spPr>
          <a:xfrm>
            <a:off x="467544" y="1052736"/>
            <a:ext cx="8157592" cy="5472608"/>
          </a:xfrm>
        </p:spPr>
        <p:txBody>
          <a:bodyPr>
            <a:normAutofit fontScale="25000" lnSpcReduction="20000"/>
          </a:bodyPr>
          <a:lstStyle/>
          <a:p>
            <a:pPr algn="just">
              <a:buNone/>
            </a:pPr>
            <a:r>
              <a:rPr lang="it-IT" dirty="0" smtClean="0"/>
              <a:t>       	</a:t>
            </a:r>
            <a:r>
              <a:rPr lang="it-IT" b="1" dirty="0" smtClean="0">
                <a:solidFill>
                  <a:schemeClr val="accent6">
                    <a:lumMod val="60000"/>
                    <a:lumOff val="40000"/>
                  </a:schemeClr>
                </a:solidFill>
              </a:rPr>
              <a:t> </a:t>
            </a:r>
            <a:r>
              <a:rPr lang="it-IT" sz="8000" b="1" dirty="0" smtClean="0">
                <a:solidFill>
                  <a:schemeClr val="accent6">
                    <a:lumMod val="60000"/>
                    <a:lumOff val="40000"/>
                  </a:schemeClr>
                </a:solidFill>
              </a:rPr>
              <a:t>Acquisire una maggiore conoscenza e consapevolezza rispetto al proprio ruolo;</a:t>
            </a:r>
            <a:r>
              <a:rPr lang="it-IT" sz="7600" b="1" dirty="0" smtClean="0">
                <a:solidFill>
                  <a:schemeClr val="accent6">
                    <a:lumMod val="60000"/>
                    <a:lumOff val="40000"/>
                  </a:schemeClr>
                </a:solidFill>
              </a:rPr>
              <a:t> </a:t>
            </a:r>
          </a:p>
          <a:p>
            <a:pPr lvl="1" algn="ctr">
              <a:buNone/>
            </a:pPr>
            <a:endParaRPr lang="it-IT" sz="6400" dirty="0" smtClean="0"/>
          </a:p>
          <a:p>
            <a:pPr lvl="1" algn="ctr">
              <a:buNone/>
            </a:pPr>
            <a:r>
              <a:rPr lang="it-IT" sz="7200" dirty="0" smtClean="0"/>
              <a:t>Mi è piaciuto conoscere la teoria delle intelligenze multiple è consolante e stimolante</a:t>
            </a:r>
          </a:p>
          <a:p>
            <a:pPr lvl="1" algn="ctr">
              <a:buNone/>
            </a:pPr>
            <a:r>
              <a:rPr lang="it-IT" sz="7200" dirty="0" smtClean="0"/>
              <a:t>Ho appreso cose rispetto ai bambini che prima non conoscevo;</a:t>
            </a:r>
          </a:p>
          <a:p>
            <a:pPr lvl="0" algn="ctr">
              <a:buNone/>
            </a:pPr>
            <a:r>
              <a:rPr lang="it-IT" sz="7200" dirty="0" smtClean="0"/>
              <a:t>Più consapevolezza delle azioni, non sono più casuali..;</a:t>
            </a:r>
          </a:p>
          <a:p>
            <a:pPr algn="just">
              <a:buNone/>
            </a:pPr>
            <a:r>
              <a:rPr lang="it-IT" sz="8000" dirty="0" smtClean="0"/>
              <a:t>	</a:t>
            </a:r>
          </a:p>
          <a:p>
            <a:pPr algn="just">
              <a:buNone/>
            </a:pPr>
            <a:r>
              <a:rPr lang="it-IT" sz="8000" dirty="0" smtClean="0"/>
              <a:t>	</a:t>
            </a:r>
            <a:r>
              <a:rPr lang="it-IT" sz="8000" b="1" dirty="0" smtClean="0">
                <a:solidFill>
                  <a:schemeClr val="accent6">
                    <a:lumMod val="60000"/>
                    <a:lumOff val="40000"/>
                  </a:schemeClr>
                </a:solidFill>
              </a:rPr>
              <a:t>Identificarsi nei panni del bambino </a:t>
            </a:r>
          </a:p>
          <a:p>
            <a:pPr algn="ctr">
              <a:buNone/>
            </a:pPr>
            <a:r>
              <a:rPr lang="it-IT" sz="8000" dirty="0" smtClean="0"/>
              <a:t>	</a:t>
            </a:r>
            <a:r>
              <a:rPr lang="it-IT" sz="7200" dirty="0" smtClean="0"/>
              <a:t>fantastico pensare a mia figlia mettendosi nei suoi panni, è tutta un'altra storia .....ma non sempre facile;</a:t>
            </a:r>
          </a:p>
          <a:p>
            <a:pPr lvl="0" algn="ctr">
              <a:buNone/>
            </a:pPr>
            <a:r>
              <a:rPr lang="it-IT" sz="7200" dirty="0" smtClean="0"/>
              <a:t>comunicare in modo più semplice e diretto a misura di bambino</a:t>
            </a:r>
          </a:p>
          <a:p>
            <a:pPr algn="just">
              <a:buNone/>
            </a:pPr>
            <a:endParaRPr lang="it-IT" sz="8000" dirty="0" smtClean="0"/>
          </a:p>
          <a:p>
            <a:pPr algn="just">
              <a:buNone/>
            </a:pPr>
            <a:r>
              <a:rPr lang="it-IT" sz="8000" dirty="0" smtClean="0">
                <a:solidFill>
                  <a:srgbClr val="00B050"/>
                </a:solidFill>
              </a:rPr>
              <a:t>	</a:t>
            </a:r>
            <a:r>
              <a:rPr lang="it-IT" sz="8000" b="1" dirty="0" smtClean="0">
                <a:solidFill>
                  <a:schemeClr val="accent6">
                    <a:lumMod val="60000"/>
                    <a:lumOff val="40000"/>
                  </a:schemeClr>
                </a:solidFill>
              </a:rPr>
              <a:t>Rappresentarsi il bambino con differenti abilità, utili a poter esplorare il mondo: </a:t>
            </a:r>
          </a:p>
          <a:p>
            <a:pPr algn="just">
              <a:buNone/>
            </a:pPr>
            <a:r>
              <a:rPr lang="it-IT" sz="8000" b="1" dirty="0" smtClean="0">
                <a:solidFill>
                  <a:schemeClr val="accent6">
                    <a:lumMod val="60000"/>
                    <a:lumOff val="40000"/>
                  </a:schemeClr>
                </a:solidFill>
              </a:rPr>
              <a:t> </a:t>
            </a:r>
            <a:r>
              <a:rPr lang="it-IT" sz="8000" b="1" i="1" dirty="0" smtClean="0">
                <a:solidFill>
                  <a:schemeClr val="accent6">
                    <a:lumMod val="60000"/>
                    <a:lumOff val="40000"/>
                  </a:schemeClr>
                </a:solidFill>
              </a:rPr>
              <a:t>	</a:t>
            </a:r>
            <a:endParaRPr lang="it-IT" sz="7200" b="1" i="1" dirty="0" smtClean="0">
              <a:solidFill>
                <a:schemeClr val="accent6">
                  <a:lumMod val="60000"/>
                  <a:lumOff val="40000"/>
                </a:schemeClr>
              </a:solidFill>
            </a:endParaRPr>
          </a:p>
          <a:p>
            <a:pPr algn="ctr">
              <a:buNone/>
            </a:pPr>
            <a:r>
              <a:rPr lang="it-IT" sz="7200" i="1" dirty="0" smtClean="0"/>
              <a:t>rispettare le loro (figli) esigenze</a:t>
            </a:r>
            <a:r>
              <a:rPr lang="it-IT" sz="7200" dirty="0" smtClean="0"/>
              <a:t> riducendo le regole e i limiti pur mantenendo saldi i valori educativi. </a:t>
            </a:r>
          </a:p>
          <a:p>
            <a:pPr algn="ctr">
              <a:buNone/>
            </a:pPr>
            <a:r>
              <a:rPr lang="it-IT" sz="7200" dirty="0" smtClean="0"/>
              <a:t>E’ stato un aiuto ad imparare ad osservare con più consapevolezza i comportamenti delle mie bimbe e un invito a lasciarle </a:t>
            </a:r>
            <a:r>
              <a:rPr lang="it-IT" sz="7200" i="1" dirty="0" smtClean="0"/>
              <a:t>sperimentare maggiormente</a:t>
            </a:r>
            <a:endParaRPr lang="it-IT" sz="7200" dirty="0" smtClean="0"/>
          </a:p>
          <a:p>
            <a:pPr lvl="0" algn="ctr">
              <a:buNone/>
            </a:pPr>
            <a:r>
              <a:rPr lang="it-IT" sz="8000" dirty="0" smtClean="0"/>
              <a:t> </a:t>
            </a:r>
          </a:p>
          <a:p>
            <a:pPr>
              <a:buNone/>
            </a:pPr>
            <a:r>
              <a:rPr lang="it-IT" sz="8000" dirty="0" smtClean="0"/>
              <a:t> </a:t>
            </a:r>
          </a:p>
          <a:p>
            <a:pPr>
              <a:buNone/>
            </a:pPr>
            <a:r>
              <a:rPr lang="it-IT" sz="8000" dirty="0" smtClean="0"/>
              <a:t>	</a:t>
            </a:r>
            <a:endParaRPr lang="it-IT" sz="51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 </a:t>
            </a:r>
            <a:r>
              <a:rPr lang="it-IT" dirty="0" err="1" smtClean="0"/>
              <a:t>sintesi……</a:t>
            </a:r>
            <a:endParaRPr lang="it-IT" dirty="0"/>
          </a:p>
        </p:txBody>
      </p:sp>
      <p:sp>
        <p:nvSpPr>
          <p:cNvPr id="3" name="Segnaposto contenuto 2"/>
          <p:cNvSpPr>
            <a:spLocks noGrp="1"/>
          </p:cNvSpPr>
          <p:nvPr>
            <p:ph idx="1"/>
          </p:nvPr>
        </p:nvSpPr>
        <p:spPr/>
        <p:txBody>
          <a:bodyPr>
            <a:normAutofit fontScale="92500" lnSpcReduction="20000"/>
          </a:bodyPr>
          <a:lstStyle/>
          <a:p>
            <a:pPr algn="ctr">
              <a:buNone/>
            </a:pPr>
            <a:r>
              <a:rPr lang="it-IT" i="1" dirty="0" smtClean="0"/>
              <a:t>		</a:t>
            </a:r>
            <a:r>
              <a:rPr lang="it-IT" i="1" dirty="0" err="1" smtClean="0"/>
              <a:t>……….rispettare</a:t>
            </a:r>
            <a:r>
              <a:rPr lang="it-IT" i="1" dirty="0" smtClean="0"/>
              <a:t> le loro (dei bambini) esigenze</a:t>
            </a:r>
          </a:p>
          <a:p>
            <a:pPr algn="ctr">
              <a:buNone/>
            </a:pPr>
            <a:r>
              <a:rPr lang="it-IT" dirty="0" smtClean="0"/>
              <a:t>		</a:t>
            </a:r>
            <a:r>
              <a:rPr lang="it-IT" dirty="0" err="1" smtClean="0"/>
              <a:t>………</a:t>
            </a:r>
            <a:r>
              <a:rPr lang="it-IT" dirty="0" smtClean="0"/>
              <a:t>..</a:t>
            </a:r>
            <a:r>
              <a:rPr lang="it-IT" i="1" dirty="0" smtClean="0"/>
              <a:t>osservare</a:t>
            </a:r>
            <a:r>
              <a:rPr lang="it-IT" dirty="0" smtClean="0"/>
              <a:t> con più consapevolezza i comportamenti delle mie bimbe e un invito a lasciarle </a:t>
            </a:r>
            <a:r>
              <a:rPr lang="it-IT" i="1" dirty="0" smtClean="0"/>
              <a:t>sperimentare </a:t>
            </a:r>
            <a:r>
              <a:rPr lang="it-IT" i="1" dirty="0" smtClean="0"/>
              <a:t>maggiormente</a:t>
            </a:r>
          </a:p>
          <a:p>
            <a:pPr algn="ctr">
              <a:buNone/>
            </a:pPr>
            <a:r>
              <a:rPr lang="it-IT" i="1" dirty="0" smtClean="0"/>
              <a:t>Mettersi nei panni </a:t>
            </a:r>
            <a:r>
              <a:rPr lang="it-IT" i="1" dirty="0" err="1" smtClean="0"/>
              <a:t>di…</a:t>
            </a:r>
            <a:r>
              <a:rPr lang="it-IT" i="1" dirty="0" smtClean="0"/>
              <a:t>.</a:t>
            </a:r>
          </a:p>
          <a:p>
            <a:pPr algn="ctr">
              <a:buNone/>
            </a:pPr>
            <a:r>
              <a:rPr lang="it-IT" i="1" dirty="0" smtClean="0"/>
              <a:t>Valorizzare le differenti </a:t>
            </a:r>
            <a:r>
              <a:rPr lang="it-IT" i="1" dirty="0" err="1" smtClean="0"/>
              <a:t>abilità…</a:t>
            </a:r>
            <a:r>
              <a:rPr lang="it-IT" i="1" dirty="0" smtClean="0"/>
              <a:t>..</a:t>
            </a:r>
            <a:endParaRPr lang="it-IT" i="1" dirty="0" smtClean="0"/>
          </a:p>
          <a:p>
            <a:pPr algn="ctr">
              <a:buNone/>
            </a:pPr>
            <a:endParaRPr lang="it-IT" i="1" dirty="0" smtClean="0"/>
          </a:p>
          <a:p>
            <a:pPr algn="ctr">
              <a:buNone/>
            </a:pPr>
            <a:r>
              <a:rPr lang="it-IT" sz="2800" i="1" dirty="0" smtClean="0"/>
              <a:t>COSTITUISCONO BUONE PREMESSE AFFINCHE’ IL GENITORE SVOLGA UN AZIONE EDUCATIVA CARATTERIZZATA DAGLI STESSI PRINCIPI CHE GUIDANO E ORIENTANO L’AZIONE DELL’INSEGNANTE/EDUCATORE </a:t>
            </a:r>
            <a:r>
              <a:rPr lang="it-IT" sz="2800" i="1" dirty="0" err="1" smtClean="0"/>
              <a:t>……</a:t>
            </a:r>
            <a:r>
              <a:rPr lang="it-IT" i="1" dirty="0" smtClean="0"/>
              <a:t>	</a:t>
            </a: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In </a:t>
            </a:r>
            <a:r>
              <a:rPr lang="it-IT" sz="3600" b="1" dirty="0" smtClean="0"/>
              <a:t>un approccio ecologico, quale quello proposto da </a:t>
            </a:r>
            <a:r>
              <a:rPr lang="it-IT" sz="3600" b="1" dirty="0" err="1" smtClean="0"/>
              <a:t>Bronfenbrenner</a:t>
            </a:r>
            <a:r>
              <a:rPr lang="it-IT" sz="3600" b="1" dirty="0" smtClean="0"/>
              <a:t> (1979)</a:t>
            </a:r>
            <a:endParaRPr lang="it-IT" sz="3600" b="1" dirty="0"/>
          </a:p>
        </p:txBody>
      </p:sp>
      <p:sp>
        <p:nvSpPr>
          <p:cNvPr id="3" name="Segnaposto contenuto 2"/>
          <p:cNvSpPr>
            <a:spLocks noGrp="1"/>
          </p:cNvSpPr>
          <p:nvPr>
            <p:ph idx="1"/>
          </p:nvPr>
        </p:nvSpPr>
        <p:spPr>
          <a:xfrm>
            <a:off x="179512" y="1600200"/>
            <a:ext cx="8712968" cy="4525963"/>
          </a:xfrm>
        </p:spPr>
        <p:txBody>
          <a:bodyPr>
            <a:normAutofit/>
          </a:bodyPr>
          <a:lstStyle/>
          <a:p>
            <a:pPr algn="just">
              <a:buNone/>
            </a:pPr>
            <a:r>
              <a:rPr lang="it-IT" dirty="0" smtClean="0"/>
              <a:t>	</a:t>
            </a:r>
            <a:r>
              <a:rPr lang="it-IT" sz="1800" dirty="0" smtClean="0"/>
              <a:t>l'azione di far interagire attivamente i microsistemi in cui i bambini sono inseriti (educatori, genitori) crea l'opportunità di un migliore riconoscimento reciproco e le basi per la collaborazione nella costruzione di una rappresentazione condivisa del bambino a livello </a:t>
            </a:r>
            <a:r>
              <a:rPr lang="it-IT" sz="1800" dirty="0" err="1" smtClean="0"/>
              <a:t>esosistemico</a:t>
            </a:r>
            <a:r>
              <a:rPr lang="it-IT" sz="1800" dirty="0" smtClean="0"/>
              <a:t>.</a:t>
            </a:r>
          </a:p>
          <a:p>
            <a:pPr>
              <a:buNone/>
            </a:pPr>
            <a:r>
              <a:rPr lang="it-IT" sz="1800" dirty="0" smtClean="0"/>
              <a:t>	</a:t>
            </a:r>
            <a:endParaRPr lang="it-IT" sz="1800" dirty="0" smtClean="0"/>
          </a:p>
          <a:p>
            <a:pPr>
              <a:buNone/>
            </a:pPr>
            <a:r>
              <a:rPr lang="it-IT" sz="1800" i="1" dirty="0" smtClean="0"/>
              <a:t>Il </a:t>
            </a:r>
            <a:r>
              <a:rPr lang="it-IT" sz="1800" i="1" dirty="0" smtClean="0"/>
              <a:t>fatto che anche i genitori insieme abbiano fatto questo percorso, ci da insieme una marcia in più</a:t>
            </a:r>
            <a:endParaRPr lang="it-IT" sz="1800" i="1" dirty="0"/>
          </a:p>
        </p:txBody>
      </p:sp>
      <p:sp>
        <p:nvSpPr>
          <p:cNvPr id="4" name="Ovale 3"/>
          <p:cNvSpPr/>
          <p:nvPr/>
        </p:nvSpPr>
        <p:spPr>
          <a:xfrm>
            <a:off x="3707904" y="3861048"/>
            <a:ext cx="4680520" cy="20162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Ovale 4"/>
          <p:cNvSpPr/>
          <p:nvPr/>
        </p:nvSpPr>
        <p:spPr>
          <a:xfrm>
            <a:off x="539552" y="3933056"/>
            <a:ext cx="4896544" cy="20162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p:cNvSpPr txBox="1"/>
          <p:nvPr/>
        </p:nvSpPr>
        <p:spPr>
          <a:xfrm>
            <a:off x="6012160" y="4797152"/>
            <a:ext cx="1512168" cy="461665"/>
          </a:xfrm>
          <a:prstGeom prst="rect">
            <a:avLst/>
          </a:prstGeom>
          <a:noFill/>
        </p:spPr>
        <p:txBody>
          <a:bodyPr wrap="square" rtlCol="0">
            <a:spAutoFit/>
          </a:bodyPr>
          <a:lstStyle/>
          <a:p>
            <a:r>
              <a:rPr lang="it-IT" sz="2400" b="1" dirty="0" smtClean="0"/>
              <a:t>Genitori</a:t>
            </a:r>
            <a:endParaRPr lang="it-IT" sz="2400" b="1" dirty="0"/>
          </a:p>
        </p:txBody>
      </p:sp>
      <p:sp>
        <p:nvSpPr>
          <p:cNvPr id="7" name="CasellaDiTesto 6"/>
          <p:cNvSpPr txBox="1"/>
          <p:nvPr/>
        </p:nvSpPr>
        <p:spPr>
          <a:xfrm>
            <a:off x="827584" y="4437112"/>
            <a:ext cx="2952328" cy="461665"/>
          </a:xfrm>
          <a:prstGeom prst="rect">
            <a:avLst/>
          </a:prstGeom>
          <a:noFill/>
        </p:spPr>
        <p:txBody>
          <a:bodyPr wrap="square" rtlCol="0">
            <a:spAutoFit/>
          </a:bodyPr>
          <a:lstStyle/>
          <a:p>
            <a:r>
              <a:rPr lang="it-IT" sz="2400" b="1" dirty="0" smtClean="0"/>
              <a:t>Educatori/insegnanti</a:t>
            </a:r>
            <a:endParaRPr lang="it-IT" sz="2400" b="1" dirty="0"/>
          </a:p>
        </p:txBody>
      </p:sp>
      <p:sp>
        <p:nvSpPr>
          <p:cNvPr id="8" name="CasellaDiTesto 7"/>
          <p:cNvSpPr txBox="1"/>
          <p:nvPr/>
        </p:nvSpPr>
        <p:spPr>
          <a:xfrm>
            <a:off x="3995936" y="4725144"/>
            <a:ext cx="1512168" cy="461665"/>
          </a:xfrm>
          <a:prstGeom prst="rect">
            <a:avLst/>
          </a:prstGeom>
          <a:noFill/>
        </p:spPr>
        <p:txBody>
          <a:bodyPr wrap="square" rtlCol="0">
            <a:spAutoFit/>
          </a:bodyPr>
          <a:lstStyle/>
          <a:p>
            <a:r>
              <a:rPr lang="it-IT" sz="2400" b="1" dirty="0" smtClean="0"/>
              <a:t>Bambino</a:t>
            </a:r>
            <a:endParaRPr lang="it-IT" sz="24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Bibliografia</a:t>
            </a:r>
            <a:endParaRPr lang="it-IT" sz="3200" dirty="0"/>
          </a:p>
        </p:txBody>
      </p:sp>
      <p:sp>
        <p:nvSpPr>
          <p:cNvPr id="3" name="Segnaposto contenuto 2"/>
          <p:cNvSpPr>
            <a:spLocks noGrp="1"/>
          </p:cNvSpPr>
          <p:nvPr>
            <p:ph idx="1"/>
          </p:nvPr>
        </p:nvSpPr>
        <p:spPr>
          <a:xfrm>
            <a:off x="457200" y="1196752"/>
            <a:ext cx="8229600" cy="5112568"/>
          </a:xfrm>
        </p:spPr>
        <p:txBody>
          <a:bodyPr>
            <a:normAutofit fontScale="47500" lnSpcReduction="20000"/>
          </a:bodyPr>
          <a:lstStyle/>
          <a:p>
            <a:pPr algn="just"/>
            <a:r>
              <a:rPr lang="it-IT" dirty="0" err="1" smtClean="0"/>
              <a:t>Bronfenbrenner</a:t>
            </a:r>
            <a:r>
              <a:rPr lang="it-IT" dirty="0" smtClean="0"/>
              <a:t> U. Ecologia dello sviluppo umano, il Mulino 1986 </a:t>
            </a:r>
          </a:p>
          <a:p>
            <a:pPr algn="just"/>
            <a:r>
              <a:rPr lang="it-IT" dirty="0" err="1" smtClean="0"/>
              <a:t>Bronfenbrenner</a:t>
            </a:r>
            <a:r>
              <a:rPr lang="it-IT" dirty="0" smtClean="0"/>
              <a:t>: per non dimenticare la sua lezione", di Alessio </a:t>
            </a:r>
            <a:r>
              <a:rPr lang="it-IT" dirty="0" err="1" smtClean="0"/>
              <a:t>Vieno</a:t>
            </a:r>
            <a:r>
              <a:rPr lang="it-IT" dirty="0" smtClean="0"/>
              <a:t> e Massimo </a:t>
            </a:r>
            <a:r>
              <a:rPr lang="it-IT" dirty="0" err="1" smtClean="0"/>
              <a:t>Santinello</a:t>
            </a:r>
            <a:r>
              <a:rPr lang="it-IT" dirty="0" smtClean="0"/>
              <a:t> Conferenza tenuta il 17 Marzo 1996 presso la Scuola di Pace "Vincenzo </a:t>
            </a:r>
            <a:r>
              <a:rPr lang="it-IT" dirty="0" err="1" smtClean="0"/>
              <a:t>Buccelletti</a:t>
            </a:r>
            <a:r>
              <a:rPr lang="it-IT" dirty="0" smtClean="0"/>
              <a:t>" di Senigallia</a:t>
            </a:r>
          </a:p>
          <a:p>
            <a:pPr algn="just"/>
            <a:r>
              <a:rPr lang="it-IT" dirty="0" err="1" smtClean="0"/>
              <a:t>Bruner</a:t>
            </a:r>
            <a:r>
              <a:rPr lang="it-IT" dirty="0" smtClean="0"/>
              <a:t>, </a:t>
            </a:r>
            <a:r>
              <a:rPr lang="it-IT" dirty="0" err="1" smtClean="0"/>
              <a:t>J.S.</a:t>
            </a:r>
            <a:r>
              <a:rPr lang="it-IT" dirty="0" smtClean="0"/>
              <a:t> (1986), La mente a più dimensioni, </a:t>
            </a:r>
            <a:r>
              <a:rPr lang="it-IT" dirty="0" err="1" smtClean="0"/>
              <a:t>trad</a:t>
            </a:r>
            <a:r>
              <a:rPr lang="it-IT" dirty="0" smtClean="0"/>
              <a:t> </a:t>
            </a:r>
            <a:r>
              <a:rPr lang="it-IT" dirty="0" err="1" smtClean="0"/>
              <a:t>it</a:t>
            </a:r>
            <a:r>
              <a:rPr lang="it-IT" dirty="0" smtClean="0"/>
              <a:t>. Laterza. Bari, 1988</a:t>
            </a:r>
          </a:p>
          <a:p>
            <a:pPr algn="just"/>
            <a:r>
              <a:rPr lang="it-IT" dirty="0" smtClean="0"/>
              <a:t> Franco </a:t>
            </a:r>
            <a:r>
              <a:rPr lang="it-IT" dirty="0" err="1" smtClean="0"/>
              <a:t>Fornari</a:t>
            </a:r>
            <a:r>
              <a:rPr lang="it-IT" dirty="0" smtClean="0"/>
              <a:t>, (1981) </a:t>
            </a:r>
            <a:r>
              <a:rPr lang="it-IT" i="1" dirty="0" smtClean="0"/>
              <a:t>La vita affettiva originaria del bambino</a:t>
            </a:r>
            <a:r>
              <a:rPr lang="it-IT" dirty="0" smtClean="0"/>
              <a:t>, Collana: </a:t>
            </a:r>
            <a:r>
              <a:rPr lang="it-IT" i="1" dirty="0" smtClean="0"/>
              <a:t>Biblioteca di psichiatria e di psicologia clinica, 9</a:t>
            </a:r>
            <a:r>
              <a:rPr lang="it-IT" dirty="0" smtClean="0"/>
              <a:t>, 13a ed. riveduta e ampliata, Milano, Feltrinelli, 1988, </a:t>
            </a:r>
            <a:r>
              <a:rPr lang="it-IT" i="1" dirty="0" smtClean="0"/>
              <a:t>I sogni delle madri in gravidanza: le strutture affettive del codice materno</a:t>
            </a:r>
            <a:r>
              <a:rPr lang="it-IT" dirty="0" smtClean="0"/>
              <a:t>, Collana: </a:t>
            </a:r>
            <a:r>
              <a:rPr lang="it-IT" i="1" dirty="0" smtClean="0"/>
              <a:t>Materiali universitari. Psicologia, 1</a:t>
            </a:r>
            <a:r>
              <a:rPr lang="it-IT" dirty="0" smtClean="0"/>
              <a:t>, Milano, </a:t>
            </a:r>
            <a:r>
              <a:rPr lang="it-IT" dirty="0" err="1" smtClean="0"/>
              <a:t>Unicopli</a:t>
            </a:r>
            <a:r>
              <a:rPr lang="it-IT" dirty="0" smtClean="0"/>
              <a:t>.</a:t>
            </a:r>
          </a:p>
          <a:p>
            <a:r>
              <a:rPr lang="it-IT" dirty="0" smtClean="0"/>
              <a:t>Gardner H. (1983) </a:t>
            </a:r>
            <a:r>
              <a:rPr lang="it-IT" dirty="0" err="1" smtClean="0"/>
              <a:t>Formae</a:t>
            </a:r>
            <a:r>
              <a:rPr lang="it-IT" dirty="0" smtClean="0"/>
              <a:t> Mentis. Saggio sulla pluralità delle intelligenze, </a:t>
            </a:r>
            <a:r>
              <a:rPr lang="it-IT" dirty="0" err="1" smtClean="0"/>
              <a:t>trad.it</a:t>
            </a:r>
            <a:r>
              <a:rPr lang="it-IT" dirty="0" smtClean="0"/>
              <a:t>, Feltrinelli, Milano 1987 </a:t>
            </a:r>
          </a:p>
          <a:p>
            <a:r>
              <a:rPr lang="it-IT" dirty="0" smtClean="0"/>
              <a:t>H. GARDNER, </a:t>
            </a:r>
            <a:r>
              <a:rPr lang="it-IT" i="1" dirty="0" smtClean="0"/>
              <a:t>Educazione e sviluppo della mente. Intelligenze multiple e</a:t>
            </a:r>
          </a:p>
          <a:p>
            <a:r>
              <a:rPr lang="it-IT" i="1" dirty="0" smtClean="0"/>
              <a:t>apprendimento, trad. </a:t>
            </a:r>
            <a:r>
              <a:rPr lang="it-IT" i="1" dirty="0" err="1" smtClean="0"/>
              <a:t>it</a:t>
            </a:r>
            <a:r>
              <a:rPr lang="it-IT" i="1" dirty="0" smtClean="0"/>
              <a:t>., </a:t>
            </a:r>
            <a:r>
              <a:rPr lang="it-IT" i="1" dirty="0" err="1" smtClean="0"/>
              <a:t>Erickson</a:t>
            </a:r>
            <a:r>
              <a:rPr lang="it-IT" i="1" dirty="0" smtClean="0"/>
              <a:t>, Trento 2005.</a:t>
            </a:r>
            <a:r>
              <a:rPr lang="it-IT" dirty="0" smtClean="0"/>
              <a:t> </a:t>
            </a:r>
          </a:p>
          <a:p>
            <a:r>
              <a:rPr lang="it-IT" dirty="0" smtClean="0"/>
              <a:t>H. GARDNER, D. H. FELDMAN, M. KRECHEVSKY (a cura di), </a:t>
            </a:r>
            <a:r>
              <a:rPr lang="it-IT" i="1" dirty="0" smtClean="0"/>
              <a:t>Project </a:t>
            </a:r>
            <a:r>
              <a:rPr lang="it-IT" i="1" dirty="0" err="1" smtClean="0"/>
              <a:t>Spectrum</a:t>
            </a:r>
            <a:r>
              <a:rPr lang="it-IT" i="1" dirty="0" smtClean="0"/>
              <a:t>: manuale di valutazione prescolare, trad. </a:t>
            </a:r>
            <a:r>
              <a:rPr lang="it-IT" i="1" dirty="0" err="1" smtClean="0"/>
              <a:t>it</a:t>
            </a:r>
            <a:r>
              <a:rPr lang="it-IT" i="1" dirty="0" smtClean="0"/>
              <a:t>., Junior, Bergamo 2002, vol.1.</a:t>
            </a:r>
          </a:p>
          <a:p>
            <a:r>
              <a:rPr lang="it-IT" i="1" dirty="0" smtClean="0"/>
              <a:t> </a:t>
            </a:r>
            <a:r>
              <a:rPr lang="it-IT" dirty="0" smtClean="0"/>
              <a:t>H. GARDNER, D. H. FELDMAN, M. KRECHEVSKY (a cura di), </a:t>
            </a:r>
            <a:r>
              <a:rPr lang="it-IT" i="1" dirty="0" smtClean="0"/>
              <a:t>Project </a:t>
            </a:r>
            <a:r>
              <a:rPr lang="it-IT" i="1" dirty="0" err="1" smtClean="0"/>
              <a:t>Spectrum</a:t>
            </a:r>
            <a:r>
              <a:rPr lang="it-IT" i="1" dirty="0" smtClean="0"/>
              <a:t>: prime attività di apprendimento, trad. </a:t>
            </a:r>
            <a:r>
              <a:rPr lang="it-IT" i="1" dirty="0" err="1" smtClean="0"/>
              <a:t>it</a:t>
            </a:r>
            <a:r>
              <a:rPr lang="it-IT" i="1" dirty="0" smtClean="0"/>
              <a:t>., Junior, Bergamo 2002, vol.2.</a:t>
            </a:r>
            <a:endParaRPr lang="it-IT" dirty="0" smtClean="0"/>
          </a:p>
          <a:p>
            <a:r>
              <a:rPr lang="it-IT" dirty="0" err="1" smtClean="0"/>
              <a:t>Mugny</a:t>
            </a:r>
            <a:r>
              <a:rPr lang="it-IT" dirty="0" smtClean="0"/>
              <a:t>, G. - </a:t>
            </a:r>
            <a:r>
              <a:rPr lang="it-IT" dirty="0" err="1" smtClean="0"/>
              <a:t>Carugati</a:t>
            </a:r>
            <a:r>
              <a:rPr lang="it-IT" dirty="0" smtClean="0"/>
              <a:t> F., L'intelligenza al plurale. rappresentazioni sociali dell'intelligenza e del suo sviluppo, </a:t>
            </a:r>
            <a:r>
              <a:rPr lang="it-IT" dirty="0" err="1" smtClean="0"/>
              <a:t>Clueb</a:t>
            </a:r>
            <a:r>
              <a:rPr lang="it-IT" dirty="0" smtClean="0"/>
              <a:t>, Bologna, 1988</a:t>
            </a:r>
          </a:p>
          <a:p>
            <a:r>
              <a:rPr lang="it-IT" dirty="0" smtClean="0"/>
              <a:t>P. </a:t>
            </a:r>
            <a:r>
              <a:rPr lang="it-IT" dirty="0" err="1" smtClean="0"/>
              <a:t>Nicolini</a:t>
            </a:r>
            <a:r>
              <a:rPr lang="it-IT" dirty="0" smtClean="0"/>
              <a:t> (a cura di), </a:t>
            </a:r>
            <a:r>
              <a:rPr lang="it-IT" i="1" dirty="0" smtClean="0"/>
              <a:t>Osservare il bambino nella scuola dell’infanzia, Junior, </a:t>
            </a:r>
            <a:r>
              <a:rPr lang="it-IT" dirty="0" smtClean="0"/>
              <a:t>Intelligenze in azione, Bergamo 2000. P. </a:t>
            </a:r>
            <a:r>
              <a:rPr lang="it-IT" dirty="0" err="1" smtClean="0"/>
              <a:t>Nicolini</a:t>
            </a:r>
            <a:r>
              <a:rPr lang="it-IT" dirty="0" smtClean="0"/>
              <a:t> (a cura di), </a:t>
            </a:r>
            <a:r>
              <a:rPr lang="it-IT" i="1" dirty="0" smtClean="0"/>
              <a:t>La teoria delle intelligenze multiple. Aspetti concettuali e buone pratiche, Junior, Intelligenze in azione, Parma 2011.</a:t>
            </a:r>
            <a:endParaRPr lang="it-IT" dirty="0" smtClean="0"/>
          </a:p>
          <a:p>
            <a:pPr algn="just"/>
            <a:r>
              <a:rPr lang="it-IT" dirty="0" smtClean="0"/>
              <a:t>Richardson, K (1999), Che cos'è l'intelligenza?, </a:t>
            </a:r>
            <a:r>
              <a:rPr lang="it-IT" dirty="0" err="1" smtClean="0"/>
              <a:t>trad.it</a:t>
            </a:r>
            <a:r>
              <a:rPr lang="it-IT" dirty="0" smtClean="0"/>
              <a:t>, Einaudi, Tornino, 1999. </a:t>
            </a:r>
          </a:p>
          <a:p>
            <a:pPr algn="just"/>
            <a:r>
              <a:rPr lang="it-IT" dirty="0" smtClean="0"/>
              <a:t>L. S. </a:t>
            </a:r>
            <a:r>
              <a:rPr lang="it-IT" dirty="0" err="1" smtClean="0"/>
              <a:t>Vygotskij</a:t>
            </a:r>
            <a:r>
              <a:rPr lang="it-IT" dirty="0" smtClean="0"/>
              <a:t>, </a:t>
            </a:r>
            <a:r>
              <a:rPr lang="it-IT" i="1" dirty="0" smtClean="0"/>
              <a:t>Pensiero e linguaggio, trad. </a:t>
            </a:r>
            <a:r>
              <a:rPr lang="it-IT" i="1" dirty="0" err="1" smtClean="0"/>
              <a:t>it</a:t>
            </a:r>
            <a:r>
              <a:rPr lang="it-IT" i="1" dirty="0" smtClean="0"/>
              <a:t>., Laterza, Bari 1990.</a:t>
            </a:r>
            <a:endParaRPr lang="it-IT" dirty="0" smtClean="0"/>
          </a:p>
          <a:p>
            <a:pPr algn="just"/>
            <a:r>
              <a:rPr lang="it-IT" dirty="0" err="1" smtClean="0"/>
              <a:t>Winnicott</a:t>
            </a:r>
            <a:r>
              <a:rPr lang="it-IT" dirty="0" smtClean="0"/>
              <a:t> D. (1965), </a:t>
            </a:r>
            <a:r>
              <a:rPr lang="it-IT" i="1" dirty="0" smtClean="0"/>
              <a:t>Sviluppo affettivo e ambiente</a:t>
            </a:r>
            <a:r>
              <a:rPr lang="it-IT" dirty="0" smtClean="0"/>
              <a:t>, trad. </a:t>
            </a:r>
            <a:r>
              <a:rPr lang="it-IT" dirty="0" err="1" smtClean="0"/>
              <a:t>it</a:t>
            </a:r>
            <a:r>
              <a:rPr lang="it-IT" dirty="0" smtClean="0"/>
              <a:t>. Armando 1965.</a:t>
            </a:r>
          </a:p>
          <a:p>
            <a:pPr algn="just"/>
            <a:endParaRPr lang="it-IT" dirty="0" smtClean="0"/>
          </a:p>
          <a:p>
            <a:endParaRPr lang="it-IT" dirty="0" smtClean="0"/>
          </a:p>
          <a:p>
            <a:endParaRPr lang="it-IT" dirty="0" smtClean="0"/>
          </a:p>
          <a:p>
            <a:pPr>
              <a:buNone/>
            </a:pP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Progetto pilota di sostegno alla genitorialità e alla funzione educativa</a:t>
            </a:r>
            <a:endParaRPr lang="it-IT" dirty="0"/>
          </a:p>
        </p:txBody>
      </p:sp>
      <p:sp>
        <p:nvSpPr>
          <p:cNvPr id="3" name="Segnaposto contenuto 2"/>
          <p:cNvSpPr>
            <a:spLocks noGrp="1"/>
          </p:cNvSpPr>
          <p:nvPr>
            <p:ph idx="1"/>
          </p:nvPr>
        </p:nvSpPr>
        <p:spPr>
          <a:xfrm>
            <a:off x="467544" y="1772816"/>
            <a:ext cx="8229600" cy="4525963"/>
          </a:xfrm>
        </p:spPr>
        <p:txBody>
          <a:bodyPr/>
          <a:lstStyle/>
          <a:p>
            <a:r>
              <a:rPr lang="it-IT" dirty="0" smtClean="0"/>
              <a:t>Luogo di realizzazione: Asilo Nido </a:t>
            </a:r>
            <a:r>
              <a:rPr lang="it-IT" dirty="0" err="1" smtClean="0"/>
              <a:t>Cicciopasticcio</a:t>
            </a:r>
            <a:r>
              <a:rPr lang="it-IT" dirty="0" smtClean="0"/>
              <a:t> di Porto Potenza (MC)</a:t>
            </a:r>
          </a:p>
          <a:p>
            <a:r>
              <a:rPr lang="it-IT" dirty="0" smtClean="0"/>
              <a:t>Numero di partecipanti 23 genitori e due educatori</a:t>
            </a:r>
          </a:p>
          <a:p>
            <a:r>
              <a:rPr lang="it-IT" dirty="0" smtClean="0"/>
              <a:t>Tempo di realizzazione Febbraio-Maggio 2014</a:t>
            </a:r>
          </a:p>
          <a:p>
            <a:r>
              <a:rPr lang="it-IT" dirty="0" smtClean="0"/>
              <a:t>Approccio utilizzato: </a:t>
            </a:r>
            <a:r>
              <a:rPr lang="it-IT" i="1" dirty="0" smtClean="0"/>
              <a:t>ricerca azione</a:t>
            </a:r>
            <a:endParaRPr lang="it-IT"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8229600" cy="868958"/>
          </a:xfrm>
        </p:spPr>
        <p:txBody>
          <a:bodyPr/>
          <a:lstStyle/>
          <a:p>
            <a:r>
              <a:rPr lang="it-IT" dirty="0" smtClean="0"/>
              <a:t>Assunti teorici di riferimento</a:t>
            </a:r>
            <a:endParaRPr lang="it-IT" dirty="0"/>
          </a:p>
        </p:txBody>
      </p:sp>
      <p:sp>
        <p:nvSpPr>
          <p:cNvPr id="3" name="Segnaposto contenuto 2"/>
          <p:cNvSpPr>
            <a:spLocks noGrp="1"/>
          </p:cNvSpPr>
          <p:nvPr>
            <p:ph idx="1"/>
          </p:nvPr>
        </p:nvSpPr>
        <p:spPr>
          <a:xfrm>
            <a:off x="457200" y="908720"/>
            <a:ext cx="8229600" cy="5688632"/>
          </a:xfrm>
        </p:spPr>
        <p:txBody>
          <a:bodyPr>
            <a:normAutofit/>
          </a:bodyPr>
          <a:lstStyle/>
          <a:p>
            <a:pPr algn="just">
              <a:buNone/>
            </a:pPr>
            <a:r>
              <a:rPr lang="it-IT" sz="2000" dirty="0" smtClean="0"/>
              <a:t>Teoria storico culturale di </a:t>
            </a:r>
            <a:r>
              <a:rPr lang="it-IT" sz="2000" dirty="0" err="1" smtClean="0"/>
              <a:t>Vygotskij</a:t>
            </a:r>
            <a:r>
              <a:rPr lang="it-IT" sz="2000" dirty="0" smtClean="0"/>
              <a:t> (1896-1934), suggerisce che lo sviluppo infantile sia il risultato di una componente biologica (tappe di sviluppo che dipendono da fattori innati e abilità cognitive) ma anche dalle interazioni sociali. L’azione dell’adulto di </a:t>
            </a:r>
            <a:r>
              <a:rPr lang="it-IT" sz="2000" dirty="0" err="1" smtClean="0"/>
              <a:t>scaffolding</a:t>
            </a:r>
            <a:r>
              <a:rPr lang="it-IT" sz="2000" dirty="0" smtClean="0"/>
              <a:t> "impalcatura", consente l’acquisizione di abilità superiori</a:t>
            </a:r>
            <a:r>
              <a:rPr lang="it-IT" sz="2000" dirty="0" smtClean="0"/>
              <a:t>.</a:t>
            </a:r>
          </a:p>
          <a:p>
            <a:pPr algn="just">
              <a:buNone/>
            </a:pPr>
            <a:endParaRPr lang="it-IT" sz="2000" dirty="0" smtClean="0"/>
          </a:p>
          <a:p>
            <a:pPr algn="just">
              <a:buNone/>
            </a:pPr>
            <a:r>
              <a:rPr lang="it-IT" sz="2000" dirty="0" smtClean="0"/>
              <a:t>Modello Ecologico di </a:t>
            </a:r>
            <a:r>
              <a:rPr lang="it-IT" sz="2000" dirty="0" err="1" smtClean="0"/>
              <a:t>Bronfennbrenner</a:t>
            </a:r>
            <a:r>
              <a:rPr lang="it-IT" sz="2000" dirty="0" smtClean="0"/>
              <a:t> (1917-2005): la sviluppo umano va studiato e compreso considerando l’interazione e le relazioni che si generano tra i vari sistemi concentrici </a:t>
            </a:r>
            <a:r>
              <a:rPr lang="it-IT" sz="2000" dirty="0" smtClean="0"/>
              <a:t>che </a:t>
            </a:r>
            <a:r>
              <a:rPr lang="it-IT" sz="2000" dirty="0" smtClean="0"/>
              <a:t>costituiscono il contesto di vita. Tra le interazioni si genera un trasferimento di energia che produce "competenza” o  "disfunzione</a:t>
            </a:r>
            <a:r>
              <a:rPr lang="it-IT" sz="2000" dirty="0" smtClean="0"/>
              <a:t>".</a:t>
            </a:r>
          </a:p>
          <a:p>
            <a:pPr algn="just">
              <a:buNone/>
            </a:pPr>
            <a:endParaRPr lang="it-IT" sz="2000" dirty="0" smtClean="0"/>
          </a:p>
          <a:p>
            <a:pPr algn="just">
              <a:buNone/>
            </a:pPr>
            <a:r>
              <a:rPr lang="it-IT" sz="2000" dirty="0" smtClean="0"/>
              <a:t>Approccio modulare dell’intelligenza: la Teoria delle Intelligenze Multiple di Howard Gardner (1983). L’intelligenza come la capacità di </a:t>
            </a:r>
            <a:r>
              <a:rPr lang="it-IT" sz="2000" i="1" dirty="0" smtClean="0"/>
              <a:t>risolvere problemi e creare prodotti</a:t>
            </a:r>
            <a:r>
              <a:rPr lang="it-IT" sz="2000" dirty="0" smtClean="0"/>
              <a:t> che siano anche </a:t>
            </a:r>
            <a:r>
              <a:rPr lang="it-IT" sz="2000" i="1" dirty="0" smtClean="0"/>
              <a:t>apprezzabili nella cultura di riferimento</a:t>
            </a:r>
            <a:r>
              <a:rPr lang="it-IT" sz="2000" dirty="0" smtClean="0"/>
              <a:t>. </a:t>
            </a:r>
            <a:endParaRPr lang="it-IT"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Destinatari del progetto </a:t>
            </a:r>
            <a:endParaRPr lang="it-IT" dirty="0"/>
          </a:p>
        </p:txBody>
      </p:sp>
      <p:sp>
        <p:nvSpPr>
          <p:cNvPr id="3" name="Segnaposto contenuto 2"/>
          <p:cNvSpPr>
            <a:spLocks noGrp="1"/>
          </p:cNvSpPr>
          <p:nvPr>
            <p:ph idx="1"/>
          </p:nvPr>
        </p:nvSpPr>
        <p:spPr/>
        <p:txBody>
          <a:bodyPr>
            <a:normAutofit fontScale="77500" lnSpcReduction="20000"/>
          </a:bodyPr>
          <a:lstStyle/>
          <a:p>
            <a:pPr algn="just"/>
            <a:r>
              <a:rPr lang="it-IT" dirty="0" smtClean="0"/>
              <a:t>Genitori ed educatori del Nido che insieme rappresentano due microsistemi importanti per lo sviluppo del bambino. </a:t>
            </a:r>
          </a:p>
          <a:p>
            <a:pPr algn="just"/>
            <a:r>
              <a:rPr lang="it-IT" dirty="0" smtClean="0"/>
              <a:t>Gli educatori  sono stati in precedenza introdotti alla Teoria delle Intelligenze multiple di Howard Gardner e formati a osservare i bambini attraverso tale ottica plurale</a:t>
            </a:r>
          </a:p>
          <a:p>
            <a:pPr algn="just"/>
            <a:r>
              <a:rPr lang="it-IT" dirty="0" smtClean="0"/>
              <a:t>La/e famiglia/e rappresenta il primo contesto di vita di un bambino, pertanto la funzione genitoriale lo accompagna, assiste, sostiene nell’acquisizione dei compiti di sviluppo sin dai primi anni di vita. Queste competenze corrispondono all’evoluzione delle sue intelligenze, pertanto è fondamentale che si presti attenzione allo sviluppo delle stesse a partire dalla loro primordiale comparsa e quindi al contesto familiare in cui si sviluppano.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OBIETTIVI DEL PROGETTO</a:t>
            </a:r>
            <a:endParaRPr lang="it-IT" dirty="0"/>
          </a:p>
        </p:txBody>
      </p:sp>
      <p:sp>
        <p:nvSpPr>
          <p:cNvPr id="3" name="Segnaposto contenuto 2"/>
          <p:cNvSpPr>
            <a:spLocks noGrp="1"/>
          </p:cNvSpPr>
          <p:nvPr>
            <p:ph idx="1"/>
          </p:nvPr>
        </p:nvSpPr>
        <p:spPr/>
        <p:txBody>
          <a:bodyPr>
            <a:normAutofit fontScale="92500" lnSpcReduction="10000"/>
          </a:bodyPr>
          <a:lstStyle/>
          <a:p>
            <a:pPr algn="just"/>
            <a:r>
              <a:rPr lang="it-IT" dirty="0" smtClean="0"/>
              <a:t>verificare se e come la Teoria delle Intelligenze Multiple di Gardner possa sostenere il lavoro nella fase di conoscenza e valutazione delle risorse genitoriali; </a:t>
            </a:r>
          </a:p>
          <a:p>
            <a:pPr algn="just"/>
            <a:r>
              <a:rPr lang="it-IT" dirty="0" smtClean="0"/>
              <a:t>offrire un linguaggio comune e fornire un ancoraggio condiviso nella ricognizione e nella costruzione della rappresentazione del bambino da parte di educatori e genitori. Da una visione contrastante, alla rappresentazione del bambino in maniera più consonante.  </a:t>
            </a:r>
          </a:p>
          <a:p>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539552" y="3212976"/>
            <a:ext cx="8229600" cy="922114"/>
          </a:xfrm>
        </p:spPr>
        <p:txBody>
          <a:bodyPr>
            <a:normAutofit/>
          </a:bodyPr>
          <a:lstStyle/>
          <a:p>
            <a:r>
              <a:rPr lang="it-IT" sz="4100" b="1" dirty="0" smtClean="0"/>
              <a:t>Strumenti di rilevazione dati</a:t>
            </a:r>
            <a:endParaRPr lang="it-IT" sz="4100" b="1" dirty="0"/>
          </a:p>
        </p:txBody>
      </p:sp>
      <p:sp>
        <p:nvSpPr>
          <p:cNvPr id="6" name="Segnaposto contenuto 5"/>
          <p:cNvSpPr>
            <a:spLocks noGrp="1"/>
          </p:cNvSpPr>
          <p:nvPr>
            <p:ph idx="1"/>
          </p:nvPr>
        </p:nvSpPr>
        <p:spPr>
          <a:xfrm>
            <a:off x="251520" y="4293096"/>
            <a:ext cx="8229600" cy="2304256"/>
          </a:xfrm>
        </p:spPr>
        <p:txBody>
          <a:bodyPr>
            <a:normAutofit fontScale="70000" lnSpcReduction="20000"/>
          </a:bodyPr>
          <a:lstStyle/>
          <a:p>
            <a:pPr lvl="0" algn="just"/>
            <a:r>
              <a:rPr lang="it-IT" dirty="0" smtClean="0"/>
              <a:t>Autopresentazione; questionario a domande aperte: Quali sono a tuo parere le risorse necessarie per svolgere il ruolo genitoriale? Quali abilità pensi di avere rispetto a questo ruolo?</a:t>
            </a:r>
          </a:p>
          <a:p>
            <a:pPr lvl="0" algn="just"/>
            <a:endParaRPr lang="it-IT" dirty="0" smtClean="0"/>
          </a:p>
          <a:p>
            <a:pPr lvl="0" algn="just"/>
            <a:r>
              <a:rPr lang="it-IT" dirty="0" smtClean="0"/>
              <a:t>Questionario di valutazione finale: guadagni ricevuti dal percorso in merito al </a:t>
            </a:r>
            <a:r>
              <a:rPr lang="it-IT" i="1" dirty="0" smtClean="0"/>
              <a:t>ruolo di genitor</a:t>
            </a:r>
            <a:r>
              <a:rPr lang="it-IT" dirty="0" smtClean="0"/>
              <a:t>e, alla </a:t>
            </a:r>
            <a:r>
              <a:rPr lang="it-IT" i="1" dirty="0" smtClean="0"/>
              <a:t>relazione con i propri figli,  al metodo utilizzato, al rapporto con l’altro genitore. </a:t>
            </a:r>
            <a:r>
              <a:rPr lang="it-IT" dirty="0" smtClean="0"/>
              <a:t> </a:t>
            </a:r>
          </a:p>
          <a:p>
            <a:endParaRPr lang="it-IT" dirty="0"/>
          </a:p>
        </p:txBody>
      </p:sp>
      <p:sp>
        <p:nvSpPr>
          <p:cNvPr id="8" name="Titolo 4"/>
          <p:cNvSpPr txBox="1">
            <a:spLocks/>
          </p:cNvSpPr>
          <p:nvPr/>
        </p:nvSpPr>
        <p:spPr>
          <a:xfrm>
            <a:off x="395536" y="260648"/>
            <a:ext cx="8229600" cy="648072"/>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400" b="1" i="0" u="none" strike="noStrike" kern="1200" cap="none" spc="0" normalizeH="0" baseline="0" noProof="0" dirty="0" smtClean="0">
                <a:ln>
                  <a:noFill/>
                </a:ln>
                <a:solidFill>
                  <a:schemeClr val="tx1"/>
                </a:solidFill>
                <a:effectLst/>
                <a:uLnTx/>
                <a:uFillTx/>
                <a:latin typeface="+mj-lt"/>
                <a:ea typeface="+mj-ea"/>
                <a:cs typeface="+mj-cs"/>
              </a:rPr>
              <a:t>Fasi del progetto</a:t>
            </a:r>
            <a:endParaRPr kumimoji="0" lang="it-IT" sz="4400" b="1" i="0" u="none" strike="noStrike" kern="1200" cap="none" spc="0" normalizeH="0" baseline="0" noProof="0" dirty="0">
              <a:ln>
                <a:noFill/>
              </a:ln>
              <a:solidFill>
                <a:schemeClr val="tx1"/>
              </a:solidFill>
              <a:effectLst/>
              <a:uLnTx/>
              <a:uFillTx/>
              <a:latin typeface="+mj-lt"/>
              <a:ea typeface="+mj-ea"/>
              <a:cs typeface="+mj-cs"/>
            </a:endParaRPr>
          </a:p>
        </p:txBody>
      </p:sp>
      <p:sp>
        <p:nvSpPr>
          <p:cNvPr id="9" name="Segnaposto contenuto 5"/>
          <p:cNvSpPr txBox="1">
            <a:spLocks/>
          </p:cNvSpPr>
          <p:nvPr/>
        </p:nvSpPr>
        <p:spPr>
          <a:xfrm>
            <a:off x="6588224" y="4005064"/>
            <a:ext cx="8229600" cy="306896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it-IT"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Segnaposto contenuto 5"/>
          <p:cNvSpPr txBox="1">
            <a:spLocks/>
          </p:cNvSpPr>
          <p:nvPr/>
        </p:nvSpPr>
        <p:spPr>
          <a:xfrm>
            <a:off x="251520" y="908720"/>
            <a:ext cx="8640960" cy="2520280"/>
          </a:xfrm>
          <a:prstGeom prst="rect">
            <a:avLst/>
          </a:prstGeom>
        </p:spPr>
        <p:txBody>
          <a:bodyPr vert="horz" lIns="91440" tIns="45720" rIns="91440" bIns="45720" rtlCol="0">
            <a:normAutofit fontScale="40000" lnSpcReduction="20000"/>
          </a:bodyPr>
          <a:lstStyle/>
          <a:p>
            <a:pPr marL="342900" marR="0" lvl="0" indent="-342900" algn="just" defTabSz="914400" rtl="0" eaLnBrk="1" fontAlgn="auto" latinLnBrk="0" hangingPunct="1">
              <a:lnSpc>
                <a:spcPct val="120000"/>
              </a:lnSpc>
              <a:spcBef>
                <a:spcPct val="20000"/>
              </a:spcBef>
              <a:spcAft>
                <a:spcPts val="0"/>
              </a:spcAft>
              <a:buClrTx/>
              <a:buSzTx/>
              <a:buFont typeface="Arial" panose="020B0604020202020204" pitchFamily="34" charset="0"/>
              <a:buChar char="•"/>
              <a:tabLst/>
              <a:defRPr/>
            </a:pPr>
            <a:endParaRPr kumimoji="0" lang="it-IT" sz="3200" b="0" i="0" u="none" strike="noStrike" kern="1200" cap="none" spc="0" normalizeH="0" baseline="0" noProof="0" dirty="0" smtClean="0">
              <a:ln>
                <a:noFill/>
              </a:ln>
              <a:solidFill>
                <a:schemeClr val="tx1"/>
              </a:solidFill>
              <a:effectLst/>
              <a:uLnTx/>
              <a:uFillTx/>
              <a:latin typeface="+mn-lt"/>
              <a:ea typeface="+mn-ea"/>
              <a:cs typeface="+mn-cs"/>
            </a:endParaRPr>
          </a:p>
          <a:p>
            <a:pPr marL="342900" lvl="0" indent="-342900" algn="just">
              <a:lnSpc>
                <a:spcPct val="120000"/>
              </a:lnSpc>
              <a:buFont typeface="+mj-lt"/>
              <a:buAutoNum type="arabicPeriod"/>
            </a:pPr>
            <a:r>
              <a:rPr lang="it-IT" sz="5000" dirty="0" smtClean="0"/>
              <a:t>Rilevazioni di dati in merito alla percezione del proprio ruolo genitoriale.</a:t>
            </a:r>
          </a:p>
          <a:p>
            <a:pPr marL="342900" lvl="0" indent="-342900" algn="just">
              <a:lnSpc>
                <a:spcPct val="120000"/>
              </a:lnSpc>
              <a:buFont typeface="+mj-lt"/>
              <a:buAutoNum type="arabicPeriod"/>
            </a:pPr>
            <a:r>
              <a:rPr lang="it-IT" sz="5000" dirty="0" smtClean="0"/>
              <a:t>Attivazione dell’intervento: i genitori sono stati invitati a partecipare a cinque incontri di carattere interattivo, la cui organizzazione è stata definita sulla base della TIM.</a:t>
            </a:r>
          </a:p>
          <a:p>
            <a:pPr marL="342900" lvl="0" indent="-342900" algn="just">
              <a:lnSpc>
                <a:spcPct val="120000"/>
              </a:lnSpc>
              <a:buFont typeface="+mj-lt"/>
              <a:buAutoNum type="arabicPeriod"/>
            </a:pPr>
            <a:r>
              <a:rPr lang="it-IT" sz="5000" dirty="0" smtClean="0"/>
              <a:t>Rilevazioni di dati in merito alla percezione del proprio ruolo genitoriale  e di  eventuali cambiamenti di prospettiva derivati dalla partecipazione al percorso.</a:t>
            </a:r>
          </a:p>
          <a:p>
            <a:pPr marL="342900" marR="0" lvl="0" indent="-342900" algn="just"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it-IT" sz="4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it-IT"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36030980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9024" y="0"/>
            <a:ext cx="8784976" cy="963488"/>
          </a:xfrm>
        </p:spPr>
        <p:txBody>
          <a:bodyPr>
            <a:normAutofit fontScale="90000"/>
          </a:bodyPr>
          <a:lstStyle/>
          <a:p>
            <a:r>
              <a:rPr lang="it-IT" sz="2000" dirty="0" smtClean="0">
                <a:latin typeface="+mn-lt"/>
                <a:ea typeface="+mn-ea"/>
                <a:cs typeface="+mn-cs"/>
              </a:rPr>
              <a:t/>
            </a:r>
            <a:br>
              <a:rPr lang="it-IT" sz="2000" dirty="0" smtClean="0">
                <a:latin typeface="+mn-lt"/>
                <a:ea typeface="+mn-ea"/>
                <a:cs typeface="+mn-cs"/>
              </a:rPr>
            </a:br>
            <a:r>
              <a:rPr lang="it-IT" sz="2000" dirty="0" smtClean="0">
                <a:latin typeface="+mn-lt"/>
                <a:ea typeface="+mn-ea"/>
                <a:cs typeface="+mn-cs"/>
              </a:rPr>
              <a:t/>
            </a:r>
            <a:br>
              <a:rPr lang="it-IT" sz="2000" dirty="0" smtClean="0">
                <a:latin typeface="+mn-lt"/>
                <a:ea typeface="+mn-ea"/>
                <a:cs typeface="+mn-cs"/>
              </a:rPr>
            </a:br>
            <a:r>
              <a:rPr lang="it-IT" sz="2000" dirty="0" smtClean="0">
                <a:latin typeface="+mn-lt"/>
                <a:ea typeface="+mn-ea"/>
                <a:cs typeface="+mn-cs"/>
              </a:rPr>
              <a:t/>
            </a:r>
            <a:br>
              <a:rPr lang="it-IT" sz="2000" dirty="0" smtClean="0">
                <a:latin typeface="+mn-lt"/>
                <a:ea typeface="+mn-ea"/>
                <a:cs typeface="+mn-cs"/>
              </a:rPr>
            </a:br>
            <a:r>
              <a:rPr lang="it-IT" sz="4000" b="1" dirty="0" smtClean="0">
                <a:latin typeface="+mn-lt"/>
                <a:ea typeface="+mn-ea"/>
                <a:cs typeface="+mn-cs"/>
              </a:rPr>
              <a:t>Seconda fase: </a:t>
            </a:r>
            <a:r>
              <a:rPr lang="it-IT" sz="4000" b="1" dirty="0" smtClean="0"/>
              <a:t>attivazione dell’intervento </a:t>
            </a:r>
            <a:r>
              <a:rPr lang="it-IT" sz="3100" dirty="0" smtClean="0"/>
              <a:t/>
            </a:r>
            <a:br>
              <a:rPr lang="it-IT" sz="3100" dirty="0" smtClean="0"/>
            </a:br>
            <a:r>
              <a:rPr lang="it-IT" sz="2700" dirty="0" smtClean="0"/>
              <a:t> </a:t>
            </a:r>
            <a:r>
              <a:rPr lang="it-IT" dirty="0" smtClean="0"/>
              <a:t/>
            </a:r>
            <a:br>
              <a:rPr lang="it-IT" dirty="0" smtClean="0"/>
            </a:br>
            <a:endParaRPr lang="it-IT" dirty="0"/>
          </a:p>
        </p:txBody>
      </p:sp>
      <p:sp>
        <p:nvSpPr>
          <p:cNvPr id="5" name="Segnaposto contenuto 4"/>
          <p:cNvSpPr>
            <a:spLocks noGrp="1"/>
          </p:cNvSpPr>
          <p:nvPr>
            <p:ph idx="1"/>
          </p:nvPr>
        </p:nvSpPr>
        <p:spPr>
          <a:xfrm>
            <a:off x="323528" y="1124744"/>
            <a:ext cx="8229600" cy="5445224"/>
          </a:xfrm>
        </p:spPr>
        <p:txBody>
          <a:bodyPr>
            <a:normAutofit fontScale="25000" lnSpcReduction="20000"/>
          </a:bodyPr>
          <a:lstStyle/>
          <a:p>
            <a:pPr algn="just"/>
            <a:endParaRPr lang="it-IT" dirty="0" smtClean="0"/>
          </a:p>
          <a:p>
            <a:pPr algn="just"/>
            <a:r>
              <a:rPr lang="it-IT" sz="9600" dirty="0" smtClean="0"/>
              <a:t>Cinque incontro di gruppo (genitori ed educatori)</a:t>
            </a:r>
          </a:p>
          <a:p>
            <a:pPr algn="just">
              <a:buNone/>
            </a:pPr>
            <a:endParaRPr lang="it-IT" sz="9600" dirty="0" smtClean="0"/>
          </a:p>
          <a:p>
            <a:pPr algn="just"/>
            <a:r>
              <a:rPr lang="it-IT" sz="9600" dirty="0" smtClean="0"/>
              <a:t>In ciascuno dei cinque incontri i genitori sono stati invitati a sperimentare ogni volta due tra le intelligenze individuate da Gardner. Si è proposto loro una serie di attività differenti, tali per cui ciascuno potesse acquisire maggiore consapevolezza rispetto alle proprie intelligenze esaminandole mentre queste erano in atto </a:t>
            </a:r>
            <a:r>
              <a:rPr lang="it-IT" sz="9600" dirty="0" err="1" smtClean="0"/>
              <a:t>anzichè</a:t>
            </a:r>
            <a:r>
              <a:rPr lang="it-IT" sz="9600" dirty="0" smtClean="0"/>
              <a:t> solo attraverso le lenti dell'intelligenza linguistica o logico-matematica. </a:t>
            </a:r>
          </a:p>
          <a:p>
            <a:pPr algn="just">
              <a:buNone/>
            </a:pPr>
            <a:endParaRPr lang="it-IT" sz="9600" dirty="0" smtClean="0"/>
          </a:p>
          <a:p>
            <a:pPr algn="just"/>
            <a:r>
              <a:rPr lang="it-IT" sz="9600" dirty="0" smtClean="0"/>
              <a:t>Uso di materiali specifici per l'attivazione di ciascuna intelligenza (ad esempio mappe, strumenti musicali, elementi naturali, oggetti utili all'attività fisica, ecc.).</a:t>
            </a:r>
          </a:p>
          <a:p>
            <a:pPr algn="just">
              <a:buNone/>
            </a:pPr>
            <a:endParaRPr lang="it-IT" sz="9600" dirty="0" smtClean="0"/>
          </a:p>
          <a:p>
            <a:pPr algn="just"/>
            <a:r>
              <a:rPr lang="it-IT" sz="9600" dirty="0" smtClean="0"/>
              <a:t>Costruire un contesto di apprendimento  adatto alla manifestazione delle differenti abilità </a:t>
            </a:r>
            <a:endParaRPr lang="it-IT" sz="9600" dirty="0"/>
          </a:p>
        </p:txBody>
      </p:sp>
    </p:spTree>
    <p:extLst>
      <p:ext uri="{BB962C8B-B14F-4D97-AF65-F5344CB8AC3E}">
        <p14:creationId xmlns:p14="http://schemas.microsoft.com/office/powerpoint/2010/main" xmlns="" val="14557713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052736"/>
            <a:ext cx="8229600" cy="4752528"/>
          </a:xfrm>
        </p:spPr>
        <p:txBody>
          <a:bodyPr>
            <a:normAutofit fontScale="90000"/>
          </a:bodyPr>
          <a:lstStyle/>
          <a:p>
            <a:r>
              <a:rPr lang="it-IT" sz="4000" b="1" dirty="0" smtClean="0"/>
              <a:t>Sequenza incontri </a:t>
            </a:r>
            <a:r>
              <a:rPr lang="it-IT" sz="4000" dirty="0" smtClean="0"/>
              <a:t/>
            </a:r>
            <a:br>
              <a:rPr lang="it-IT" sz="4000" dirty="0" smtClean="0"/>
            </a:br>
            <a:r>
              <a:rPr lang="it-IT" dirty="0" smtClean="0"/>
              <a:t/>
            </a:r>
            <a:br>
              <a:rPr lang="it-IT" dirty="0" smtClean="0"/>
            </a:br>
            <a:r>
              <a:rPr lang="it-IT" sz="2800" dirty="0" smtClean="0"/>
              <a:t>Primo incontro: </a:t>
            </a:r>
            <a:r>
              <a:rPr lang="it-IT" sz="2800" dirty="0" err="1" smtClean="0"/>
              <a:t>Intelligent</a:t>
            </a:r>
            <a:r>
              <a:rPr lang="it-IT" sz="2800" dirty="0" smtClean="0"/>
              <a:t> fair</a:t>
            </a:r>
            <a:br>
              <a:rPr lang="it-IT" sz="2800" dirty="0" smtClean="0"/>
            </a:br>
            <a:r>
              <a:rPr lang="it-IT" sz="2800" dirty="0" smtClean="0"/>
              <a:t/>
            </a:r>
            <a:br>
              <a:rPr lang="it-IT" sz="2800" dirty="0" smtClean="0"/>
            </a:br>
            <a:r>
              <a:rPr lang="it-IT" sz="2800" dirty="0" smtClean="0"/>
              <a:t>Secondo incontro: I Musicale e Logico Matematica</a:t>
            </a:r>
            <a:br>
              <a:rPr lang="it-IT" sz="2800" dirty="0" smtClean="0"/>
            </a:br>
            <a:r>
              <a:rPr lang="it-IT" sz="2800" dirty="0" smtClean="0"/>
              <a:t/>
            </a:r>
            <a:br>
              <a:rPr lang="it-IT" sz="2800" dirty="0" smtClean="0"/>
            </a:br>
            <a:r>
              <a:rPr lang="it-IT" sz="2800" dirty="0" smtClean="0"/>
              <a:t>Terzo incontro: I Personale ed Esistenziale</a:t>
            </a:r>
            <a:br>
              <a:rPr lang="it-IT" sz="2800" dirty="0" smtClean="0"/>
            </a:br>
            <a:r>
              <a:rPr lang="it-IT" sz="2800" dirty="0" smtClean="0"/>
              <a:t/>
            </a:r>
            <a:br>
              <a:rPr lang="it-IT" sz="2800" dirty="0" smtClean="0"/>
            </a:br>
            <a:r>
              <a:rPr lang="it-IT" sz="2800" dirty="0" smtClean="0"/>
              <a:t>Quarto incontro: I Naturalistica  e I Linguistica</a:t>
            </a:r>
            <a:br>
              <a:rPr lang="it-IT" sz="2800" dirty="0" smtClean="0"/>
            </a:br>
            <a:r>
              <a:rPr lang="it-IT" sz="2800" dirty="0" smtClean="0"/>
              <a:t/>
            </a:r>
            <a:br>
              <a:rPr lang="it-IT" sz="2800" dirty="0" smtClean="0"/>
            </a:br>
            <a:r>
              <a:rPr lang="it-IT" sz="2800" dirty="0" smtClean="0"/>
              <a:t>Quinto incontro: I Corporeo </a:t>
            </a:r>
            <a:r>
              <a:rPr lang="it-IT" sz="2800" dirty="0" err="1" smtClean="0"/>
              <a:t>Cinestetica</a:t>
            </a:r>
            <a:r>
              <a:rPr lang="it-IT" sz="2800" dirty="0" smtClean="0"/>
              <a:t> e Spaziale</a:t>
            </a:r>
            <a:br>
              <a:rPr lang="it-IT" sz="2800" dirty="0" smtClean="0"/>
            </a:br>
            <a:r>
              <a:rPr lang="it-IT" sz="2800" dirty="0" smtClean="0"/>
              <a:t/>
            </a:r>
            <a:br>
              <a:rPr lang="it-IT" sz="2800" dirty="0" smtClean="0"/>
            </a:br>
            <a:r>
              <a:rPr lang="it-IT" sz="2800" dirty="0" smtClean="0"/>
              <a:t/>
            </a:r>
            <a:br>
              <a:rPr lang="it-IT" sz="2800" dirty="0" smtClean="0"/>
            </a:b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20688"/>
            <a:ext cx="8229600" cy="796950"/>
          </a:xfrm>
        </p:spPr>
        <p:txBody>
          <a:bodyPr>
            <a:normAutofit fontScale="90000"/>
          </a:bodyPr>
          <a:lstStyle/>
          <a:p>
            <a:r>
              <a:rPr lang="it-IT" dirty="0" smtClean="0"/>
              <a:t/>
            </a:r>
            <a:br>
              <a:rPr lang="it-IT" dirty="0" smtClean="0"/>
            </a:br>
            <a:r>
              <a:rPr lang="it-IT" dirty="0" smtClean="0"/>
              <a:t>-  </a:t>
            </a:r>
            <a:br>
              <a:rPr lang="it-IT" dirty="0" smtClean="0"/>
            </a:br>
            <a:endParaRPr lang="it-IT" dirty="0"/>
          </a:p>
        </p:txBody>
      </p:sp>
      <p:sp>
        <p:nvSpPr>
          <p:cNvPr id="6" name="Segnaposto contenuto 5"/>
          <p:cNvSpPr>
            <a:spLocks noGrp="1"/>
          </p:cNvSpPr>
          <p:nvPr>
            <p:ph idx="1"/>
          </p:nvPr>
        </p:nvSpPr>
        <p:spPr>
          <a:xfrm>
            <a:off x="0" y="2132856"/>
            <a:ext cx="8964488" cy="2692896"/>
          </a:xfrm>
        </p:spPr>
        <p:txBody>
          <a:bodyPr>
            <a:normAutofit fontScale="92500" lnSpcReduction="20000"/>
          </a:bodyPr>
          <a:lstStyle/>
          <a:p>
            <a:pPr algn="ctr"/>
            <a:r>
              <a:rPr lang="it-IT" dirty="0" smtClean="0"/>
              <a:t>tematiche che afferiscono alla funzione genitoriale</a:t>
            </a:r>
          </a:p>
          <a:p>
            <a:pPr algn="ctr"/>
            <a:endParaRPr lang="it-IT" dirty="0" smtClean="0"/>
          </a:p>
          <a:p>
            <a:pPr algn="ctr">
              <a:buNone/>
            </a:pPr>
            <a:r>
              <a:rPr lang="it-IT" dirty="0" smtClean="0"/>
              <a:t> </a:t>
            </a:r>
          </a:p>
          <a:p>
            <a:pPr algn="ctr"/>
            <a:r>
              <a:rPr lang="it-IT" dirty="0" smtClean="0"/>
              <a:t>considerazioni dei genitori rispetto alla metodologia utilizzata </a:t>
            </a:r>
            <a:br>
              <a:rPr lang="it-IT" dirty="0" smtClean="0"/>
            </a:br>
            <a:endParaRPr lang="it-IT" dirty="0"/>
          </a:p>
        </p:txBody>
      </p:sp>
      <p:sp>
        <p:nvSpPr>
          <p:cNvPr id="4" name="CasellaDiTesto 3"/>
          <p:cNvSpPr txBox="1"/>
          <p:nvPr/>
        </p:nvSpPr>
        <p:spPr>
          <a:xfrm>
            <a:off x="539552" y="404664"/>
            <a:ext cx="7632848" cy="707886"/>
          </a:xfrm>
          <a:prstGeom prst="rect">
            <a:avLst/>
          </a:prstGeom>
          <a:noFill/>
        </p:spPr>
        <p:txBody>
          <a:bodyPr wrap="square" rtlCol="0">
            <a:spAutoFit/>
          </a:bodyPr>
          <a:lstStyle/>
          <a:p>
            <a:pPr marL="342900" lvl="0" indent="-342900" algn="ctr"/>
            <a:r>
              <a:rPr lang="it-IT" sz="4000" b="1" dirty="0" smtClean="0"/>
              <a:t> Analisi e valutazione dei dati:</a:t>
            </a:r>
            <a:endParaRPr lang="it-IT" sz="4000" dirty="0" smtClean="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1448</Words>
  <Application>Microsoft Office PowerPoint</Application>
  <PresentationFormat>Presentazione su schermo (4:3)</PresentationFormat>
  <Paragraphs>150</Paragraphs>
  <Slides>16</Slides>
  <Notes>0</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Tema di Office</vt:lpstr>
      <vt:lpstr>Diapositiva 1</vt:lpstr>
      <vt:lpstr>Progetto pilota di sostegno alla genitorialità e alla funzione educativa</vt:lpstr>
      <vt:lpstr>Assunti teorici di riferimento</vt:lpstr>
      <vt:lpstr>Destinatari del progetto </vt:lpstr>
      <vt:lpstr>OBIETTIVI DEL PROGETTO</vt:lpstr>
      <vt:lpstr>Strumenti di rilevazione dati</vt:lpstr>
      <vt:lpstr>   Seconda fase: attivazione dell’intervento    </vt:lpstr>
      <vt:lpstr>Sequenza incontri   Primo incontro: Intelligent fair  Secondo incontro: I Musicale e Logico Matematica  Terzo incontro: I Personale ed Esistenziale  Quarto incontro: I Naturalistica  e I Linguistica  Quinto incontro: I Corporeo Cinestetica e Spaziale   </vt:lpstr>
      <vt:lpstr> -   </vt:lpstr>
      <vt:lpstr>Tematiche che afferiscono alla funzione genitoriale (Quali sono a tuo parere le risorse necessarie per svolgere il ruolo genitoriale? Quali abilità pensi di avere rispetto a questo ruolo?</vt:lpstr>
      <vt:lpstr>Esprimere un contributo finale circa i guadagni ricevuti dal percorso in merito  ai contenuti, al ruolo di genitore, alla relazione con i propri figli, al rapporto con il partner </vt:lpstr>
      <vt:lpstr>  Considerazioni dei genitori rispetto alla metodologia utilizzata Esprimi un contributo rispetto alla metodologia utilizzata </vt:lpstr>
      <vt:lpstr>CONCLUSIONI: conoscere e sperimentare su di sé la TIM ha permesso ai genitori di: </vt:lpstr>
      <vt:lpstr>In sintesi……</vt:lpstr>
      <vt:lpstr>In un approccio ecologico, quale quello proposto da Bronfenbrenner (1979)</vt:lpstr>
      <vt:lpstr>Bibliografia</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TEMPI MODERNI</dc:title>
  <dc:creator>Diotallevi Giovanna</dc:creator>
  <cp:lastModifiedBy>Utente</cp:lastModifiedBy>
  <cp:revision>123</cp:revision>
  <dcterms:created xsi:type="dcterms:W3CDTF">2014-03-04T15:07:06Z</dcterms:created>
  <dcterms:modified xsi:type="dcterms:W3CDTF">2014-05-22T16:55:14Z</dcterms:modified>
</cp:coreProperties>
</file>