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69" r:id="rId10"/>
    <p:sldId id="356" r:id="rId11"/>
    <p:sldId id="357" r:id="rId12"/>
    <p:sldId id="358" r:id="rId13"/>
    <p:sldId id="359" r:id="rId14"/>
    <p:sldId id="360" r:id="rId15"/>
    <p:sldId id="346" r:id="rId16"/>
    <p:sldId id="263" r:id="rId17"/>
    <p:sldId id="308" r:id="rId18"/>
    <p:sldId id="310" r:id="rId19"/>
    <p:sldId id="339" r:id="rId20"/>
    <p:sldId id="297" r:id="rId21"/>
    <p:sldId id="362" r:id="rId22"/>
    <p:sldId id="298" r:id="rId23"/>
    <p:sldId id="341" r:id="rId24"/>
    <p:sldId id="299" r:id="rId25"/>
    <p:sldId id="343" r:id="rId26"/>
    <p:sldId id="344" r:id="rId27"/>
    <p:sldId id="345" r:id="rId28"/>
    <p:sldId id="365" r:id="rId29"/>
    <p:sldId id="368" r:id="rId3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3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4"/>
                <c:pt idx="0">
                  <c:v>Vittima</c:v>
                </c:pt>
                <c:pt idx="1">
                  <c:v>Esterno</c:v>
                </c:pt>
                <c:pt idx="2">
                  <c:v>Prosociali</c:v>
                </c:pt>
                <c:pt idx="3">
                  <c:v>Ostili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2.82</c:v>
                </c:pt>
                <c:pt idx="1">
                  <c:v>2.5</c:v>
                </c:pt>
                <c:pt idx="2">
                  <c:v>3.36</c:v>
                </c:pt>
                <c:pt idx="3">
                  <c:v>2.04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F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4"/>
                <c:pt idx="0">
                  <c:v>Vittima</c:v>
                </c:pt>
                <c:pt idx="1">
                  <c:v>Esterno</c:v>
                </c:pt>
                <c:pt idx="2">
                  <c:v>Prosociali</c:v>
                </c:pt>
                <c:pt idx="3">
                  <c:v>Ostili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1.97</c:v>
                </c:pt>
                <c:pt idx="1">
                  <c:v>1.78</c:v>
                </c:pt>
                <c:pt idx="2">
                  <c:v>3.35</c:v>
                </c:pt>
                <c:pt idx="3">
                  <c:v>1.48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977728"/>
        <c:axId val="81979648"/>
      </c:barChart>
      <c:catAx>
        <c:axId val="8197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396"/>
            </a:pPr>
            <a:endParaRPr lang="it-IT"/>
          </a:p>
        </c:txPr>
        <c:crossAx val="81979648"/>
        <c:crosses val="autoZero"/>
        <c:auto val="1"/>
        <c:lblAlgn val="ctr"/>
        <c:lblOffset val="100"/>
        <c:noMultiLvlLbl val="0"/>
      </c:catAx>
      <c:valAx>
        <c:axId val="81979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98"/>
            </a:pPr>
            <a:endParaRPr lang="it-IT"/>
          </a:p>
        </c:txPr>
        <c:crossAx val="81977728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798"/>
          </a:pPr>
          <a:endParaRPr lang="it-IT"/>
        </a:p>
      </c:txPr>
    </c:legend>
    <c:plotVisOnly val="1"/>
    <c:dispBlanksAs val="gap"/>
    <c:showDLblsOverMax val="0"/>
  </c:chart>
  <c:spPr>
    <a:solidFill>
      <a:sysClr val="window" lastClr="FFFFFF"/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Foglio2!$B$1</c:f>
              <c:strCache>
                <c:ptCount val="1"/>
                <c:pt idx="0">
                  <c:v>M</c:v>
                </c:pt>
              </c:strCache>
            </c:strRef>
          </c:tx>
          <c:invertIfNegative val="0"/>
          <c:cat>
            <c:strRef>
              <c:f>Foglio2!$A$2:$A$5</c:f>
              <c:strCache>
                <c:ptCount val="4"/>
                <c:pt idx="0">
                  <c:v>Valori Relazionali</c:v>
                </c:pt>
                <c:pt idx="1">
                  <c:v>Valori Individuali</c:v>
                </c:pt>
                <c:pt idx="2">
                  <c:v>Valori Sociali</c:v>
                </c:pt>
                <c:pt idx="3">
                  <c:v>Valori Tot</c:v>
                </c:pt>
              </c:strCache>
            </c:strRef>
          </c:cat>
          <c:val>
            <c:numRef>
              <c:f>Foglio2!$B$2:$B$5</c:f>
              <c:numCache>
                <c:formatCode>General</c:formatCode>
                <c:ptCount val="4"/>
                <c:pt idx="0">
                  <c:v>3.76</c:v>
                </c:pt>
                <c:pt idx="1">
                  <c:v>3.78</c:v>
                </c:pt>
                <c:pt idx="2">
                  <c:v>3.83</c:v>
                </c:pt>
                <c:pt idx="3">
                  <c:v>3.81</c:v>
                </c:pt>
              </c:numCache>
            </c:numRef>
          </c:val>
        </c:ser>
        <c:ser>
          <c:idx val="1"/>
          <c:order val="1"/>
          <c:tx>
            <c:strRef>
              <c:f>Foglio2!$C$1</c:f>
              <c:strCache>
                <c:ptCount val="1"/>
                <c:pt idx="0">
                  <c:v>F</c:v>
                </c:pt>
              </c:strCache>
            </c:strRef>
          </c:tx>
          <c:invertIfNegative val="0"/>
          <c:cat>
            <c:strRef>
              <c:f>Foglio2!$A$2:$A$5</c:f>
              <c:strCache>
                <c:ptCount val="4"/>
                <c:pt idx="0">
                  <c:v>Valori Relazionali</c:v>
                </c:pt>
                <c:pt idx="1">
                  <c:v>Valori Individuali</c:v>
                </c:pt>
                <c:pt idx="2">
                  <c:v>Valori Sociali</c:v>
                </c:pt>
                <c:pt idx="3">
                  <c:v>Valori Tot</c:v>
                </c:pt>
              </c:strCache>
            </c:strRef>
          </c:cat>
          <c:val>
            <c:numRef>
              <c:f>Foglio2!$C$2:$C$5</c:f>
              <c:numCache>
                <c:formatCode>General</c:formatCode>
                <c:ptCount val="4"/>
                <c:pt idx="0">
                  <c:v>4.01</c:v>
                </c:pt>
                <c:pt idx="1">
                  <c:v>4.1100000000000003</c:v>
                </c:pt>
                <c:pt idx="2">
                  <c:v>4.18</c:v>
                </c:pt>
                <c:pt idx="3">
                  <c:v>4.1100000000000003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308672"/>
        <c:axId val="52864512"/>
      </c:barChart>
      <c:catAx>
        <c:axId val="3730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398"/>
            </a:pPr>
            <a:endParaRPr lang="it-IT"/>
          </a:p>
        </c:txPr>
        <c:crossAx val="52864512"/>
        <c:crosses val="autoZero"/>
        <c:auto val="1"/>
        <c:lblAlgn val="ctr"/>
        <c:lblOffset val="100"/>
        <c:noMultiLvlLbl val="0"/>
      </c:catAx>
      <c:valAx>
        <c:axId val="52864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98"/>
            </a:pPr>
            <a:endParaRPr lang="it-IT"/>
          </a:p>
        </c:txPr>
        <c:crossAx val="37308672"/>
        <c:crosses val="autoZero"/>
        <c:crossBetween val="between"/>
      </c:valAx>
      <c:spPr>
        <a:solidFill>
          <a:sysClr val="window" lastClr="FFFFFF"/>
        </a:solidFill>
      </c:spPr>
    </c:plotArea>
    <c:legend>
      <c:legendPos val="r"/>
      <c:layout/>
      <c:overlay val="0"/>
      <c:txPr>
        <a:bodyPr/>
        <a:lstStyle/>
        <a:p>
          <a:pPr>
            <a:defRPr sz="1798"/>
          </a:pPr>
          <a:endParaRPr lang="it-IT"/>
        </a:p>
      </c:txPr>
    </c:legend>
    <c:plotVisOnly val="1"/>
    <c:dispBlanksAs val="gap"/>
    <c:showDLblsOverMax val="0"/>
  </c:chart>
  <c:spPr>
    <a:solidFill>
      <a:sysClr val="window" lastClr="FFFFFF"/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4"/>
                <c:pt idx="0">
                  <c:v>Vittima</c:v>
                </c:pt>
                <c:pt idx="1">
                  <c:v>Esterno</c:v>
                </c:pt>
                <c:pt idx="2">
                  <c:v>Prosociali</c:v>
                </c:pt>
                <c:pt idx="3">
                  <c:v>Ostili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2.33</c:v>
                </c:pt>
                <c:pt idx="1">
                  <c:v>1.9</c:v>
                </c:pt>
                <c:pt idx="2">
                  <c:v>3.26</c:v>
                </c:pt>
                <c:pt idx="3">
                  <c:v>1.56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non italiani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4"/>
                <c:pt idx="0">
                  <c:v>Vittima</c:v>
                </c:pt>
                <c:pt idx="1">
                  <c:v>Esterno</c:v>
                </c:pt>
                <c:pt idx="2">
                  <c:v>Prosociali</c:v>
                </c:pt>
                <c:pt idx="3">
                  <c:v>Ostili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2.5299999999999998</c:v>
                </c:pt>
                <c:pt idx="1">
                  <c:v>2.5</c:v>
                </c:pt>
                <c:pt idx="2">
                  <c:v>3.47</c:v>
                </c:pt>
                <c:pt idx="3">
                  <c:v>2.04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827264"/>
        <c:axId val="52829184"/>
      </c:barChart>
      <c:catAx>
        <c:axId val="5282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399"/>
            </a:pPr>
            <a:endParaRPr lang="it-IT"/>
          </a:p>
        </c:txPr>
        <c:crossAx val="52829184"/>
        <c:crosses val="autoZero"/>
        <c:auto val="1"/>
        <c:lblAlgn val="ctr"/>
        <c:lblOffset val="100"/>
        <c:noMultiLvlLbl val="0"/>
      </c:catAx>
      <c:valAx>
        <c:axId val="52829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99"/>
            </a:pPr>
            <a:endParaRPr lang="it-IT"/>
          </a:p>
        </c:txPr>
        <c:crossAx val="52827264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799"/>
          </a:pPr>
          <a:endParaRPr lang="it-IT"/>
        </a:p>
      </c:txPr>
    </c:legend>
    <c:plotVisOnly val="1"/>
    <c:dispBlanksAs val="gap"/>
    <c:showDLblsOverMax val="0"/>
  </c:chart>
  <c:spPr>
    <a:solidFill>
      <a:sysClr val="window" lastClr="FFFFFF"/>
    </a:solidFill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Foglio2!$B$1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cat>
            <c:strRef>
              <c:f>Foglio2!$A$2:$A$5</c:f>
              <c:strCache>
                <c:ptCount val="4"/>
                <c:pt idx="0">
                  <c:v>Valori Relazionali</c:v>
                </c:pt>
                <c:pt idx="1">
                  <c:v>Valori Individuali</c:v>
                </c:pt>
                <c:pt idx="2">
                  <c:v>Valori Sociali</c:v>
                </c:pt>
                <c:pt idx="3">
                  <c:v>Valori Tot</c:v>
                </c:pt>
              </c:strCache>
            </c:strRef>
          </c:cat>
          <c:val>
            <c:numRef>
              <c:f>Foglio2!$B$2:$B$5</c:f>
              <c:numCache>
                <c:formatCode>General</c:formatCode>
                <c:ptCount val="4"/>
                <c:pt idx="0">
                  <c:v>3.94</c:v>
                </c:pt>
                <c:pt idx="1">
                  <c:v>3.97</c:v>
                </c:pt>
                <c:pt idx="2">
                  <c:v>4.07</c:v>
                </c:pt>
                <c:pt idx="3">
                  <c:v>3.98</c:v>
                </c:pt>
              </c:numCache>
            </c:numRef>
          </c:val>
        </c:ser>
        <c:ser>
          <c:idx val="1"/>
          <c:order val="1"/>
          <c:tx>
            <c:strRef>
              <c:f>Foglio2!$C$1</c:f>
              <c:strCache>
                <c:ptCount val="1"/>
                <c:pt idx="0">
                  <c:v>non italiani</c:v>
                </c:pt>
              </c:strCache>
            </c:strRef>
          </c:tx>
          <c:invertIfNegative val="0"/>
          <c:cat>
            <c:strRef>
              <c:f>Foglio2!$A$2:$A$5</c:f>
              <c:strCache>
                <c:ptCount val="4"/>
                <c:pt idx="0">
                  <c:v>Valori Relazionali</c:v>
                </c:pt>
                <c:pt idx="1">
                  <c:v>Valori Individuali</c:v>
                </c:pt>
                <c:pt idx="2">
                  <c:v>Valori Sociali</c:v>
                </c:pt>
                <c:pt idx="3">
                  <c:v>Valori Tot</c:v>
                </c:pt>
              </c:strCache>
            </c:strRef>
          </c:cat>
          <c:val>
            <c:numRef>
              <c:f>Foglio2!$C$2:$C$5</c:f>
              <c:numCache>
                <c:formatCode>General</c:formatCode>
                <c:ptCount val="4"/>
                <c:pt idx="0">
                  <c:v>3.83</c:v>
                </c:pt>
                <c:pt idx="1">
                  <c:v>3.93</c:v>
                </c:pt>
                <c:pt idx="2">
                  <c:v>3.9</c:v>
                </c:pt>
                <c:pt idx="3">
                  <c:v>3.93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21824"/>
        <c:axId val="31823360"/>
      </c:barChart>
      <c:catAx>
        <c:axId val="3182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398"/>
            </a:pPr>
            <a:endParaRPr lang="it-IT"/>
          </a:p>
        </c:txPr>
        <c:crossAx val="31823360"/>
        <c:crosses val="autoZero"/>
        <c:auto val="1"/>
        <c:lblAlgn val="ctr"/>
        <c:lblOffset val="100"/>
        <c:noMultiLvlLbl val="0"/>
      </c:catAx>
      <c:valAx>
        <c:axId val="31823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99"/>
            </a:pPr>
            <a:endParaRPr lang="it-IT"/>
          </a:p>
        </c:txPr>
        <c:crossAx val="31821824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799"/>
          </a:pPr>
          <a:endParaRPr lang="it-IT"/>
        </a:p>
      </c:txPr>
    </c:legend>
    <c:plotVisOnly val="1"/>
    <c:dispBlanksAs val="gap"/>
    <c:showDLblsOverMax val="0"/>
  </c:chart>
  <c:spPr>
    <a:solidFill>
      <a:sysClr val="window" lastClr="FFFFFF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0.34746</cdr:x>
      <cdr:y>0.275</cdr:y>
    </cdr:from>
    <cdr:to>
      <cdr:x>0.42373</cdr:x>
      <cdr:y>0.38667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2952328" y="1485165"/>
          <a:ext cx="648072" cy="6030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it-IT" sz="3200" b="1" dirty="0" smtClean="0"/>
            <a:t>*</a:t>
          </a:r>
          <a:endParaRPr lang="it-IT" sz="3200" b="1" dirty="0"/>
        </a:p>
      </cdr:txBody>
    </cdr:sp>
  </cdr:relSizeAnchor>
  <cdr:relSizeAnchor xmlns:cdr="http://schemas.openxmlformats.org/drawingml/2006/chartDrawing">
    <cdr:from>
      <cdr:x>0.77966</cdr:x>
      <cdr:y>0.32914</cdr:y>
    </cdr:from>
    <cdr:to>
      <cdr:x>0.85593</cdr:x>
      <cdr:y>0.49333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6624736" y="1777553"/>
          <a:ext cx="648072" cy="886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it-IT" sz="3200" b="1" dirty="0" smtClean="0"/>
            <a:t>*</a:t>
          </a:r>
          <a:endParaRPr lang="it-IT" sz="3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0.34817</cdr:x>
      <cdr:y>0.12632</cdr:y>
    </cdr:from>
    <cdr:to>
      <cdr:x>0.41076</cdr:x>
      <cdr:y>0.23342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2807915" y="673100"/>
          <a:ext cx="504825" cy="570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it-IT" sz="3200" b="1" dirty="0" smtClean="0"/>
            <a:t>*</a:t>
          </a:r>
          <a:endParaRPr lang="it-IT" sz="3200" b="1" dirty="0"/>
        </a:p>
      </cdr:txBody>
    </cdr:sp>
  </cdr:relSizeAnchor>
  <cdr:relSizeAnchor xmlns:cdr="http://schemas.openxmlformats.org/drawingml/2006/chartDrawing">
    <cdr:from>
      <cdr:x>0.7695</cdr:x>
      <cdr:y>0.12632</cdr:y>
    </cdr:from>
    <cdr:to>
      <cdr:x>0.84821</cdr:x>
      <cdr:y>0.23342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6205959" y="673100"/>
          <a:ext cx="634801" cy="570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it-IT" sz="3200" b="1" dirty="0" smtClean="0"/>
            <a:t>*</a:t>
          </a:r>
          <a:endParaRPr lang="it-IT" sz="32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0.30435</cdr:x>
      <cdr:y>0.24324</cdr:y>
    </cdr:from>
    <cdr:to>
      <cdr:x>0.37391</cdr:x>
      <cdr:y>0.36486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2520280" y="1296144"/>
          <a:ext cx="57606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it-IT" sz="3200" b="1" dirty="0" smtClean="0"/>
            <a:t>*</a:t>
          </a:r>
          <a:endParaRPr lang="it-IT" sz="3200" b="1" dirty="0"/>
        </a:p>
      </cdr:txBody>
    </cdr:sp>
  </cdr:relSizeAnchor>
  <cdr:relSizeAnchor xmlns:cdr="http://schemas.openxmlformats.org/drawingml/2006/chartDrawing">
    <cdr:from>
      <cdr:x>0.68696</cdr:x>
      <cdr:y>0.33784</cdr:y>
    </cdr:from>
    <cdr:to>
      <cdr:x>0.75652</cdr:x>
      <cdr:y>0.45946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5688632" y="1800200"/>
          <a:ext cx="57606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it-IT" sz="3200" b="1" dirty="0" smtClean="0"/>
            <a:t>*</a:t>
          </a:r>
          <a:endParaRPr lang="it-IT" sz="3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B53BEC4-520B-4670-A528-A882D88E7312}" type="datetimeFigureOut">
              <a:rPr lang="it-IT"/>
              <a:pPr>
                <a:defRPr/>
              </a:pPr>
              <a:t>24/05/2014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CAF6FA0-FC1A-4B5C-AF51-6C86DDD6CA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625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6AEBE81-67C4-4418-97CE-F940419E7C8C}" type="slidenum">
              <a:rPr lang="it-IT" smtClean="0"/>
              <a:pPr eaLnBrk="1" hangingPunct="1"/>
              <a:t>23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  <p:sp>
        <p:nvSpPr>
          <p:cNvPr id="337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C18B35C-447F-4E15-B18B-4F656F90D44F}" type="slidenum">
              <a:rPr lang="it-IT" smtClean="0"/>
              <a:pPr eaLnBrk="1" hangingPunct="1"/>
              <a:t>25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0784385-6149-439C-9880-9F9F60F45545}" type="slidenum">
              <a:rPr lang="it-IT" smtClean="0"/>
              <a:pPr eaLnBrk="1" hangingPunct="1"/>
              <a:t>26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  <p:sp>
        <p:nvSpPr>
          <p:cNvPr id="358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C09544F-3818-40E3-BAE9-918D81D18DDE}" type="slidenum">
              <a:rPr lang="it-IT" smtClean="0"/>
              <a:pPr eaLnBrk="1" hangingPunct="1"/>
              <a:t>27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30C20-D94F-4E29-AC73-1B2AC2563BB3}" type="datetimeFigureOut">
              <a:rPr lang="it-IT"/>
              <a:pPr>
                <a:defRPr/>
              </a:pPr>
              <a:t>24/05/2014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ED884-C788-4B70-B1E6-61D611895D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22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285EE-C436-4FBC-AF34-498FC29684E7}" type="datetimeFigureOut">
              <a:rPr lang="it-IT"/>
              <a:pPr>
                <a:defRPr/>
              </a:pPr>
              <a:t>24/05/2014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D1881-9BC6-4A94-99E4-68D5BCE064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96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9C483-9D0B-4F8A-8AE1-9B58FFDBC6A3}" type="datetimeFigureOut">
              <a:rPr lang="it-IT"/>
              <a:pPr>
                <a:defRPr/>
              </a:pPr>
              <a:t>24/05/2014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3CE60-DE4F-40DB-A717-63B913DC4B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37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2193-2A7A-48FD-8982-1EDDF5FCC4B5}" type="datetimeFigureOut">
              <a:rPr lang="it-IT"/>
              <a:pPr>
                <a:defRPr/>
              </a:pPr>
              <a:t>24/05/2014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CA42-0383-4D59-B387-0B64F4E505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902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C459A-49D0-4F77-BC02-5146BF68E55C}" type="datetimeFigureOut">
              <a:rPr lang="it-IT"/>
              <a:pPr>
                <a:defRPr/>
              </a:pPr>
              <a:t>24/05/2014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2A460-604D-4878-A8BC-A729EA3D81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3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44C4B-B5DE-4529-9173-E9AA83B87D63}" type="datetimeFigureOut">
              <a:rPr lang="it-IT"/>
              <a:pPr>
                <a:defRPr/>
              </a:pPr>
              <a:t>24/05/2014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6FFF1-656A-42F5-9192-C7D0C04513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202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24078-5F26-456B-9642-AA6B9F5F7B7E}" type="datetimeFigureOut">
              <a:rPr lang="it-IT"/>
              <a:pPr>
                <a:defRPr/>
              </a:pPr>
              <a:t>24/05/2014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8E06F-2180-458C-9FB0-FA1C204870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77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6329-8698-4174-BCE6-C14D1D1C1C44}" type="datetimeFigureOut">
              <a:rPr lang="it-IT"/>
              <a:pPr>
                <a:defRPr/>
              </a:pPr>
              <a:t>24/05/2014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9D95B-B871-4075-973E-B04344704B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92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FBFE4-8E94-40D0-A23E-D76B36921C90}" type="datetimeFigureOut">
              <a:rPr lang="it-IT"/>
              <a:pPr>
                <a:defRPr/>
              </a:pPr>
              <a:t>24/05/2014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AA569-D6F3-4C3B-A336-5E412612FB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71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8619E-ACD4-41BF-8386-06716D025E8E}" type="datetimeFigureOut">
              <a:rPr lang="it-IT"/>
              <a:pPr>
                <a:defRPr/>
              </a:pPr>
              <a:t>24/05/2014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C5459-12C5-4D2F-90EA-285174DB87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33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E7A4E-D069-45D1-89CA-92C66A0AD390}" type="datetimeFigureOut">
              <a:rPr lang="it-IT"/>
              <a:pPr>
                <a:defRPr/>
              </a:pPr>
              <a:t>24/05/2014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F1C5A-9C12-4809-889E-D4F59E37DE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31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9BE84B1-5851-4022-851D-89AE1B317739}" type="datetimeFigureOut">
              <a:rPr lang="it-IT"/>
              <a:pPr>
                <a:defRPr/>
              </a:pPr>
              <a:t>24/05/2014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9EBD2F3-262B-4CE5-AF51-D69C0E48F6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uniurb.it/it/portale/img-portale-3/logo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ottotitolo 2"/>
          <p:cNvSpPr>
            <a:spLocks noGrp="1"/>
          </p:cNvSpPr>
          <p:nvPr>
            <p:ph type="subTitle" idx="1"/>
          </p:nvPr>
        </p:nvSpPr>
        <p:spPr>
          <a:xfrm>
            <a:off x="142875" y="1614488"/>
            <a:ext cx="8858250" cy="360045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0"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endParaRPr lang="it-IT" sz="800" b="1" dirty="0" smtClean="0">
              <a:solidFill>
                <a:srgbClr val="0000FF"/>
              </a:solidFill>
              <a:latin typeface="+mj-lt"/>
              <a:ea typeface="+mn-ea"/>
            </a:endParaRPr>
          </a:p>
          <a:p>
            <a:pPr>
              <a:defRPr/>
            </a:pPr>
            <a:r>
              <a:rPr lang="it-IT" sz="4400" b="1" dirty="0" smtClean="0">
                <a:solidFill>
                  <a:srgbClr val="0000CC"/>
                </a:solidFill>
              </a:rPr>
              <a:t>RAPPORTO TRA COMPORTAMENTI PROSOCIALI E/O OSTILI TRA COETANEI E VALORI SOCIALI IN ALLIEVI E GENITORI ITALIANI E NON ITALIANI</a:t>
            </a:r>
            <a:endParaRPr lang="it-IT" sz="4400" dirty="0">
              <a:solidFill>
                <a:srgbClr val="0000CC"/>
              </a:solidFill>
            </a:endParaRPr>
          </a:p>
        </p:txBody>
      </p:sp>
      <p:sp>
        <p:nvSpPr>
          <p:cNvPr id="2" name="CasellaDiTesto 3"/>
          <p:cNvSpPr txBox="1">
            <a:spLocks noChangeArrowheads="1"/>
          </p:cNvSpPr>
          <p:nvPr/>
        </p:nvSpPr>
        <p:spPr bwMode="auto">
          <a:xfrm>
            <a:off x="611188" y="5013325"/>
            <a:ext cx="799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it-IT">
              <a:latin typeface="Calibri" pitchFamily="34" charset="0"/>
            </a:endParaRPr>
          </a:p>
        </p:txBody>
      </p:sp>
      <p:sp>
        <p:nvSpPr>
          <p:cNvPr id="2052" name="CasellaDiTesto 4"/>
          <p:cNvSpPr txBox="1">
            <a:spLocks noChangeArrowheads="1"/>
          </p:cNvSpPr>
          <p:nvPr/>
        </p:nvSpPr>
        <p:spPr bwMode="auto">
          <a:xfrm>
            <a:off x="285750" y="104775"/>
            <a:ext cx="8572500" cy="1323975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it-IT" sz="3200" b="1">
                <a:solidFill>
                  <a:schemeClr val="bg1"/>
                </a:solidFill>
              </a:rPr>
              <a:t>ISNITE 2014</a:t>
            </a:r>
          </a:p>
          <a:p>
            <a:pPr algn="ctr" eaLnBrk="1" hangingPunct="1"/>
            <a:r>
              <a:rPr lang="it-IT" sz="2800" b="1">
                <a:solidFill>
                  <a:schemeClr val="bg1"/>
                </a:solidFill>
              </a:rPr>
              <a:t>II International Symposium</a:t>
            </a:r>
          </a:p>
          <a:p>
            <a:pPr algn="ctr" eaLnBrk="1" hangingPunct="1"/>
            <a:r>
              <a:rPr lang="it-IT" sz="2000">
                <a:solidFill>
                  <a:schemeClr val="bg1"/>
                </a:solidFill>
              </a:rPr>
              <a:t>may 22-24, 2014  - Università di Macerata  </a:t>
            </a:r>
          </a:p>
        </p:txBody>
      </p:sp>
      <p:sp>
        <p:nvSpPr>
          <p:cNvPr id="2053" name="CasellaDiTesto 4"/>
          <p:cNvSpPr txBox="1">
            <a:spLocks noChangeArrowheads="1"/>
          </p:cNvSpPr>
          <p:nvPr/>
        </p:nvSpPr>
        <p:spPr bwMode="auto">
          <a:xfrm>
            <a:off x="500063" y="5535613"/>
            <a:ext cx="8207375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it-IT" sz="2000">
                <a:solidFill>
                  <a:schemeClr val="bg1"/>
                </a:solidFill>
                <a:latin typeface="Calibri" pitchFamily="34" charset="0"/>
              </a:rPr>
              <a:t>Carmen Belacchi, Valentina Mei, Virginia Pierucci</a:t>
            </a:r>
          </a:p>
          <a:p>
            <a:pPr algn="ctr" eaLnBrk="1" hangingPunct="1">
              <a:spcBef>
                <a:spcPts val="1000"/>
              </a:spcBef>
              <a:spcAft>
                <a:spcPts val="1000"/>
              </a:spcAft>
            </a:pPr>
            <a:r>
              <a:rPr lang="it-IT" sz="1600">
                <a:solidFill>
                  <a:schemeClr val="bg1"/>
                </a:solidFill>
                <a:latin typeface="Calibri" pitchFamily="34" charset="0"/>
              </a:rPr>
              <a:t>Dipartimento di </a:t>
            </a:r>
            <a:r>
              <a:rPr lang="it-IT" sz="1600" i="1">
                <a:solidFill>
                  <a:schemeClr val="bg1"/>
                </a:solidFill>
                <a:latin typeface="Calibri" pitchFamily="34" charset="0"/>
              </a:rPr>
              <a:t>Scienze dell’Uomo </a:t>
            </a:r>
            <a:r>
              <a:rPr lang="it-IT" sz="1600">
                <a:solidFill>
                  <a:schemeClr val="bg1"/>
                </a:solidFill>
                <a:latin typeface="Calibri" pitchFamily="34" charset="0"/>
              </a:rPr>
              <a:t>Università di Urbino “Carlo Bo”</a:t>
            </a:r>
          </a:p>
          <a:p>
            <a:pPr algn="ctr" eaLnBrk="1" hangingPunct="1"/>
            <a:endParaRPr lang="it-IT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4" name="Picture 13" descr="Università degli Studi di Urbino &quot;Carlo Bo&quot;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575" y="500063"/>
            <a:ext cx="1679575" cy="846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2"/>
          <p:cNvSpPr>
            <a:spLocks noGrp="1"/>
          </p:cNvSpPr>
          <p:nvPr>
            <p:ph idx="1"/>
          </p:nvPr>
        </p:nvSpPr>
        <p:spPr>
          <a:xfrm>
            <a:off x="214313" y="1000125"/>
            <a:ext cx="8686800" cy="5500688"/>
          </a:xfrm>
        </p:spPr>
        <p:txBody>
          <a:bodyPr/>
          <a:lstStyle/>
          <a:p>
            <a:pPr algn="just">
              <a:buFont typeface="Arial" charset="0"/>
              <a:buNone/>
            </a:pPr>
            <a:endParaRPr lang="it-IT" sz="120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algn="just"/>
            <a:r>
              <a:rPr lang="it-IT" sz="3600" smtClean="0">
                <a:solidFill>
                  <a:schemeClr val="bg1"/>
                </a:solidFill>
                <a:ea typeface="ＭＳ Ｐゴシック" pitchFamily="34" charset="-128"/>
              </a:rPr>
              <a:t>Il rapporto tra la percezione dei ragazzi delle proprie condotte e la percezione dei loro genitori e insegnanti;</a:t>
            </a:r>
          </a:p>
          <a:p>
            <a:pPr algn="just">
              <a:buFont typeface="Arial" charset="0"/>
              <a:buNone/>
            </a:pPr>
            <a:endParaRPr lang="it-IT" sz="100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algn="just"/>
            <a:r>
              <a:rPr lang="it-IT" sz="3600" smtClean="0">
                <a:solidFill>
                  <a:schemeClr val="bg1"/>
                </a:solidFill>
                <a:ea typeface="ＭＳ Ｐゴシック" pitchFamily="34" charset="-128"/>
              </a:rPr>
              <a:t>Il nesso tra assunzione di specifici ruoli nel bullismo, aderenza ai valori sociali e successo scolastico;</a:t>
            </a:r>
          </a:p>
          <a:p>
            <a:pPr algn="just">
              <a:buFont typeface="Arial" charset="0"/>
              <a:buNone/>
            </a:pPr>
            <a:endParaRPr lang="it-IT" sz="100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algn="just"/>
            <a:r>
              <a:rPr lang="it-IT" sz="3600" smtClean="0">
                <a:solidFill>
                  <a:schemeClr val="bg1"/>
                </a:solidFill>
                <a:ea typeface="ＭＳ Ｐゴシック" pitchFamily="34" charset="-128"/>
              </a:rPr>
              <a:t>L’ influenza di variabili legate all’ appartenenzaculturale</a:t>
            </a:r>
            <a:r>
              <a:rPr lang="it-IT" sz="3600" b="1" smtClean="0">
                <a:solidFill>
                  <a:schemeClr val="bg1"/>
                </a:solidFill>
                <a:ea typeface="ＭＳ Ｐゴシック" pitchFamily="34" charset="-128"/>
              </a:rPr>
              <a:t>.</a:t>
            </a:r>
          </a:p>
        </p:txBody>
      </p:sp>
      <p:sp>
        <p:nvSpPr>
          <p:cNvPr id="11267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it-IT" sz="4000" b="1" smtClean="0">
                <a:solidFill>
                  <a:srgbClr val="000066"/>
                </a:solidFill>
                <a:ea typeface="ＭＳ Ｐゴシック" pitchFamily="34" charset="-128"/>
              </a:rPr>
              <a:t>Problemi aperti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contenuto 2"/>
          <p:cNvSpPr>
            <a:spLocks noGrp="1"/>
          </p:cNvSpPr>
          <p:nvPr>
            <p:ph idx="1"/>
          </p:nvPr>
        </p:nvSpPr>
        <p:spPr>
          <a:xfrm>
            <a:off x="360363" y="1071563"/>
            <a:ext cx="8569325" cy="5449887"/>
          </a:xfrm>
        </p:spPr>
        <p:txBody>
          <a:bodyPr/>
          <a:lstStyle/>
          <a:p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Credenze, legate a idee non oggettive;</a:t>
            </a:r>
          </a:p>
          <a:p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Costrutti motivazionali che fanno riferimento a risultati desiderabili che le persone si impegnano ad ottenere;</a:t>
            </a:r>
          </a:p>
          <a:p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Rappresentazioni astratte: trascendono specifiche azioni e situazioni;</a:t>
            </a:r>
          </a:p>
          <a:p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Guidano la selezione o la valutazione di azioni ed eventi;</a:t>
            </a:r>
          </a:p>
          <a:p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Ordinati secondo una struttura gerarchica di priorità.</a:t>
            </a:r>
            <a:endParaRPr lang="it-IT" altLang="ja-JP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2291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it-IT" sz="4000" b="1" smtClean="0">
                <a:solidFill>
                  <a:srgbClr val="000066"/>
                </a:solidFill>
                <a:ea typeface="ＭＳ Ｐゴシック" pitchFamily="34" charset="-128"/>
              </a:rPr>
              <a:t>I valori sociali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it-IT" sz="4000" b="1" smtClean="0">
                <a:solidFill>
                  <a:srgbClr val="000066"/>
                </a:solidFill>
                <a:ea typeface="ＭＳ Ｐゴシック" pitchFamily="34" charset="-128"/>
              </a:rPr>
              <a:t>Ricerca: obiettivi</a:t>
            </a:r>
            <a:r>
              <a:rPr lang="it-IT" sz="4000" b="1" smtClean="0">
                <a:solidFill>
                  <a:schemeClr val="bg1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>
          <a:xfrm>
            <a:off x="360363" y="1214438"/>
            <a:ext cx="8569325" cy="4786312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600"/>
              </a:spcAft>
              <a:buFont typeface="Calibri" pitchFamily="34" charset="0"/>
              <a:buAutoNum type="arabicPeriod"/>
            </a:pPr>
            <a:endParaRPr lang="it-IT" altLang="ja-JP" sz="120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it-IT" altLang="ja-JP" smtClean="0">
                <a:solidFill>
                  <a:schemeClr val="bg1"/>
                </a:solidFill>
                <a:ea typeface="ＭＳ Ｐゴシック" pitchFamily="34" charset="-128"/>
              </a:rPr>
              <a:t>Gli effetti sulla disposizione ad assumere ruoli delle variabili genere (M vs F) e </a:t>
            </a:r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condizione (italiano vs non italiano);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Il rapporto tra ruoli e</a:t>
            </a:r>
            <a:r>
              <a:rPr lang="it-IT" altLang="ja-JP" smtClean="0">
                <a:solidFill>
                  <a:schemeClr val="bg1"/>
                </a:solidFill>
                <a:ea typeface="ＭＳ Ｐゴシック" pitchFamily="34" charset="-128"/>
              </a:rPr>
              <a:t> percezione dei valori sociali;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La relazione tra assunzione di ruoli e successo scolastico;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Il grado di corrispondenza nella percezione dei comportamenti ostili e/o prosociali e dei valori tra allievi e genitori.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-71438" y="792163"/>
            <a:ext cx="3286126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4000" dirty="0">
                <a:solidFill>
                  <a:schemeClr val="bg1"/>
                </a:solidFill>
                <a:latin typeface="+mn-lt"/>
              </a:rPr>
              <a:t> Indagare: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contenuto 2"/>
          <p:cNvSpPr>
            <a:spLocks noGrp="1"/>
          </p:cNvSpPr>
          <p:nvPr>
            <p:ph idx="1"/>
          </p:nvPr>
        </p:nvSpPr>
        <p:spPr>
          <a:xfrm>
            <a:off x="142875" y="1428750"/>
            <a:ext cx="8858250" cy="4643438"/>
          </a:xfrm>
          <a:ln w="25400"/>
        </p:spPr>
        <p:txBody>
          <a:bodyPr/>
          <a:lstStyle/>
          <a:p>
            <a:pPr algn="just" eaLnBrk="1" hangingPunct="1">
              <a:buFont typeface="Arial" charset="0"/>
              <a:buNone/>
              <a:defRPr/>
            </a:pPr>
            <a:endParaRPr lang="it-IT" sz="24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it-IT" sz="3600" dirty="0" smtClean="0">
                <a:solidFill>
                  <a:schemeClr val="bg1"/>
                </a:solidFill>
                <a:ea typeface="ＭＳ Ｐゴシック" pitchFamily="34" charset="-128"/>
              </a:rPr>
              <a:t>66 allievi (34 M, 31 F, 1 soggetto con dati mancanti) di Scuola Primaria: </a:t>
            </a:r>
            <a:r>
              <a:rPr lang="it-IT" altLang="ja-JP" sz="3600" dirty="0" smtClean="0">
                <a:solidFill>
                  <a:schemeClr val="bg1"/>
                </a:solidFill>
                <a:ea typeface="ＭＳ Ｐゴシック" pitchFamily="34" charset="-128"/>
              </a:rPr>
              <a:t>classi terza (N=28) e quinta (N=38); </a:t>
            </a:r>
            <a:r>
              <a:rPr lang="it-IT" sz="3600" dirty="0" smtClean="0">
                <a:solidFill>
                  <a:schemeClr val="bg1"/>
                </a:solidFill>
                <a:ea typeface="ＭＳ Ｐゴシック" pitchFamily="34" charset="-128"/>
              </a:rPr>
              <a:t>37 italiani e 29 non italiani</a:t>
            </a:r>
          </a:p>
          <a:p>
            <a:pPr algn="just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it-IT" sz="3600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it-IT" sz="3600" dirty="0" smtClean="0">
                <a:solidFill>
                  <a:schemeClr val="bg1"/>
                </a:solidFill>
                <a:ea typeface="ＭＳ Ｐゴシック" pitchFamily="34" charset="-128"/>
              </a:rPr>
              <a:t>61 genitori </a:t>
            </a:r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it-IT" sz="2400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4339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80513" cy="7651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it-IT" sz="4000" b="1" smtClean="0">
                <a:solidFill>
                  <a:srgbClr val="000066"/>
                </a:solidFill>
                <a:ea typeface="ＭＳ Ｐゴシック" pitchFamily="34" charset="-128"/>
              </a:rPr>
              <a:t>Realizzazione e descrizione di una ricerca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4000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Metodo: partecipanti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4000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Metodo: strumenti e procedura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>
          <a:xfrm>
            <a:off x="214313" y="1428750"/>
            <a:ext cx="8858250" cy="41036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sz="3600" b="1" smtClean="0">
                <a:solidFill>
                  <a:schemeClr val="bg1"/>
                </a:solidFill>
                <a:ea typeface="ＭＳ Ｐゴシック" pitchFamily="34" charset="-128"/>
              </a:rPr>
              <a:t>Questionario  articolato in sottoscale:</a:t>
            </a:r>
          </a:p>
          <a:p>
            <a:pPr eaLnBrk="1" hangingPunct="1">
              <a:buFont typeface="Arial" charset="0"/>
              <a:buNone/>
            </a:pPr>
            <a:endParaRPr lang="it-IT" sz="1800" b="1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1" hangingPunct="1">
              <a:buFont typeface="Arial" charset="0"/>
              <a:buNone/>
            </a:pPr>
            <a:endParaRPr lang="it-IT" sz="1600" smtClean="0">
              <a:solidFill>
                <a:schemeClr val="bg1"/>
              </a:solidFill>
              <a:ea typeface="ＭＳ Ｐゴシック" pitchFamily="34" charset="-128"/>
            </a:endParaRPr>
          </a:p>
          <a:p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Scala Desiderabilità sociale </a:t>
            </a:r>
            <a:r>
              <a:rPr lang="it-IT" sz="2400" smtClean="0">
                <a:solidFill>
                  <a:schemeClr val="bg1"/>
                </a:solidFill>
                <a:ea typeface="ＭＳ Ｐゴシック" pitchFamily="34" charset="-128"/>
              </a:rPr>
              <a:t>(Manganelli et al., 2000)</a:t>
            </a:r>
          </a:p>
          <a:p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Scala Empatia </a:t>
            </a:r>
            <a:r>
              <a:rPr lang="it-IT" sz="2400" smtClean="0">
                <a:solidFill>
                  <a:schemeClr val="bg1"/>
                </a:solidFill>
                <a:ea typeface="ＭＳ Ｐゴシック" pitchFamily="34" charset="-128"/>
              </a:rPr>
              <a:t>(Davis, 1980)</a:t>
            </a:r>
          </a:p>
          <a:p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Scala Ruoli dei Partecipanti </a:t>
            </a:r>
            <a:r>
              <a:rPr lang="it-IT" sz="2400" smtClean="0">
                <a:solidFill>
                  <a:schemeClr val="bg1"/>
                </a:solidFill>
                <a:ea typeface="ＭＳ Ｐゴシック" pitchFamily="34" charset="-128"/>
              </a:rPr>
              <a:t>(Belacchi, 2008)</a:t>
            </a:r>
          </a:p>
          <a:p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Scala Valori </a:t>
            </a:r>
            <a:r>
              <a:rPr lang="it-IT" sz="2400" smtClean="0">
                <a:solidFill>
                  <a:schemeClr val="bg1"/>
                </a:solidFill>
                <a:ea typeface="ＭＳ Ｐゴシック" pitchFamily="34" charset="-128"/>
              </a:rPr>
              <a:t>(versione costruita ad hoc)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4000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Risultati: effetti del genere negli allievi</a:t>
            </a:r>
          </a:p>
        </p:txBody>
      </p:sp>
      <p:graphicFrame>
        <p:nvGraphicFramePr>
          <p:cNvPr id="3" name="Grafico 3"/>
          <p:cNvGraphicFramePr>
            <a:graphicFrameLocks/>
          </p:cNvGraphicFramePr>
          <p:nvPr/>
        </p:nvGraphicFramePr>
        <p:xfrm>
          <a:off x="323850" y="1125538"/>
          <a:ext cx="8496300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547813" y="2317750"/>
            <a:ext cx="576262" cy="5842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it-IT" sz="3200" b="1" dirty="0">
                <a:latin typeface="+mn-lt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4000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Risultati: effetti del genere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419475" y="1844675"/>
            <a:ext cx="5048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+mn-lt"/>
              </a:rPr>
              <a:t>*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932363" y="1536700"/>
            <a:ext cx="503237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+mn-lt"/>
              </a:rPr>
              <a:t>*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565900" y="1924050"/>
            <a:ext cx="5032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+mn-lt"/>
              </a:rPr>
              <a:t>*</a:t>
            </a:r>
          </a:p>
        </p:txBody>
      </p:sp>
      <p:graphicFrame>
        <p:nvGraphicFramePr>
          <p:cNvPr id="5" name="Grafico 6"/>
          <p:cNvGraphicFramePr>
            <a:graphicFrameLocks/>
          </p:cNvGraphicFramePr>
          <p:nvPr/>
        </p:nvGraphicFramePr>
        <p:xfrm>
          <a:off x="611188" y="1125538"/>
          <a:ext cx="8064500" cy="532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183188" y="1428750"/>
            <a:ext cx="541337" cy="585788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it-IT" sz="3200" b="1" dirty="0">
                <a:latin typeface="+mn-lt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2800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Risultati: influenza della variabile condizione sui ruoli</a:t>
            </a:r>
          </a:p>
        </p:txBody>
      </p:sp>
      <p:graphicFrame>
        <p:nvGraphicFramePr>
          <p:cNvPr id="2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681083"/>
              </p:ext>
            </p:extLst>
          </p:nvPr>
        </p:nvGraphicFramePr>
        <p:xfrm>
          <a:off x="395288" y="1125538"/>
          <a:ext cx="8280400" cy="532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2800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Risultati: influenza della variabile condizione sulla percezione dei valori</a:t>
            </a:r>
          </a:p>
        </p:txBody>
      </p:sp>
      <p:graphicFrame>
        <p:nvGraphicFramePr>
          <p:cNvPr id="2" name="Grafico 3"/>
          <p:cNvGraphicFramePr>
            <a:graphicFrameLocks/>
          </p:cNvGraphicFramePr>
          <p:nvPr/>
        </p:nvGraphicFramePr>
        <p:xfrm>
          <a:off x="323850" y="1125538"/>
          <a:ext cx="8496300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4000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Risultati: correlazioni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23850" y="908050"/>
          <a:ext cx="8496300" cy="5667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9918"/>
                <a:gridCol w="1584176"/>
                <a:gridCol w="1584176"/>
                <a:gridCol w="1728192"/>
                <a:gridCol w="1439838"/>
              </a:tblGrid>
              <a:tr h="792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20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0" baseline="0" dirty="0"/>
                        <a:t>Vittima</a:t>
                      </a:r>
                      <a:endParaRPr lang="it-IT" sz="2800" b="0" baseline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0" baseline="0" dirty="0"/>
                        <a:t>Esterno</a:t>
                      </a:r>
                      <a:endParaRPr lang="it-IT" sz="2800" b="0" baseline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0" baseline="0" dirty="0" err="1" smtClean="0"/>
                        <a:t>Prosociali</a:t>
                      </a:r>
                      <a:endParaRPr lang="it-IT" sz="2800" b="0" baseline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0" baseline="0" dirty="0"/>
                        <a:t>Ostili</a:t>
                      </a:r>
                      <a:endParaRPr lang="it-IT" sz="2800" b="0" baseline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</a:tr>
              <a:tr h="792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800" b="0" dirty="0" smtClean="0"/>
                        <a:t>Desiderabilità</a:t>
                      </a:r>
                      <a:endParaRPr lang="it-IT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-.020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    -.</a:t>
                      </a:r>
                      <a:r>
                        <a:rPr lang="it-IT" sz="2400" dirty="0">
                          <a:solidFill>
                            <a:srgbClr val="FF0000"/>
                          </a:solidFill>
                        </a:rPr>
                        <a:t>458**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.222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  -.</a:t>
                      </a:r>
                      <a:r>
                        <a:rPr lang="it-IT" sz="2400" dirty="0">
                          <a:solidFill>
                            <a:srgbClr val="FF0000"/>
                          </a:solidFill>
                        </a:rPr>
                        <a:t>552**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</a:tr>
              <a:tr h="792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800" b="0" dirty="0"/>
                        <a:t>Empatia</a:t>
                      </a:r>
                      <a:endParaRPr lang="it-IT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.038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-.162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    .</a:t>
                      </a:r>
                      <a:r>
                        <a:rPr lang="it-IT" sz="2400" dirty="0">
                          <a:solidFill>
                            <a:srgbClr val="FF0000"/>
                          </a:solidFill>
                        </a:rPr>
                        <a:t>692**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rgbClr val="FF0000"/>
                          </a:solidFill>
                        </a:rPr>
                        <a:t>-.300*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</a:tr>
              <a:tr h="853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800" b="0" dirty="0"/>
                        <a:t>Valori </a:t>
                      </a:r>
                      <a:r>
                        <a:rPr lang="it-IT" sz="2800" b="0" dirty="0" smtClean="0"/>
                        <a:t>Relazionali</a:t>
                      </a:r>
                      <a:endParaRPr lang="it-IT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-.208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/>
                        <a:t>-.035</a:t>
                      </a:r>
                      <a:endParaRPr lang="it-IT" sz="24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/>
                        <a:t>.223</a:t>
                      </a:r>
                      <a:endParaRPr lang="it-IT" sz="24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-.251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</a:tr>
              <a:tr h="853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800" b="0" dirty="0"/>
                        <a:t>Valori </a:t>
                      </a:r>
                      <a:r>
                        <a:rPr lang="it-IT" sz="2800" b="0" dirty="0" smtClean="0"/>
                        <a:t>Individuali</a:t>
                      </a:r>
                      <a:endParaRPr lang="it-IT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-.063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-.078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   .</a:t>
                      </a:r>
                      <a:r>
                        <a:rPr lang="it-IT" sz="2400" dirty="0">
                          <a:solidFill>
                            <a:srgbClr val="FF0000"/>
                          </a:solidFill>
                        </a:rPr>
                        <a:t>257*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rgbClr val="FF0000"/>
                          </a:solidFill>
                        </a:rPr>
                        <a:t>-.285*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</a:tr>
              <a:tr h="792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800" b="0" dirty="0"/>
                        <a:t>Valori Sociali</a:t>
                      </a:r>
                      <a:endParaRPr lang="it-IT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-.144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rgbClr val="FF0000"/>
                          </a:solidFill>
                        </a:rPr>
                        <a:t>-.290*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/>
                        <a:t>.236</a:t>
                      </a:r>
                      <a:endParaRPr lang="it-IT" sz="24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  -.</a:t>
                      </a:r>
                      <a:r>
                        <a:rPr lang="it-IT" sz="2400" dirty="0">
                          <a:solidFill>
                            <a:srgbClr val="FF0000"/>
                          </a:solidFill>
                        </a:rPr>
                        <a:t>424**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</a:tr>
              <a:tr h="792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800" b="0" dirty="0"/>
                        <a:t>Valori Totali</a:t>
                      </a:r>
                      <a:endParaRPr lang="it-IT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-.158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-.047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.236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rgbClr val="FF0000"/>
                          </a:solidFill>
                        </a:rPr>
                        <a:t>-.284*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797" marR="66797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it-IT" sz="4000" b="1" smtClean="0">
                <a:solidFill>
                  <a:srgbClr val="000066"/>
                </a:solidFill>
                <a:ea typeface="ＭＳ Ｐゴシック" pitchFamily="34" charset="-128"/>
              </a:rPr>
              <a:t>In letteratura</a:t>
            </a:r>
            <a:r>
              <a:rPr lang="it-IT" sz="4000" b="1" smtClean="0">
                <a:solidFill>
                  <a:schemeClr val="bg1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142875" y="928688"/>
            <a:ext cx="8785225" cy="6143625"/>
          </a:xfrm>
          <a:ln w="25400"/>
        </p:spPr>
        <p:txBody>
          <a:bodyPr/>
          <a:lstStyle/>
          <a:p>
            <a:pPr algn="just" eaLnBrk="1" hangingPunct="1">
              <a:defRPr/>
            </a:pPr>
            <a:r>
              <a:rPr lang="it-IT" dirty="0" smtClean="0">
                <a:solidFill>
                  <a:schemeClr val="bg1"/>
                </a:solidFill>
                <a:ea typeface="ＭＳ Ｐゴシック" pitchFamily="34" charset="-128"/>
              </a:rPr>
              <a:t>le interazioni/relazioni tra coetanei hanno un</a:t>
            </a:r>
            <a:r>
              <a:rPr lang="ja-JP" altLang="it-IT" dirty="0" smtClean="0">
                <a:solidFill>
                  <a:schemeClr val="bg1"/>
                </a:solidFill>
                <a:ea typeface="ＭＳ Ｐゴシック" pitchFamily="34" charset="-128"/>
              </a:rPr>
              <a:t>’</a:t>
            </a:r>
            <a:r>
              <a:rPr lang="it-IT" altLang="ja-JP" dirty="0" smtClean="0">
                <a:solidFill>
                  <a:schemeClr val="bg1"/>
                </a:solidFill>
                <a:ea typeface="ＭＳ Ｐゴシック" pitchFamily="34" charset="-128"/>
              </a:rPr>
              <a:t>influenza significativa sullo sviluppo della personalità, fin dall’ età prescolare </a:t>
            </a:r>
            <a:r>
              <a:rPr lang="it-IT" altLang="ja-JP" sz="2000" dirty="0" smtClean="0">
                <a:solidFill>
                  <a:schemeClr val="bg1"/>
                </a:solidFill>
                <a:ea typeface="ＭＳ Ｐゴシック" pitchFamily="34" charset="-128"/>
              </a:rPr>
              <a:t>(</a:t>
            </a:r>
            <a:r>
              <a:rPr lang="it-IT" altLang="ja-JP" sz="2000" dirty="0" err="1" smtClean="0">
                <a:solidFill>
                  <a:schemeClr val="bg1"/>
                </a:solidFill>
                <a:ea typeface="ＭＳ Ｐゴシック" pitchFamily="34" charset="-128"/>
              </a:rPr>
              <a:t>Belacchi</a:t>
            </a:r>
            <a:r>
              <a:rPr lang="it-IT" altLang="ja-JP" sz="2000" dirty="0" smtClean="0">
                <a:solidFill>
                  <a:schemeClr val="bg1"/>
                </a:solidFill>
                <a:ea typeface="ＭＳ Ｐゴシック" pitchFamily="34" charset="-128"/>
              </a:rPr>
              <a:t> e Farina, 2010; 2012)</a:t>
            </a:r>
            <a:r>
              <a:rPr lang="it-IT" altLang="ja-JP" dirty="0" smtClean="0">
                <a:solidFill>
                  <a:schemeClr val="bg1"/>
                </a:solidFill>
                <a:ea typeface="ＭＳ Ｐゴシック" pitchFamily="34" charset="-128"/>
              </a:rPr>
              <a:t>, con particolare implicazione di competenze socio-emotive, </a:t>
            </a:r>
            <a:r>
              <a:rPr lang="it-IT" altLang="ja-JP" dirty="0" err="1" smtClean="0">
                <a:solidFill>
                  <a:schemeClr val="bg1"/>
                </a:solidFill>
                <a:ea typeface="ＭＳ Ｐゴシック" pitchFamily="34" charset="-128"/>
              </a:rPr>
              <a:t>dell</a:t>
            </a:r>
            <a:r>
              <a:rPr lang="ja-JP" altLang="it-IT" dirty="0" smtClean="0">
                <a:solidFill>
                  <a:schemeClr val="bg1"/>
                </a:solidFill>
                <a:ea typeface="ＭＳ Ｐゴシック" pitchFamily="34" charset="-128"/>
              </a:rPr>
              <a:t>’</a:t>
            </a:r>
            <a:r>
              <a:rPr lang="it-IT" altLang="ja-JP" dirty="0" smtClean="0">
                <a:solidFill>
                  <a:schemeClr val="bg1"/>
                </a:solidFill>
                <a:ea typeface="ＭＳ Ｐゴシック" pitchFamily="34" charset="-128"/>
              </a:rPr>
              <a:t>immagine di sé e del pensiero morale;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it-IT" altLang="ja-JP" sz="800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algn="just" eaLnBrk="1" hangingPunct="1">
              <a:defRPr/>
            </a:pPr>
            <a:r>
              <a:rPr lang="it-IT" dirty="0" smtClean="0">
                <a:solidFill>
                  <a:schemeClr val="bg1"/>
                </a:solidFill>
                <a:ea typeface="ＭＳ Ｐゴシック" pitchFamily="34" charset="-128"/>
              </a:rPr>
              <a:t>amicizie e inimicizie costellano e modellano l</a:t>
            </a:r>
            <a:r>
              <a:rPr lang="ja-JP" altLang="it-IT" dirty="0" smtClean="0">
                <a:solidFill>
                  <a:schemeClr val="bg1"/>
                </a:solidFill>
                <a:ea typeface="ＭＳ Ｐゴシック" pitchFamily="34" charset="-128"/>
              </a:rPr>
              <a:t>’</a:t>
            </a:r>
            <a:r>
              <a:rPr lang="it-IT" altLang="ja-JP" dirty="0" smtClean="0">
                <a:solidFill>
                  <a:schemeClr val="bg1"/>
                </a:solidFill>
                <a:ea typeface="ＭＳ Ｐゴシック" pitchFamily="34" charset="-128"/>
              </a:rPr>
              <a:t>esperienza di vita nelle diverse fasi dello sviluppo, assumendo un rilievo centrale nel corso </a:t>
            </a:r>
            <a:r>
              <a:rPr lang="it-IT" altLang="ja-JP" dirty="0" err="1" smtClean="0">
                <a:solidFill>
                  <a:schemeClr val="bg1"/>
                </a:solidFill>
                <a:ea typeface="ＭＳ Ｐゴシック" pitchFamily="34" charset="-128"/>
              </a:rPr>
              <a:t>dell</a:t>
            </a:r>
            <a:r>
              <a:rPr lang="ja-JP" altLang="it-IT" dirty="0" smtClean="0">
                <a:solidFill>
                  <a:schemeClr val="bg1"/>
                </a:solidFill>
                <a:ea typeface="ＭＳ Ｐゴシック" pitchFamily="34" charset="-128"/>
              </a:rPr>
              <a:t>’</a:t>
            </a:r>
            <a:r>
              <a:rPr lang="it-IT" altLang="ja-JP" dirty="0" smtClean="0">
                <a:solidFill>
                  <a:schemeClr val="bg1"/>
                </a:solidFill>
                <a:ea typeface="ＭＳ Ｐゴシック" pitchFamily="34" charset="-128"/>
              </a:rPr>
              <a:t>età scolare, specie durante gli anni </a:t>
            </a:r>
            <a:r>
              <a:rPr lang="it-IT" altLang="ja-JP" dirty="0" err="1" smtClean="0">
                <a:solidFill>
                  <a:schemeClr val="bg1"/>
                </a:solidFill>
                <a:ea typeface="ＭＳ Ｐゴシック" pitchFamily="34" charset="-128"/>
              </a:rPr>
              <a:t>dell</a:t>
            </a:r>
            <a:r>
              <a:rPr lang="ja-JP" altLang="it-IT" dirty="0" smtClean="0">
                <a:solidFill>
                  <a:schemeClr val="bg1"/>
                </a:solidFill>
                <a:ea typeface="ＭＳ Ｐゴシック" pitchFamily="34" charset="-128"/>
              </a:rPr>
              <a:t>’</a:t>
            </a:r>
            <a:r>
              <a:rPr lang="it-IT" altLang="ja-JP" dirty="0" smtClean="0">
                <a:solidFill>
                  <a:schemeClr val="bg1"/>
                </a:solidFill>
                <a:ea typeface="ＭＳ Ｐゴシック" pitchFamily="34" charset="-128"/>
              </a:rPr>
              <a:t>adolescenza </a:t>
            </a:r>
            <a:r>
              <a:rPr lang="it-IT" altLang="ja-JP" sz="2000" dirty="0" smtClean="0">
                <a:solidFill>
                  <a:schemeClr val="bg1"/>
                </a:solidFill>
                <a:ea typeface="ＭＳ Ｐゴシック" pitchFamily="34" charset="-128"/>
              </a:rPr>
              <a:t>(</a:t>
            </a:r>
            <a:r>
              <a:rPr lang="it-IT" altLang="ja-JP" sz="2000" dirty="0" err="1" smtClean="0">
                <a:solidFill>
                  <a:schemeClr val="bg1"/>
                </a:solidFill>
                <a:ea typeface="ＭＳ Ｐゴシック" pitchFamily="34" charset="-128"/>
              </a:rPr>
              <a:t>Dunn</a:t>
            </a:r>
            <a:r>
              <a:rPr lang="it-IT" altLang="ja-JP" sz="2000" dirty="0" smtClean="0">
                <a:solidFill>
                  <a:schemeClr val="bg1"/>
                </a:solidFill>
                <a:ea typeface="ＭＳ Ｐゴシック" pitchFamily="34" charset="-128"/>
              </a:rPr>
              <a:t>, 2004).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3200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Risultati: correlazioni tra ruoli e prestazione scolastica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611188" y="1304925"/>
          <a:ext cx="7777162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4649"/>
                <a:gridCol w="4442513"/>
              </a:tblGrid>
              <a:tr h="487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baseline="0" dirty="0" smtClean="0"/>
                        <a:t>voti scolastici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87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Bullo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-.222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87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Sostenitore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  -.</a:t>
                      </a:r>
                      <a:r>
                        <a:rPr lang="it-IT" sz="2400" dirty="0">
                          <a:solidFill>
                            <a:srgbClr val="FF0000"/>
                          </a:solidFill>
                        </a:rPr>
                        <a:t>268*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87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Aiutante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  -.</a:t>
                      </a:r>
                      <a:r>
                        <a:rPr lang="it-IT" sz="2400" dirty="0">
                          <a:solidFill>
                            <a:srgbClr val="FF0000"/>
                          </a:solidFill>
                        </a:rPr>
                        <a:t>294*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87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Difensore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/>
                        <a:t> .</a:t>
                      </a:r>
                      <a:r>
                        <a:rPr lang="it-IT" sz="2400" dirty="0"/>
                        <a:t>068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87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Consolatore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/>
                        <a:t> .</a:t>
                      </a:r>
                      <a:r>
                        <a:rPr lang="it-IT" sz="2400" dirty="0"/>
                        <a:t>046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87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Mediatore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-.045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87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Vittima 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-.148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87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Esterno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-.130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87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 err="1"/>
                        <a:t>Prosociali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/>
                        <a:t> .</a:t>
                      </a:r>
                      <a:r>
                        <a:rPr lang="it-IT" sz="2400" dirty="0"/>
                        <a:t>010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87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Ostili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  -.</a:t>
                      </a:r>
                      <a:r>
                        <a:rPr lang="it-IT" sz="2400" dirty="0">
                          <a:solidFill>
                            <a:srgbClr val="FF0000"/>
                          </a:solidFill>
                        </a:rPr>
                        <a:t>291*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3" marR="68583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 txBox="1">
            <a:spLocks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it-IT" sz="3200" b="1">
                <a:solidFill>
                  <a:srgbClr val="000066"/>
                </a:solidFill>
                <a:latin typeface="Calibri" pitchFamily="34" charset="0"/>
              </a:rPr>
              <a:t>Risultati: correlazioni tra ruoli e prestazione scolastica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650" y="1285875"/>
          <a:ext cx="7704138" cy="5238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3338"/>
                <a:gridCol w="4400800"/>
              </a:tblGrid>
              <a:tr h="873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baseline="0" dirty="0" smtClean="0"/>
                        <a:t>voti scolastici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74" marR="68574" marT="0" marB="0" anchor="ctr"/>
                </a:tc>
              </a:tr>
              <a:tr h="873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Bullo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-.222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74" marR="68574" marT="0" marB="0" anchor="ctr"/>
                </a:tc>
              </a:tr>
              <a:tr h="873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Sostenitore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rgbClr val="FF0000"/>
                          </a:solidFill>
                        </a:rPr>
                        <a:t>-.268*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74" marR="68574" marT="0" marB="0" anchor="ctr"/>
                </a:tc>
              </a:tr>
              <a:tr h="873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Aiutante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rgbClr val="FF0000"/>
                          </a:solidFill>
                        </a:rPr>
                        <a:t>-.294*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74" marR="68574" marT="0" marB="0" anchor="ctr"/>
                </a:tc>
              </a:tr>
              <a:tr h="873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Esterno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-.130</a:t>
                      </a:r>
                      <a:endParaRPr lang="it-IT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74" marR="68574" marT="0" marB="0" anchor="ctr"/>
                </a:tc>
              </a:tr>
              <a:tr h="873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Ostili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rgbClr val="FF0000"/>
                          </a:solidFill>
                        </a:rPr>
                        <a:t>-.291*</a:t>
                      </a:r>
                      <a:endParaRPr lang="it-IT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74" marR="68574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2800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Risultati: corrispondenze nella percezione dei ruoli da parte di allievi e genitori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84213" y="1196975"/>
          <a:ext cx="7775576" cy="5256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7788"/>
                <a:gridCol w="3887788"/>
              </a:tblGrid>
              <a:tr h="1051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b="0" dirty="0">
                          <a:effectLst/>
                        </a:rPr>
                        <a:t>Ruoli attribuiti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7" marR="685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</a:rPr>
                        <a:t> </a:t>
                      </a:r>
                      <a:endParaRPr lang="it-IT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7" marR="68557" marT="0" marB="0" anchor="ctr"/>
                </a:tc>
              </a:tr>
              <a:tr h="1051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b="0" dirty="0">
                          <a:effectLst/>
                        </a:rPr>
                        <a:t>Vittima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7" marR="685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solidFill>
                            <a:srgbClr val="FF0000"/>
                          </a:solidFill>
                          <a:effectLst/>
                        </a:rPr>
                        <a:t>  .</a:t>
                      </a:r>
                      <a:r>
                        <a:rPr lang="it-IT" sz="2800" dirty="0">
                          <a:solidFill>
                            <a:srgbClr val="FF0000"/>
                          </a:solidFill>
                          <a:effectLst/>
                        </a:rPr>
                        <a:t>384**</a:t>
                      </a:r>
                      <a:endParaRPr lang="it-IT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7" marR="68557" marT="0" marB="0" anchor="ctr"/>
                </a:tc>
              </a:tr>
              <a:tr h="1051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b="0" dirty="0">
                          <a:effectLst/>
                        </a:rPr>
                        <a:t>Esterno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7" marR="685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solidFill>
                            <a:srgbClr val="FF0000"/>
                          </a:solidFill>
                          <a:effectLst/>
                        </a:rPr>
                        <a:t>  .</a:t>
                      </a:r>
                      <a:r>
                        <a:rPr lang="it-IT" sz="2800" dirty="0">
                          <a:solidFill>
                            <a:srgbClr val="FF0000"/>
                          </a:solidFill>
                          <a:effectLst/>
                        </a:rPr>
                        <a:t>430**</a:t>
                      </a:r>
                      <a:endParaRPr lang="it-IT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7" marR="68557" marT="0" marB="0" anchor="ctr"/>
                </a:tc>
              </a:tr>
              <a:tr h="1051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b="0" dirty="0" err="1">
                          <a:effectLst/>
                        </a:rPr>
                        <a:t>Prosociali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7" marR="685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solidFill>
                            <a:srgbClr val="FF0000"/>
                          </a:solidFill>
                          <a:effectLst/>
                        </a:rPr>
                        <a:t>  .</a:t>
                      </a:r>
                      <a:r>
                        <a:rPr lang="it-IT" sz="2800" dirty="0">
                          <a:solidFill>
                            <a:srgbClr val="FF0000"/>
                          </a:solidFill>
                          <a:effectLst/>
                        </a:rPr>
                        <a:t>490**</a:t>
                      </a:r>
                      <a:endParaRPr lang="it-IT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7" marR="68557" marT="0" marB="0" anchor="ctr"/>
                </a:tc>
              </a:tr>
              <a:tr h="1051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b="0" dirty="0">
                          <a:effectLst/>
                        </a:rPr>
                        <a:t>Ostili 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7" marR="685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solidFill>
                            <a:srgbClr val="FF0000"/>
                          </a:solidFill>
                          <a:effectLst/>
                        </a:rPr>
                        <a:t>  .</a:t>
                      </a:r>
                      <a:r>
                        <a:rPr lang="it-IT" sz="2800" dirty="0">
                          <a:solidFill>
                            <a:srgbClr val="FF0000"/>
                          </a:solidFill>
                          <a:effectLst/>
                        </a:rPr>
                        <a:t>568**</a:t>
                      </a:r>
                      <a:endParaRPr lang="it-IT" sz="2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57" marR="68557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2400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Risultati: differenza per genere degli allievi  (maschi vs </a:t>
            </a:r>
            <a:r>
              <a:rPr lang="it-IT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femmine</a:t>
            </a:r>
            <a:r>
              <a:rPr lang="it-IT" sz="2400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) nella corrispondenza della percezione dei ruoli con i genitori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611188" y="1100138"/>
          <a:ext cx="7993063" cy="5400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8077"/>
                <a:gridCol w="2712855"/>
                <a:gridCol w="2952131"/>
              </a:tblGrid>
              <a:tr h="10170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24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813" marR="668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 smtClean="0"/>
                        <a:t>Allievi</a:t>
                      </a:r>
                      <a:r>
                        <a:rPr lang="it-IT" sz="3200" b="0" baseline="0" dirty="0" smtClean="0"/>
                        <a:t> Maschi</a:t>
                      </a:r>
                      <a:endParaRPr lang="it-IT" sz="3200" b="0" dirty="0"/>
                    </a:p>
                  </a:txBody>
                  <a:tcPr marL="66813" marR="6681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Allieve Femmine</a:t>
                      </a:r>
                    </a:p>
                  </a:txBody>
                  <a:tcPr marL="66813" marR="66813" marT="0" marB="0" anchor="ctr"/>
                </a:tc>
              </a:tr>
              <a:tr h="10170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3200" b="0" dirty="0"/>
                        <a:t>Vittima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813" marR="668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/>
                        <a:t>.170</a:t>
                      </a:r>
                    </a:p>
                  </a:txBody>
                  <a:tcPr marL="66813" marR="668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    .572**</a:t>
                      </a:r>
                      <a:endParaRPr lang="it-IT" sz="2400" b="1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813" marR="66813" marT="0" marB="0" anchor="ctr"/>
                </a:tc>
              </a:tr>
              <a:tr h="10170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3200" b="0" dirty="0"/>
                        <a:t>Esterno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813" marR="668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/>
                        <a:t>.353</a:t>
                      </a:r>
                    </a:p>
                  </a:txBody>
                  <a:tcPr marL="66813" marR="6681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.164</a:t>
                      </a:r>
                      <a:endParaRPr lang="it-IT" sz="2400" b="1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813" marR="66813" marT="0" marB="0" anchor="ctr"/>
                </a:tc>
              </a:tr>
              <a:tr h="10170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3200" b="0" dirty="0" err="1"/>
                        <a:t>Prosociali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813" marR="668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/>
                        <a:t>    .522**</a:t>
                      </a:r>
                    </a:p>
                  </a:txBody>
                  <a:tcPr marL="66813" marR="668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  .463*</a:t>
                      </a:r>
                      <a:endParaRPr lang="it-IT" sz="2400" b="1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813" marR="66813" marT="0" marB="0" anchor="ctr"/>
                </a:tc>
              </a:tr>
              <a:tr h="13324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3200" b="0" dirty="0" smtClean="0"/>
                        <a:t>Ostili</a:t>
                      </a:r>
                    </a:p>
                  </a:txBody>
                  <a:tcPr marL="66813" marR="668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 smtClean="0"/>
                        <a:t>  .533*</a:t>
                      </a:r>
                    </a:p>
                  </a:txBody>
                  <a:tcPr marL="66813" marR="6681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.153</a:t>
                      </a:r>
                      <a:endParaRPr lang="it-IT" sz="2400" b="1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813" marR="66813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3200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Risultati: corrispondenze percezione dei valori sociali da parte di allievi e genitori</a:t>
            </a:r>
            <a:endParaRPr lang="it-IT" sz="3200" b="1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650" y="1557338"/>
          <a:ext cx="7758113" cy="4867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7317"/>
                <a:gridCol w="4550796"/>
              </a:tblGrid>
              <a:tr h="973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24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Corrispondenze</a:t>
                      </a:r>
                      <a:endParaRPr lang="it-IT" sz="3200" b="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65" marR="68565" marT="0" marB="0" anchor="ctr"/>
                </a:tc>
              </a:tr>
              <a:tr h="973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Valori Relazionali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/>
                        <a:t>.110</a:t>
                      </a:r>
                      <a:endParaRPr lang="it-IT" sz="24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65" marR="68565" marT="0" marB="0" anchor="ctr"/>
                </a:tc>
              </a:tr>
              <a:tr h="973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Valori Individuali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-.001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24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65" marR="68565" marT="0" marB="0" anchor="ctr"/>
                </a:tc>
              </a:tr>
              <a:tr h="973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Valori Sociali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 .195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24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65" marR="68565" marT="0" marB="0" anchor="ctr"/>
                </a:tc>
              </a:tr>
              <a:tr h="973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Valori </a:t>
                      </a:r>
                      <a:r>
                        <a:rPr lang="it-IT" sz="3200" b="0" dirty="0" smtClean="0"/>
                        <a:t>Totale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 .214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24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65" marR="68565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 bwMode="auto">
          <a:xfrm>
            <a:off x="0" y="0"/>
            <a:ext cx="9144000" cy="881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2400" b="1" dirty="0">
                <a:solidFill>
                  <a:srgbClr val="000066"/>
                </a:solidFill>
                <a:latin typeface="+mn-lt"/>
              </a:rPr>
              <a:t>Risultati: differenza per genere degli allievi  (maschi vs </a:t>
            </a:r>
            <a:r>
              <a:rPr lang="it-IT" sz="2400" b="1" dirty="0">
                <a:solidFill>
                  <a:srgbClr val="FF0000"/>
                </a:solidFill>
                <a:latin typeface="+mn-lt"/>
              </a:rPr>
              <a:t>femmine</a:t>
            </a:r>
            <a:r>
              <a:rPr lang="it-IT" sz="2400" b="1" dirty="0">
                <a:solidFill>
                  <a:srgbClr val="000066"/>
                </a:solidFill>
                <a:latin typeface="+mn-lt"/>
              </a:rPr>
              <a:t>) nella corrispondenza dei valori con i genitori</a:t>
            </a:r>
            <a:endParaRPr lang="it-IT" sz="2400" b="1" dirty="0">
              <a:solidFill>
                <a:srgbClr val="92D050"/>
              </a:solidFill>
              <a:latin typeface="+mn-lt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57188" y="1173163"/>
          <a:ext cx="8443912" cy="5399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4637"/>
                <a:gridCol w="2604691"/>
                <a:gridCol w="3024584"/>
              </a:tblGrid>
              <a:tr h="1079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59" marR="673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 smtClean="0"/>
                        <a:t>Allievi Maschi</a:t>
                      </a:r>
                      <a:endParaRPr lang="it-IT" sz="3200" b="0" dirty="0"/>
                    </a:p>
                  </a:txBody>
                  <a:tcPr marL="67359" marR="6735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Allieve Femmine</a:t>
                      </a:r>
                    </a:p>
                  </a:txBody>
                  <a:tcPr marL="67359" marR="67359" marT="0" marB="0" anchor="ctr"/>
                </a:tc>
              </a:tr>
              <a:tr h="1079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Valori Relazionali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59" marR="673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 smtClean="0"/>
                        <a:t> .021</a:t>
                      </a:r>
                      <a:endParaRPr lang="it-IT" sz="2800" dirty="0"/>
                    </a:p>
                  </a:txBody>
                  <a:tcPr marL="67359" marR="6735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.216</a:t>
                      </a:r>
                      <a:endParaRPr lang="it-IT" sz="2800" b="1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59" marR="67359" marT="0" marB="0" anchor="ctr"/>
                </a:tc>
              </a:tr>
              <a:tr h="1079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Valori Individuali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59" marR="673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 smtClean="0"/>
                        <a:t>-.078</a:t>
                      </a:r>
                    </a:p>
                  </a:txBody>
                  <a:tcPr marL="67359" marR="6735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.288</a:t>
                      </a:r>
                    </a:p>
                  </a:txBody>
                  <a:tcPr marL="67359" marR="67359" marT="0" marB="0" anchor="ctr"/>
                </a:tc>
              </a:tr>
              <a:tr h="1079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Valori Sociali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59" marR="673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 smtClean="0"/>
                        <a:t>  .053</a:t>
                      </a:r>
                    </a:p>
                  </a:txBody>
                  <a:tcPr marL="67359" marR="6735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.351</a:t>
                      </a:r>
                    </a:p>
                  </a:txBody>
                  <a:tcPr marL="67359" marR="67359" marT="0" marB="0" anchor="ctr"/>
                </a:tc>
              </a:tr>
              <a:tr h="1079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Valori </a:t>
                      </a:r>
                      <a:r>
                        <a:rPr lang="it-IT" sz="3200" b="0" dirty="0" smtClean="0"/>
                        <a:t>Totale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59" marR="673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 smtClean="0"/>
                        <a:t> </a:t>
                      </a:r>
                      <a:r>
                        <a:rPr lang="it-IT" sz="2800" baseline="0" dirty="0" smtClean="0"/>
                        <a:t> </a:t>
                      </a:r>
                      <a:r>
                        <a:rPr lang="it-IT" sz="2800" dirty="0" smtClean="0"/>
                        <a:t>.086</a:t>
                      </a:r>
                    </a:p>
                  </a:txBody>
                  <a:tcPr marL="67359" marR="673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 smtClean="0"/>
                        <a:t> </a:t>
                      </a:r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.371</a:t>
                      </a:r>
                    </a:p>
                  </a:txBody>
                  <a:tcPr marL="67359" marR="67359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 bwMode="auto">
          <a:xfrm>
            <a:off x="0" y="0"/>
            <a:ext cx="9144000" cy="571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2000" b="1" dirty="0">
                <a:solidFill>
                  <a:srgbClr val="000066"/>
                </a:solidFill>
                <a:latin typeface="+mn-lt"/>
                <a:ea typeface="+mj-ea"/>
                <a:cs typeface="+mj-cs"/>
              </a:rPr>
              <a:t>Risultati:</a:t>
            </a:r>
            <a:r>
              <a:rPr lang="it-IT" sz="2000" b="1" dirty="0">
                <a:solidFill>
                  <a:srgbClr val="000066"/>
                </a:solidFill>
                <a:latin typeface="+mn-lt"/>
                <a:cs typeface="Arial" charset="0"/>
              </a:rPr>
              <a:t> differenza per condizione degli allievi (italiani vs </a:t>
            </a:r>
            <a:r>
              <a:rPr lang="it-IT" sz="2000" b="1" dirty="0">
                <a:solidFill>
                  <a:srgbClr val="FF0000"/>
                </a:solidFill>
                <a:latin typeface="+mn-lt"/>
                <a:cs typeface="Arial" charset="0"/>
              </a:rPr>
              <a:t>non italiani</a:t>
            </a:r>
            <a:r>
              <a:rPr lang="it-IT" sz="2000" b="1" dirty="0">
                <a:solidFill>
                  <a:srgbClr val="000066"/>
                </a:solidFill>
                <a:latin typeface="+mn-lt"/>
                <a:cs typeface="Arial" charset="0"/>
              </a:rPr>
              <a:t>) nella corrispondenza nella percezione dei ruoli con i genitori</a:t>
            </a:r>
            <a:r>
              <a:rPr lang="it-IT" sz="2000" b="1" dirty="0">
                <a:solidFill>
                  <a:srgbClr val="000066"/>
                </a:solidFill>
                <a:latin typeface="+mn-lt"/>
                <a:ea typeface="+mj-ea"/>
                <a:cs typeface="+mj-cs"/>
              </a:rPr>
              <a:t>  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395288" y="854075"/>
          <a:ext cx="8280400" cy="5789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496"/>
                <a:gridCol w="3096344"/>
                <a:gridCol w="2951561"/>
              </a:tblGrid>
              <a:tr h="9754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24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27" marR="67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Allievi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Italiani</a:t>
                      </a:r>
                      <a:endParaRPr lang="it-IT" sz="3200" b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27" marR="67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Allievi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Non Italiani</a:t>
                      </a:r>
                      <a:endParaRPr lang="it-IT" sz="3200" b="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27" marR="67327" marT="0" marB="0" anchor="ctr"/>
                </a:tc>
              </a:tr>
              <a:tr h="1203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3200" b="0" dirty="0"/>
                        <a:t>Vittima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27" marR="67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 smtClean="0"/>
                        <a:t>    .398*</a:t>
                      </a:r>
                    </a:p>
                  </a:txBody>
                  <a:tcPr marL="67327" marR="6732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0" dirty="0" smtClean="0">
                          <a:solidFill>
                            <a:srgbClr val="FF0000"/>
                          </a:solidFill>
                        </a:rPr>
                        <a:t> .330</a:t>
                      </a:r>
                    </a:p>
                  </a:txBody>
                  <a:tcPr marL="67327" marR="67327" marT="0" marB="0" anchor="ctr"/>
                </a:tc>
              </a:tr>
              <a:tr h="1203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3200" b="0" dirty="0"/>
                        <a:t>Esterno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27" marR="67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 smtClean="0"/>
                        <a:t>  .304</a:t>
                      </a:r>
                    </a:p>
                  </a:txBody>
                  <a:tcPr marL="67327" marR="6732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0" dirty="0" smtClean="0">
                          <a:solidFill>
                            <a:srgbClr val="FF0000"/>
                          </a:solidFill>
                        </a:rPr>
                        <a:t> .322</a:t>
                      </a:r>
                    </a:p>
                  </a:txBody>
                  <a:tcPr marL="67327" marR="67327" marT="0" marB="0" anchor="ctr"/>
                </a:tc>
              </a:tr>
              <a:tr h="1203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3200" b="0" dirty="0" err="1"/>
                        <a:t>Prosociali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27" marR="67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 smtClean="0"/>
                        <a:t>  .278</a:t>
                      </a:r>
                    </a:p>
                  </a:txBody>
                  <a:tcPr marL="67327" marR="67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 smtClean="0">
                          <a:solidFill>
                            <a:srgbClr val="FF0000"/>
                          </a:solidFill>
                        </a:rPr>
                        <a:t>     .694**</a:t>
                      </a:r>
                    </a:p>
                  </a:txBody>
                  <a:tcPr marL="67327" marR="67327" marT="0" marB="0" anchor="ctr"/>
                </a:tc>
              </a:tr>
              <a:tr h="1203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3200" b="0" dirty="0"/>
                        <a:t>Ostili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27" marR="67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 smtClean="0"/>
                        <a:t>    .409*</a:t>
                      </a:r>
                    </a:p>
                  </a:txBody>
                  <a:tcPr marL="67327" marR="6732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0" dirty="0" smtClean="0"/>
                        <a:t>   </a:t>
                      </a:r>
                      <a:r>
                        <a:rPr lang="it-IT" sz="3200" b="0" dirty="0" smtClean="0">
                          <a:solidFill>
                            <a:srgbClr val="FF0000"/>
                          </a:solidFill>
                        </a:rPr>
                        <a:t>.574*</a:t>
                      </a:r>
                    </a:p>
                  </a:txBody>
                  <a:tcPr marL="67327" marR="67327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asellaDiTesto 330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bg1"/>
          </a:solidFill>
          <a:ln w="0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b="1" dirty="0">
                <a:solidFill>
                  <a:srgbClr val="000066"/>
                </a:solidFill>
                <a:latin typeface="+mn-lt"/>
                <a:ea typeface="+mn-ea"/>
                <a:cs typeface="Arial" charset="0"/>
              </a:rPr>
              <a:t>Risultati: differenza per condizione degli allievi (italiani vs </a:t>
            </a:r>
            <a:r>
              <a:rPr lang="it-IT" sz="2400" b="1" dirty="0">
                <a:solidFill>
                  <a:srgbClr val="FF0000"/>
                </a:solidFill>
                <a:latin typeface="+mn-lt"/>
                <a:ea typeface="+mn-ea"/>
                <a:cs typeface="Arial" charset="0"/>
              </a:rPr>
              <a:t>non italiani</a:t>
            </a:r>
            <a:r>
              <a:rPr lang="it-IT" sz="2400" b="1" dirty="0">
                <a:solidFill>
                  <a:srgbClr val="000066"/>
                </a:solidFill>
                <a:latin typeface="+mn-lt"/>
                <a:ea typeface="+mn-ea"/>
                <a:cs typeface="Arial" charset="0"/>
              </a:rPr>
              <a:t>) nella corrispondenza nella percezione dei valori sociali con i genitori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49263" y="1173163"/>
          <a:ext cx="8245475" cy="5399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8492"/>
                <a:gridCol w="2748492"/>
                <a:gridCol w="2748492"/>
              </a:tblGrid>
              <a:tr h="1079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28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53" marR="673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 smtClean="0"/>
                        <a:t>Allievi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3200" b="0" dirty="0" smtClean="0"/>
                        <a:t>Italiani</a:t>
                      </a:r>
                      <a:endParaRPr lang="it-IT" sz="3200" b="0" dirty="0"/>
                    </a:p>
                  </a:txBody>
                  <a:tcPr marL="67353" marR="6735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Allievi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Non Italiani</a:t>
                      </a:r>
                    </a:p>
                  </a:txBody>
                  <a:tcPr marL="67353" marR="67353" marT="0" marB="0" anchor="ctr"/>
                </a:tc>
              </a:tr>
              <a:tr h="1079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Valori Relazionali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53" marR="673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 smtClean="0"/>
                        <a:t> -.071</a:t>
                      </a:r>
                      <a:endParaRPr lang="it-IT" sz="2800" dirty="0"/>
                    </a:p>
                  </a:txBody>
                  <a:tcPr marL="67353" marR="6735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.374</a:t>
                      </a:r>
                      <a:endParaRPr lang="it-IT" sz="2800" b="1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53" marR="67353" marT="0" marB="0" anchor="ctr"/>
                </a:tc>
              </a:tr>
              <a:tr h="1079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Valori Individuali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53" marR="673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 smtClean="0"/>
                        <a:t>-.327</a:t>
                      </a:r>
                    </a:p>
                  </a:txBody>
                  <a:tcPr marL="67353" marR="6735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.365</a:t>
                      </a:r>
                    </a:p>
                  </a:txBody>
                  <a:tcPr marL="67353" marR="67353" marT="0" marB="0" anchor="ctr"/>
                </a:tc>
              </a:tr>
              <a:tr h="1079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Valori Sociali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53" marR="673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 smtClean="0"/>
                        <a:t>  -.041</a:t>
                      </a:r>
                    </a:p>
                  </a:txBody>
                  <a:tcPr marL="67353" marR="6735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.392</a:t>
                      </a:r>
                    </a:p>
                  </a:txBody>
                  <a:tcPr marL="67353" marR="67353" marT="0" marB="0" anchor="ctr"/>
                </a:tc>
              </a:tr>
              <a:tr h="1079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3200" b="0" dirty="0"/>
                        <a:t>Valori </a:t>
                      </a:r>
                      <a:r>
                        <a:rPr lang="it-IT" sz="3200" b="0" dirty="0" smtClean="0"/>
                        <a:t>Totale</a:t>
                      </a:r>
                      <a:endParaRPr lang="it-IT" sz="32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53" marR="673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 smtClean="0"/>
                        <a:t> </a:t>
                      </a:r>
                      <a:r>
                        <a:rPr lang="it-IT" sz="2800" baseline="0" dirty="0" smtClean="0"/>
                        <a:t> -</a:t>
                      </a:r>
                      <a:r>
                        <a:rPr lang="it-IT" sz="2800" dirty="0" smtClean="0"/>
                        <a:t>.105</a:t>
                      </a:r>
                    </a:p>
                  </a:txBody>
                  <a:tcPr marL="67353" marR="673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 smtClean="0"/>
                        <a:t>    </a:t>
                      </a:r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.702**</a:t>
                      </a:r>
                    </a:p>
                  </a:txBody>
                  <a:tcPr marL="67353" marR="67353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it-IT" sz="4800" b="1" dirty="0" smtClean="0">
                <a:solidFill>
                  <a:srgbClr val="000066"/>
                </a:solidFill>
                <a:latin typeface="+mn-lt"/>
              </a:rPr>
              <a:t>Conclusioni</a:t>
            </a:r>
            <a:endParaRPr lang="it-IT" sz="48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438" y="428625"/>
            <a:ext cx="9144000" cy="60721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it-IT" sz="2400" dirty="0" smtClean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it-IT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it-IT" sz="3600" dirty="0" smtClean="0">
                <a:solidFill>
                  <a:schemeClr val="bg1"/>
                </a:solidFill>
              </a:rPr>
              <a:t>Conferma </a:t>
            </a:r>
            <a:r>
              <a:rPr lang="it-IT" sz="3600" dirty="0">
                <a:solidFill>
                  <a:schemeClr val="bg1"/>
                </a:solidFill>
              </a:rPr>
              <a:t>dei dati già presenti in letteratura relativamente ad aspetti quali ad esempio l</a:t>
            </a:r>
            <a:r>
              <a:rPr lang="it-IT" sz="3600" dirty="0" smtClean="0">
                <a:solidFill>
                  <a:schemeClr val="bg1"/>
                </a:solidFill>
              </a:rPr>
              <a:t>’ influenza </a:t>
            </a:r>
            <a:r>
              <a:rPr lang="it-IT" sz="3600" dirty="0">
                <a:solidFill>
                  <a:schemeClr val="bg1"/>
                </a:solidFill>
              </a:rPr>
              <a:t>del </a:t>
            </a:r>
            <a:r>
              <a:rPr lang="it-IT" sz="3600" dirty="0" smtClean="0">
                <a:solidFill>
                  <a:schemeClr val="bg1"/>
                </a:solidFill>
              </a:rPr>
              <a:t>genere;</a:t>
            </a:r>
            <a:endParaRPr lang="it-IT" sz="3600" dirty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None/>
              <a:defRPr/>
            </a:pPr>
            <a:endParaRPr lang="it-IT" sz="16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it-IT" sz="3600" dirty="0">
                <a:solidFill>
                  <a:schemeClr val="bg1"/>
                </a:solidFill>
              </a:rPr>
              <a:t>La tendenza ad assumere ruoli ostili </a:t>
            </a:r>
            <a:r>
              <a:rPr lang="it-IT" sz="3600" dirty="0" smtClean="0">
                <a:solidFill>
                  <a:schemeClr val="bg1"/>
                </a:solidFill>
              </a:rPr>
              <a:t>è connessa ad </a:t>
            </a:r>
            <a:r>
              <a:rPr lang="it-IT" sz="3600" dirty="0">
                <a:solidFill>
                  <a:schemeClr val="bg1"/>
                </a:solidFill>
              </a:rPr>
              <a:t>una </a:t>
            </a:r>
            <a:r>
              <a:rPr lang="it-IT" sz="3600" dirty="0" smtClean="0">
                <a:solidFill>
                  <a:schemeClr val="bg1"/>
                </a:solidFill>
              </a:rPr>
              <a:t>minore adesione a valori sociali condivisi; mentre quella ad assumere ruoli </a:t>
            </a:r>
            <a:r>
              <a:rPr lang="it-IT" sz="3600" dirty="0" err="1" smtClean="0">
                <a:solidFill>
                  <a:schemeClr val="bg1"/>
                </a:solidFill>
              </a:rPr>
              <a:t>prosociali</a:t>
            </a:r>
            <a:r>
              <a:rPr lang="it-IT" sz="3600" dirty="0" smtClean="0">
                <a:solidFill>
                  <a:schemeClr val="bg1"/>
                </a:solidFill>
              </a:rPr>
              <a:t>, è collegata maggiormente alla condivisione di valori sociali, in particolare quelli individuali;</a:t>
            </a:r>
            <a:endParaRPr lang="it-IT" sz="3600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it-IT" sz="2800" dirty="0">
              <a:solidFill>
                <a:schemeClr val="bg1"/>
              </a:solidFill>
            </a:endParaRP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it-IT" sz="4800" b="1" dirty="0" smtClean="0">
                <a:solidFill>
                  <a:srgbClr val="000066"/>
                </a:solidFill>
                <a:latin typeface="+mn-lt"/>
              </a:rPr>
              <a:t>Conclusioni</a:t>
            </a:r>
            <a:endParaRPr lang="it-IT" sz="48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0723" name="Segnaposto contenuto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6286500"/>
          </a:xfrm>
        </p:spPr>
        <p:txBody>
          <a:bodyPr/>
          <a:lstStyle/>
          <a:p>
            <a:pPr>
              <a:buFont typeface="Arial" charset="0"/>
              <a:buNone/>
            </a:pPr>
            <a:endParaRPr lang="it-IT" sz="240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La sostanziale corrispondenza tra genitori e figli, più elevata nel gruppo dei non italiani, indica una adeguata rappresentazione da parte dei genitori dei comportamenti dei figli con i coetanei.</a:t>
            </a:r>
          </a:p>
          <a:p>
            <a:pPr>
              <a:buFont typeface="Arial" charset="0"/>
              <a:buNone/>
            </a:pPr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	Risente inoltre degli stereotipi legati al genere;</a:t>
            </a:r>
          </a:p>
          <a:p>
            <a:pPr>
              <a:buFont typeface="Arial" charset="0"/>
              <a:buNone/>
            </a:pPr>
            <a:endParaRPr lang="it-IT" sz="80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L’ associazione inversa tra l’assunzione dei ruoli ostili e la performance scolastica, indica uno stretto legame tra prestazioni scolastiche e condotte aggressive, la cui direzione necessita di approfondimento (quale dei due aspetti influenza l’ altro?).</a:t>
            </a:r>
            <a:endParaRPr lang="it-IT" u="sng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contenuto 2"/>
          <p:cNvSpPr>
            <a:spLocks noGrp="1"/>
          </p:cNvSpPr>
          <p:nvPr>
            <p:ph idx="1"/>
          </p:nvPr>
        </p:nvSpPr>
        <p:spPr>
          <a:xfrm>
            <a:off x="142875" y="928688"/>
            <a:ext cx="8858250" cy="5732462"/>
          </a:xfrm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it-IT" sz="80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it-IT" sz="3600" smtClean="0">
                <a:solidFill>
                  <a:schemeClr val="bg1"/>
                </a:solidFill>
                <a:ea typeface="ＭＳ Ｐゴシック" pitchFamily="34" charset="-128"/>
              </a:rPr>
              <a:t>Comprendere la natura, gli antecedenti e le conseguenze dei rapporti tra pari può sia promuovere una crescita armoniosa e un benessere psicosociale, sia prevenire e/o trattare il disagio e il malessere nel breve e nel lungo termine,  a livello individuale e sociale: possono infatti verificarsi esiti negativi come i disturbi internalizzanti (es. depressione) e esternalizzanti (es. devianza) </a:t>
            </a:r>
            <a:r>
              <a:rPr lang="it-IT" sz="2000" smtClean="0">
                <a:solidFill>
                  <a:schemeClr val="bg1"/>
                </a:solidFill>
                <a:ea typeface="ＭＳ Ｐゴシック" pitchFamily="34" charset="-128"/>
              </a:rPr>
              <a:t>(Menesini, Modena, Tani, 2009). </a:t>
            </a:r>
          </a:p>
        </p:txBody>
      </p:sp>
      <p:sp>
        <p:nvSpPr>
          <p:cNvPr id="4099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it-IT" sz="4000" b="1" smtClean="0">
                <a:solidFill>
                  <a:srgbClr val="000066"/>
                </a:solidFill>
                <a:ea typeface="ＭＳ Ｐゴシック" pitchFamily="34" charset="-128"/>
              </a:rPr>
              <a:t>In letteratura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contenuto 2"/>
          <p:cNvSpPr>
            <a:spLocks noGrp="1"/>
          </p:cNvSpPr>
          <p:nvPr>
            <p:ph idx="1"/>
          </p:nvPr>
        </p:nvSpPr>
        <p:spPr>
          <a:xfrm>
            <a:off x="428625" y="1143000"/>
            <a:ext cx="8429625" cy="5286375"/>
          </a:xfrm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it-IT" sz="4000" smtClean="0">
                <a:solidFill>
                  <a:schemeClr val="bg1"/>
                </a:solidFill>
                <a:ea typeface="ＭＳ Ｐゴシック" pitchFamily="34" charset="-128"/>
              </a:rPr>
              <a:t>Due filoni paralleli e complementari: le </a:t>
            </a:r>
          </a:p>
          <a:p>
            <a:pPr algn="just" eaLnBrk="1" hangingPunct="1">
              <a:buFont typeface="Arial" charset="0"/>
              <a:buNone/>
            </a:pPr>
            <a:r>
              <a:rPr lang="it-IT" sz="4000" smtClean="0">
                <a:solidFill>
                  <a:schemeClr val="bg1"/>
                </a:solidFill>
                <a:ea typeface="ＭＳ Ｐゴシック" pitchFamily="34" charset="-128"/>
              </a:rPr>
              <a:t>relazioni amichevoli o rapporti di</a:t>
            </a:r>
          </a:p>
          <a:p>
            <a:pPr algn="just" eaLnBrk="1" hangingPunct="1">
              <a:buFont typeface="Arial" charset="0"/>
              <a:buNone/>
            </a:pPr>
            <a:r>
              <a:rPr lang="it-IT" sz="4000" smtClean="0">
                <a:solidFill>
                  <a:schemeClr val="bg1"/>
                </a:solidFill>
                <a:ea typeface="ＭＳ Ｐゴシック" pitchFamily="34" charset="-128"/>
              </a:rPr>
              <a:t>amicizia e di sostegno reciproco </a:t>
            </a:r>
            <a:r>
              <a:rPr lang="it-IT" sz="2800" smtClean="0">
                <a:solidFill>
                  <a:schemeClr val="bg1"/>
                </a:solidFill>
                <a:ea typeface="ＭＳ Ｐゴシック" pitchFamily="34" charset="-128"/>
              </a:rPr>
              <a:t>(Dunn, </a:t>
            </a:r>
          </a:p>
          <a:p>
            <a:pPr algn="just" eaLnBrk="1" hangingPunct="1">
              <a:buFont typeface="Arial" charset="0"/>
              <a:buNone/>
            </a:pPr>
            <a:r>
              <a:rPr lang="it-IT" sz="2800" smtClean="0">
                <a:solidFill>
                  <a:schemeClr val="bg1"/>
                </a:solidFill>
                <a:ea typeface="ＭＳ Ｐゴシック" pitchFamily="34" charset="-128"/>
              </a:rPr>
              <a:t>2004)</a:t>
            </a:r>
            <a:r>
              <a:rPr lang="it-IT" sz="4000" smtClean="0">
                <a:solidFill>
                  <a:schemeClr val="bg1"/>
                </a:solidFill>
                <a:ea typeface="ＭＳ Ｐゴシック" pitchFamily="34" charset="-128"/>
              </a:rPr>
              <a:t> e le relazioni aggressive o di </a:t>
            </a:r>
          </a:p>
          <a:p>
            <a:pPr algn="just" eaLnBrk="1" hangingPunct="1">
              <a:buFont typeface="Arial" charset="0"/>
              <a:buNone/>
            </a:pPr>
            <a:r>
              <a:rPr lang="it-IT" sz="4000" smtClean="0">
                <a:solidFill>
                  <a:schemeClr val="bg1"/>
                </a:solidFill>
                <a:ea typeface="ＭＳ Ｐゴシック" pitchFamily="34" charset="-128"/>
              </a:rPr>
              <a:t>malevolenza che possono sfociare</a:t>
            </a:r>
          </a:p>
          <a:p>
            <a:pPr algn="just" eaLnBrk="1" hangingPunct="1">
              <a:buFont typeface="Arial" charset="0"/>
              <a:buNone/>
            </a:pPr>
            <a:r>
              <a:rPr lang="it-IT" sz="4000" smtClean="0">
                <a:solidFill>
                  <a:schemeClr val="bg1"/>
                </a:solidFill>
                <a:ea typeface="ＭＳ Ｐゴシック" pitchFamily="34" charset="-128"/>
              </a:rPr>
              <a:t>anche in atti di bullismo </a:t>
            </a:r>
            <a:r>
              <a:rPr lang="it-IT" sz="2400" smtClean="0">
                <a:solidFill>
                  <a:schemeClr val="bg1"/>
                </a:solidFill>
                <a:ea typeface="ＭＳ Ｐゴシック" pitchFamily="34" charset="-128"/>
              </a:rPr>
              <a:t>(dalle ricerche seminali di </a:t>
            </a:r>
          </a:p>
          <a:p>
            <a:pPr algn="just" eaLnBrk="1" hangingPunct="1">
              <a:buFont typeface="Arial" charset="0"/>
              <a:buNone/>
            </a:pPr>
            <a:r>
              <a:rPr lang="it-IT" sz="2400" smtClean="0">
                <a:solidFill>
                  <a:schemeClr val="bg1"/>
                </a:solidFill>
                <a:ea typeface="ＭＳ Ｐゴシック" pitchFamily="34" charset="-128"/>
              </a:rPr>
              <a:t>Olweus, 1993).</a:t>
            </a:r>
          </a:p>
        </p:txBody>
      </p:sp>
      <p:sp>
        <p:nvSpPr>
          <p:cNvPr id="512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80513" cy="7651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it-IT" sz="4000" b="1" smtClean="0">
                <a:solidFill>
                  <a:srgbClr val="000066"/>
                </a:solidFill>
                <a:ea typeface="ＭＳ Ｐゴシック" pitchFamily="34" charset="-128"/>
              </a:rPr>
              <a:t>In letteratura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Oval 2"/>
          <p:cNvSpPr>
            <a:spLocks noChangeArrowheads="1"/>
          </p:cNvSpPr>
          <p:nvPr/>
        </p:nvSpPr>
        <p:spPr bwMode="auto">
          <a:xfrm>
            <a:off x="152400" y="5486400"/>
            <a:ext cx="3048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47" name="Oval 4"/>
          <p:cNvSpPr>
            <a:spLocks noChangeArrowheads="1"/>
          </p:cNvSpPr>
          <p:nvPr/>
        </p:nvSpPr>
        <p:spPr bwMode="auto">
          <a:xfrm>
            <a:off x="152400" y="990600"/>
            <a:ext cx="3048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152400" y="2514600"/>
            <a:ext cx="3048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49" name="Oval 6"/>
          <p:cNvSpPr>
            <a:spLocks noChangeArrowheads="1"/>
          </p:cNvSpPr>
          <p:nvPr/>
        </p:nvSpPr>
        <p:spPr bwMode="auto">
          <a:xfrm>
            <a:off x="152400" y="4038600"/>
            <a:ext cx="3048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0" name="Oval 7"/>
          <p:cNvSpPr>
            <a:spLocks noChangeArrowheads="1"/>
          </p:cNvSpPr>
          <p:nvPr/>
        </p:nvSpPr>
        <p:spPr bwMode="auto">
          <a:xfrm>
            <a:off x="5867400" y="981075"/>
            <a:ext cx="3048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auto">
          <a:xfrm>
            <a:off x="5943600" y="2667000"/>
            <a:ext cx="3048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9641" name="Oval 9"/>
          <p:cNvSpPr>
            <a:spLocks noChangeArrowheads="1"/>
          </p:cNvSpPr>
          <p:nvPr/>
        </p:nvSpPr>
        <p:spPr bwMode="auto">
          <a:xfrm>
            <a:off x="6019800" y="5486400"/>
            <a:ext cx="3048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9642" name="Oval 10"/>
          <p:cNvSpPr>
            <a:spLocks noChangeArrowheads="1"/>
          </p:cNvSpPr>
          <p:nvPr/>
        </p:nvSpPr>
        <p:spPr bwMode="auto">
          <a:xfrm>
            <a:off x="5943600" y="4114800"/>
            <a:ext cx="3048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7114" name="Text Box 11"/>
          <p:cNvSpPr txBox="1">
            <a:spLocks noChangeArrowheads="1"/>
          </p:cNvSpPr>
          <p:nvPr/>
        </p:nvSpPr>
        <p:spPr bwMode="auto">
          <a:xfrm>
            <a:off x="790575" y="2708275"/>
            <a:ext cx="19812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it-IT" sz="4000" dirty="0" smtClean="0">
                <a:solidFill>
                  <a:srgbClr val="000066"/>
                </a:solidFill>
                <a:latin typeface="+mn-lt"/>
              </a:rPr>
              <a:t>Aiutante</a:t>
            </a: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990600" y="1219200"/>
            <a:ext cx="15240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it-IT" sz="4000" dirty="0" smtClean="0">
                <a:solidFill>
                  <a:srgbClr val="000066"/>
                </a:solidFill>
                <a:latin typeface="+mn-lt"/>
              </a:rPr>
              <a:t>Bullo</a:t>
            </a:r>
          </a:p>
        </p:txBody>
      </p:sp>
      <p:sp>
        <p:nvSpPr>
          <p:cNvPr id="47116" name="Text Box 13"/>
          <p:cNvSpPr txBox="1">
            <a:spLocks noChangeArrowheads="1"/>
          </p:cNvSpPr>
          <p:nvPr/>
        </p:nvSpPr>
        <p:spPr bwMode="auto">
          <a:xfrm>
            <a:off x="6400800" y="2863850"/>
            <a:ext cx="2209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it-IT" sz="4000" dirty="0" smtClean="0">
                <a:solidFill>
                  <a:srgbClr val="000066"/>
                </a:solidFill>
                <a:latin typeface="+mn-lt"/>
              </a:rPr>
              <a:t>Difensore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762000" y="5715000"/>
            <a:ext cx="1981200" cy="7080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it-IT" sz="4000" dirty="0" smtClean="0">
                <a:solidFill>
                  <a:srgbClr val="FF0000"/>
                </a:solidFill>
                <a:latin typeface="+mn-lt"/>
              </a:rPr>
              <a:t>Esterno</a:t>
            </a:r>
          </a:p>
        </p:txBody>
      </p:sp>
      <p:sp>
        <p:nvSpPr>
          <p:cNvPr id="47118" name="Text Box 15"/>
          <p:cNvSpPr txBox="1">
            <a:spLocks noChangeArrowheads="1"/>
          </p:cNvSpPr>
          <p:nvPr/>
        </p:nvSpPr>
        <p:spPr bwMode="auto">
          <a:xfrm>
            <a:off x="3336925" y="2117725"/>
            <a:ext cx="2530475" cy="31702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it-IT" sz="20000" dirty="0" smtClean="0">
                <a:solidFill>
                  <a:schemeClr val="bg1"/>
                </a:solidFill>
                <a:latin typeface="+mn-lt"/>
              </a:rPr>
              <a:t>vs</a:t>
            </a:r>
          </a:p>
        </p:txBody>
      </p:sp>
      <p:sp>
        <p:nvSpPr>
          <p:cNvPr id="47119" name="Text Box 16"/>
          <p:cNvSpPr txBox="1">
            <a:spLocks noChangeArrowheads="1"/>
          </p:cNvSpPr>
          <p:nvPr/>
        </p:nvSpPr>
        <p:spPr bwMode="auto">
          <a:xfrm>
            <a:off x="6564313" y="1196975"/>
            <a:ext cx="17526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it-IT" sz="4000" dirty="0" smtClean="0">
                <a:solidFill>
                  <a:srgbClr val="000066"/>
                </a:solidFill>
                <a:latin typeface="+mn-lt"/>
              </a:rPr>
              <a:t>Vittima</a:t>
            </a:r>
          </a:p>
        </p:txBody>
      </p:sp>
      <p:sp>
        <p:nvSpPr>
          <p:cNvPr id="47120" name="Text Box 17"/>
          <p:cNvSpPr txBox="1">
            <a:spLocks noChangeArrowheads="1"/>
          </p:cNvSpPr>
          <p:nvPr/>
        </p:nvSpPr>
        <p:spPr bwMode="auto">
          <a:xfrm>
            <a:off x="395288" y="4267200"/>
            <a:ext cx="27432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it-IT" sz="4000" dirty="0" smtClean="0">
                <a:solidFill>
                  <a:srgbClr val="000066"/>
                </a:solidFill>
                <a:latin typeface="+mn-lt"/>
              </a:rPr>
              <a:t>Sostenitore</a:t>
            </a:r>
          </a:p>
        </p:txBody>
      </p:sp>
      <p:sp>
        <p:nvSpPr>
          <p:cNvPr id="69650" name="Rectangle 18"/>
          <p:cNvSpPr>
            <a:spLocks noChangeArrowheads="1"/>
          </p:cNvSpPr>
          <p:nvPr/>
        </p:nvSpPr>
        <p:spPr bwMode="auto">
          <a:xfrm>
            <a:off x="6145213" y="4327525"/>
            <a:ext cx="2747962" cy="7080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4000" dirty="0">
                <a:solidFill>
                  <a:srgbClr val="00B050"/>
                </a:solidFill>
                <a:latin typeface="+mn-lt"/>
              </a:rPr>
              <a:t>Consolatore</a:t>
            </a:r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6400800" y="5699125"/>
            <a:ext cx="2444750" cy="701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4000" dirty="0">
                <a:solidFill>
                  <a:srgbClr val="00B050"/>
                </a:solidFill>
                <a:latin typeface="+mn-lt"/>
              </a:rPr>
              <a:t>Mediatore</a:t>
            </a:r>
          </a:p>
        </p:txBody>
      </p:sp>
      <p:sp>
        <p:nvSpPr>
          <p:cNvPr id="6163" name="Line 20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" name="Text Box 1029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chemeClr val="lt1"/>
          </a:solidFill>
          <a:ln w="41275"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3200" b="1" dirty="0">
                <a:solidFill>
                  <a:srgbClr val="000066"/>
                </a:solidFill>
              </a:rPr>
              <a:t>IL BULLISMO: il modello a 8 ruoli </a:t>
            </a:r>
            <a:r>
              <a:rPr lang="it-IT" sz="2000" dirty="0">
                <a:solidFill>
                  <a:srgbClr val="000066"/>
                </a:solidFill>
              </a:rPr>
              <a:t>(</a:t>
            </a:r>
            <a:r>
              <a:rPr lang="it-IT" sz="2000" dirty="0" err="1">
                <a:solidFill>
                  <a:srgbClr val="000066"/>
                </a:solidFill>
              </a:rPr>
              <a:t>Belacchi</a:t>
            </a:r>
            <a:r>
              <a:rPr lang="it-IT" sz="2000" dirty="0">
                <a:solidFill>
                  <a:srgbClr val="000066"/>
                </a:solidFill>
              </a:rPr>
              <a:t>, 2008)</a:t>
            </a:r>
            <a:endParaRPr lang="it-IT" sz="32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/>
      <p:bldP spid="69641" grpId="0" animBg="1"/>
      <p:bldP spid="69642" grpId="0" animBg="1"/>
      <p:bldP spid="69646" grpId="0" animBg="1" autoUpdateAnimBg="0"/>
      <p:bldP spid="69650" grpId="0" autoUpdateAnimBg="0"/>
      <p:bldP spid="6965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3381375" y="857250"/>
            <a:ext cx="1976438" cy="1643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285750" y="2214563"/>
            <a:ext cx="3286125" cy="32861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76250" y="3006725"/>
            <a:ext cx="15240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it-IT" sz="4000" dirty="0" smtClean="0">
                <a:solidFill>
                  <a:srgbClr val="000066"/>
                </a:solidFill>
                <a:latin typeface="+mn-lt"/>
              </a:rPr>
              <a:t>Bullo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142875" y="2416175"/>
            <a:ext cx="3429000" cy="58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it-IT" sz="3200" b="1" dirty="0" smtClean="0">
                <a:solidFill>
                  <a:srgbClr val="000066"/>
                </a:solidFill>
                <a:latin typeface="+mn-lt"/>
              </a:rPr>
              <a:t>ruoli ostili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544513" y="4364038"/>
            <a:ext cx="2803525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it-IT" sz="4000" dirty="0" smtClean="0">
                <a:solidFill>
                  <a:srgbClr val="000066"/>
                </a:solidFill>
                <a:latin typeface="+mn-lt"/>
              </a:rPr>
              <a:t>Sostenitore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1571625" y="3578225"/>
            <a:ext cx="19812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it-IT" sz="4000" dirty="0" smtClean="0">
                <a:solidFill>
                  <a:srgbClr val="000066"/>
                </a:solidFill>
                <a:latin typeface="+mn-lt"/>
              </a:rPr>
              <a:t>Aiutante</a:t>
            </a:r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5572125" y="2200275"/>
            <a:ext cx="3276600" cy="34432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5262563" y="2416175"/>
            <a:ext cx="3810000" cy="58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it-IT" sz="3200" b="1" dirty="0" smtClean="0">
                <a:solidFill>
                  <a:srgbClr val="000066"/>
                </a:solidFill>
                <a:latin typeface="+mn-lt"/>
              </a:rPr>
              <a:t>ruoli pro-sociali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5791200" y="3006725"/>
            <a:ext cx="22098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it-IT" sz="4000" dirty="0" smtClean="0">
                <a:solidFill>
                  <a:srgbClr val="000066"/>
                </a:solidFill>
                <a:latin typeface="+mn-lt"/>
              </a:rPr>
              <a:t>Difensore</a:t>
            </a:r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6057900" y="4364038"/>
            <a:ext cx="2371725" cy="7080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4000" dirty="0">
                <a:solidFill>
                  <a:srgbClr val="000066"/>
                </a:solidFill>
                <a:latin typeface="+mn-lt"/>
              </a:rPr>
              <a:t>Mediatore</a:t>
            </a: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6215063" y="3649663"/>
            <a:ext cx="2692400" cy="7080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4000" dirty="0">
                <a:solidFill>
                  <a:srgbClr val="000066"/>
                </a:solidFill>
                <a:latin typeface="+mn-lt"/>
              </a:rPr>
              <a:t>Consolatore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3500438" y="1292225"/>
            <a:ext cx="17526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it-IT" sz="4000" dirty="0" smtClean="0">
                <a:solidFill>
                  <a:srgbClr val="990099"/>
                </a:solidFill>
                <a:latin typeface="+mn-lt"/>
              </a:rPr>
              <a:t>Vittima</a:t>
            </a:r>
          </a:p>
        </p:txBody>
      </p:sp>
      <p:sp>
        <p:nvSpPr>
          <p:cNvPr id="5019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solidFill>
            <a:schemeClr val="bg1"/>
          </a:solidFill>
          <a:ln w="4127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it-IT" sz="3600" b="1" dirty="0" smtClean="0">
                <a:solidFill>
                  <a:srgbClr val="000066"/>
                </a:solidFill>
                <a:latin typeface="+mn-lt"/>
              </a:rPr>
              <a:t>IL BULLISMO: struttura dei ruoli</a:t>
            </a:r>
            <a:endParaRPr lang="it-IT" dirty="0" smtClean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947738" y="5935663"/>
            <a:ext cx="19812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it-IT" sz="4000" dirty="0" smtClean="0">
                <a:solidFill>
                  <a:srgbClr val="FF0000"/>
                </a:solidFill>
                <a:latin typeface="+mn-lt"/>
              </a:rPr>
              <a:t>Esterno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1" grpId="0" animBg="1"/>
      <p:bldP spid="14340" grpId="0" animBg="1"/>
      <p:bldP spid="14348" grpId="0" autoUpdateAnimBg="0"/>
      <p:bldP spid="14360" grpId="0" animBg="1" autoUpdateAnimBg="0"/>
      <p:bldP spid="14362" grpId="0" autoUpdateAnimBg="0"/>
      <p:bldP spid="14363" grpId="0" autoUpdateAnimBg="0"/>
      <p:bldP spid="14365" grpId="0" animBg="1"/>
      <p:bldP spid="14366" grpId="0" animBg="1" autoUpdateAnimBg="0"/>
      <p:bldP spid="14367" grpId="0" autoUpdateAnimBg="0"/>
      <p:bldP spid="14368" grpId="0" autoUpdateAnimBg="0"/>
      <p:bldP spid="14369" grpId="0" autoUpdateAnimBg="0"/>
      <p:bldP spid="14370" grpId="0" autoUpdateAnimBg="0"/>
      <p:bldP spid="1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669925" y="346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it-IT" sz="2400">
              <a:latin typeface="Times New Roman" pitchFamily="18" charset="0"/>
              <a:cs typeface="Arial" charset="0"/>
            </a:endParaRP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685800" y="1096963"/>
            <a:ext cx="7467600" cy="831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it-IT" dirty="0" smtClean="0">
                <a:solidFill>
                  <a:schemeClr val="bg1"/>
                </a:solidFill>
                <a:latin typeface="+mn-lt"/>
              </a:rPr>
              <a:t>Maggior coinvolgimento dei </a:t>
            </a:r>
            <a:r>
              <a:rPr lang="it-IT" b="1" dirty="0" smtClean="0">
                <a:solidFill>
                  <a:schemeClr val="bg1"/>
                </a:solidFill>
                <a:latin typeface="+mn-lt"/>
              </a:rPr>
              <a:t>maschi</a:t>
            </a:r>
            <a:r>
              <a:rPr lang="it-IT" dirty="0" smtClean="0">
                <a:solidFill>
                  <a:schemeClr val="bg1"/>
                </a:solidFill>
                <a:latin typeface="+mn-lt"/>
              </a:rPr>
              <a:t> nel ruolo di </a:t>
            </a:r>
            <a:r>
              <a:rPr lang="it-IT" b="1" dirty="0" smtClean="0">
                <a:solidFill>
                  <a:schemeClr val="bg1"/>
                </a:solidFill>
                <a:latin typeface="+mn-lt"/>
              </a:rPr>
              <a:t>Bullo</a:t>
            </a:r>
            <a:r>
              <a:rPr lang="it-IT" dirty="0" smtClean="0">
                <a:solidFill>
                  <a:schemeClr val="bg1"/>
                </a:solidFill>
                <a:latin typeface="+mn-lt"/>
              </a:rPr>
              <a:t> a tutti i livelli di età;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8289925" y="1336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it-IT" sz="2400">
              <a:latin typeface="Times New Roman" pitchFamily="18" charset="0"/>
              <a:cs typeface="Arial" charset="0"/>
            </a:endParaRP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685800" y="2232025"/>
            <a:ext cx="7467600" cy="1196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it-IT" dirty="0" smtClean="0">
                <a:solidFill>
                  <a:schemeClr val="bg1"/>
                </a:solidFill>
                <a:latin typeface="+mn-lt"/>
              </a:rPr>
              <a:t>Nel ruolo di </a:t>
            </a:r>
            <a:r>
              <a:rPr lang="it-IT" b="1" dirty="0" smtClean="0">
                <a:solidFill>
                  <a:schemeClr val="bg1"/>
                </a:solidFill>
                <a:latin typeface="+mn-lt"/>
              </a:rPr>
              <a:t>Vittima</a:t>
            </a:r>
            <a:r>
              <a:rPr lang="it-IT" dirty="0" smtClean="0">
                <a:solidFill>
                  <a:schemeClr val="bg1"/>
                </a:solidFill>
                <a:latin typeface="+mn-lt"/>
              </a:rPr>
              <a:t> non sono state trovate differenze significative tra maschi e femmine, tranne in alcuni studi in cui i maschi sono risultati più vittimizzati;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2879725" y="4918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it-IT" sz="2400">
              <a:latin typeface="Times New Roman" pitchFamily="18" charset="0"/>
              <a:cs typeface="Arial" charset="0"/>
            </a:endParaRPr>
          </a:p>
        </p:txBody>
      </p:sp>
      <p:sp>
        <p:nvSpPr>
          <p:cNvPr id="33799" name="Text Box 8"/>
          <p:cNvSpPr txBox="1">
            <a:spLocks noChangeArrowheads="1"/>
          </p:cNvSpPr>
          <p:nvPr/>
        </p:nvSpPr>
        <p:spPr bwMode="auto">
          <a:xfrm>
            <a:off x="684213" y="3740150"/>
            <a:ext cx="7467600" cy="831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it-IT" dirty="0" smtClean="0">
                <a:solidFill>
                  <a:schemeClr val="bg1"/>
                </a:solidFill>
                <a:latin typeface="+mn-lt"/>
              </a:rPr>
              <a:t>Differenze nel tipo di prepotenze agite: </a:t>
            </a:r>
            <a:r>
              <a:rPr lang="it-IT" b="1" dirty="0" smtClean="0">
                <a:solidFill>
                  <a:schemeClr val="bg1"/>
                </a:solidFill>
                <a:latin typeface="+mn-lt"/>
              </a:rPr>
              <a:t>maschi</a:t>
            </a:r>
            <a:r>
              <a:rPr lang="it-IT" dirty="0" smtClean="0">
                <a:solidFill>
                  <a:schemeClr val="bg1"/>
                </a:solidFill>
                <a:latin typeface="+mn-lt"/>
              </a:rPr>
              <a:t> più di tipo </a:t>
            </a:r>
            <a:r>
              <a:rPr lang="it-IT" b="1" dirty="0" smtClean="0">
                <a:solidFill>
                  <a:schemeClr val="bg1"/>
                </a:solidFill>
                <a:latin typeface="+mn-lt"/>
              </a:rPr>
              <a:t>diretto</a:t>
            </a:r>
            <a:r>
              <a:rPr lang="it-IT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it-IT" b="1" dirty="0" smtClean="0">
                <a:solidFill>
                  <a:schemeClr val="bg1"/>
                </a:solidFill>
                <a:latin typeface="+mn-lt"/>
              </a:rPr>
              <a:t>femmine</a:t>
            </a:r>
            <a:r>
              <a:rPr lang="it-IT" dirty="0" smtClean="0">
                <a:solidFill>
                  <a:schemeClr val="bg1"/>
                </a:solidFill>
                <a:latin typeface="+mn-lt"/>
              </a:rPr>
              <a:t> di tipo </a:t>
            </a:r>
            <a:r>
              <a:rPr lang="it-IT" b="1" dirty="0" smtClean="0">
                <a:solidFill>
                  <a:schemeClr val="bg1"/>
                </a:solidFill>
                <a:latin typeface="+mn-lt"/>
              </a:rPr>
              <a:t>indiretto;</a:t>
            </a:r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684213" y="4859338"/>
            <a:ext cx="7467600" cy="15700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it-IT" dirty="0" smtClean="0">
                <a:solidFill>
                  <a:schemeClr val="bg1"/>
                </a:solidFill>
                <a:latin typeface="+mn-lt"/>
              </a:rPr>
              <a:t>Nella relazione tra attori e vittime delle prepotenze è stato riscontrato che i </a:t>
            </a:r>
            <a:r>
              <a:rPr lang="it-IT" b="1" dirty="0" smtClean="0">
                <a:solidFill>
                  <a:schemeClr val="bg1"/>
                </a:solidFill>
                <a:latin typeface="+mn-lt"/>
              </a:rPr>
              <a:t>maschi</a:t>
            </a:r>
            <a:r>
              <a:rPr lang="it-IT" dirty="0" smtClean="0">
                <a:solidFill>
                  <a:schemeClr val="bg1"/>
                </a:solidFill>
                <a:latin typeface="+mn-lt"/>
              </a:rPr>
              <a:t> sono in genere </a:t>
            </a:r>
            <a:r>
              <a:rPr lang="it-IT" b="1" dirty="0" smtClean="0">
                <a:solidFill>
                  <a:schemeClr val="bg1"/>
                </a:solidFill>
                <a:latin typeface="+mn-lt"/>
              </a:rPr>
              <a:t>vittimizzati da altri maschi</a:t>
            </a:r>
            <a:r>
              <a:rPr lang="it-IT" dirty="0" smtClean="0">
                <a:solidFill>
                  <a:schemeClr val="bg1"/>
                </a:solidFill>
                <a:latin typeface="+mn-lt"/>
              </a:rPr>
              <a:t> mentre le </a:t>
            </a:r>
            <a:r>
              <a:rPr lang="it-IT" b="1" dirty="0" smtClean="0">
                <a:solidFill>
                  <a:schemeClr val="bg1"/>
                </a:solidFill>
                <a:latin typeface="+mn-lt"/>
              </a:rPr>
              <a:t>femmine</a:t>
            </a:r>
            <a:r>
              <a:rPr lang="it-IT" dirty="0" smtClean="0">
                <a:solidFill>
                  <a:schemeClr val="bg1"/>
                </a:solidFill>
                <a:latin typeface="+mn-lt"/>
              </a:rPr>
              <a:t> sia </a:t>
            </a:r>
            <a:r>
              <a:rPr lang="it-IT" b="1" dirty="0" smtClean="0">
                <a:solidFill>
                  <a:schemeClr val="bg1"/>
                </a:solidFill>
                <a:latin typeface="+mn-lt"/>
              </a:rPr>
              <a:t>dagli uni</a:t>
            </a:r>
            <a:r>
              <a:rPr lang="it-IT" dirty="0" smtClean="0">
                <a:solidFill>
                  <a:schemeClr val="bg1"/>
                </a:solidFill>
                <a:latin typeface="+mn-lt"/>
              </a:rPr>
              <a:t> che </a:t>
            </a:r>
            <a:r>
              <a:rPr lang="it-IT" b="1" dirty="0" smtClean="0">
                <a:solidFill>
                  <a:schemeClr val="bg1"/>
                </a:solidFill>
                <a:latin typeface="+mn-lt"/>
              </a:rPr>
              <a:t>dalle altre.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3336925" y="4689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it-IT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1" name="Text Box 1029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ln w="41275"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3200" b="1" dirty="0">
                <a:solidFill>
                  <a:srgbClr val="000066"/>
                </a:solidFill>
                <a:latin typeface="Arial" charset="0"/>
              </a:rPr>
              <a:t>IL BULLISMO: genere dei partecipanti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9" grpId="0"/>
      <p:bldP spid="338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304800" y="857250"/>
            <a:ext cx="8534400" cy="28463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it-IT" dirty="0" smtClean="0">
                <a:solidFill>
                  <a:schemeClr val="bg1"/>
                </a:solidFill>
                <a:latin typeface="Arial" charset="0"/>
              </a:rPr>
              <a:t>Le manifestazioni di bullismo tendono a decrescere con l’età: </a:t>
            </a:r>
          </a:p>
          <a:p>
            <a:pPr marL="108585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  <a:latin typeface="Arial" charset="0"/>
              </a:rPr>
              <a:t>41% alla Scuola Primaria</a:t>
            </a:r>
          </a:p>
          <a:p>
            <a:pPr marL="108585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  <a:latin typeface="Arial" charset="0"/>
              </a:rPr>
              <a:t>26% alla Scuola Media Inferiore </a:t>
            </a:r>
          </a:p>
          <a:p>
            <a:pPr marL="108585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  <a:latin typeface="Arial" charset="0"/>
              </a:rPr>
              <a:t>13% alla Scuola Media Superiore</a:t>
            </a:r>
          </a:p>
          <a:p>
            <a:pPr lvl="1" indent="0">
              <a:spcBef>
                <a:spcPts val="600"/>
              </a:spcBef>
              <a:spcAft>
                <a:spcPts val="600"/>
              </a:spcAft>
              <a:defRPr/>
            </a:pPr>
            <a:r>
              <a:rPr lang="it-IT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7680325" y="1412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it-IT" sz="2400">
              <a:latin typeface="Times New Roman" pitchFamily="18" charset="0"/>
              <a:cs typeface="Arial" charset="0"/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304800" y="4014788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it-IT" sz="2400">
                <a:solidFill>
                  <a:schemeClr val="bg1"/>
                </a:solidFill>
                <a:cs typeface="Arial" charset="0"/>
              </a:rPr>
              <a:t>I bambini che sperimentano i ruoli di bullo e/o di vittima precocemente tendono poi a restare prigionieri del loro ruolo anche nelle età successive;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4708525" y="1031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it-IT" sz="2400">
              <a:latin typeface="Times New Roman" pitchFamily="18" charset="0"/>
              <a:cs typeface="Arial" charset="0"/>
            </a:endParaRPr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304800" y="5657850"/>
            <a:ext cx="853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it-IT" sz="2400">
                <a:solidFill>
                  <a:schemeClr val="bg1"/>
                </a:solidFill>
                <a:cs typeface="Arial" charset="0"/>
              </a:rPr>
              <a:t>Con l’età diminuiscono gli episodi di bullismo tra coetanei, mentre aumenta la gravità dei comportamenti di sopruso;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2117725" y="6137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it-IT" sz="2400">
              <a:latin typeface="Times New Roman" pitchFamily="18" charset="0"/>
              <a:cs typeface="Arial" charset="0"/>
            </a:endParaRPr>
          </a:p>
        </p:txBody>
      </p:sp>
      <p:sp>
        <p:nvSpPr>
          <p:cNvPr id="9" name="Text Box 1029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ln w="41275"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3600" b="1" dirty="0">
                <a:solidFill>
                  <a:srgbClr val="000066"/>
                </a:solidFill>
              </a:rPr>
              <a:t>IL BULLISMO: età dei partecipanti</a:t>
            </a:r>
          </a:p>
        </p:txBody>
      </p:sp>
      <p:graphicFrame>
        <p:nvGraphicFramePr>
          <p:cNvPr id="9225" name="Grafico 10"/>
          <p:cNvGraphicFramePr>
            <a:graphicFrameLocks/>
          </p:cNvGraphicFramePr>
          <p:nvPr/>
        </p:nvGraphicFramePr>
        <p:xfrm>
          <a:off x="5383213" y="1074738"/>
          <a:ext cx="4135437" cy="290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r:id="rId3" imgW="4139543" imgH="2914141" progId="Excel.Chart.8">
                  <p:embed/>
                </p:oleObj>
              </mc:Choice>
              <mc:Fallback>
                <p:oleObj r:id="rId3" imgW="4139543" imgH="2914141" progId="Excel.Chart.8">
                  <p:embed/>
                  <p:pic>
                    <p:nvPicPr>
                      <p:cNvPr id="0" name="Grafico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1074738"/>
                        <a:ext cx="4135437" cy="290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contenuto 2"/>
          <p:cNvSpPr>
            <a:spLocks noGrp="1"/>
          </p:cNvSpPr>
          <p:nvPr>
            <p:ph idx="1"/>
          </p:nvPr>
        </p:nvSpPr>
        <p:spPr>
          <a:xfrm>
            <a:off x="214313" y="785813"/>
            <a:ext cx="8715375" cy="6215062"/>
          </a:xfrm>
        </p:spPr>
        <p:txBody>
          <a:bodyPr/>
          <a:lstStyle/>
          <a:p>
            <a:pPr algn="just" eaLnBrk="1" hangingPunct="1"/>
            <a:r>
              <a:rPr lang="it-IT" sz="2800" smtClean="0">
                <a:solidFill>
                  <a:schemeClr val="bg1"/>
                </a:solidFill>
                <a:ea typeface="ＭＳ Ｐゴシック" pitchFamily="34" charset="-128"/>
              </a:rPr>
              <a:t>Nesso tra assunzione di ruoli ostili e carenza nelle abilità empatiche e nel pensiero morale;</a:t>
            </a:r>
          </a:p>
          <a:p>
            <a:pPr algn="just" eaLnBrk="1" hangingPunct="1">
              <a:buFont typeface="Arial" charset="0"/>
              <a:buNone/>
            </a:pPr>
            <a:endParaRPr lang="it-IT" sz="80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algn="just" eaLnBrk="1" hangingPunct="1"/>
            <a:r>
              <a:rPr lang="it-IT" sz="2800" smtClean="0">
                <a:solidFill>
                  <a:schemeClr val="bg1"/>
                </a:solidFill>
                <a:ea typeface="ＭＳ Ｐゴシック" pitchFamily="34" charset="-128"/>
              </a:rPr>
              <a:t>Buone dotazioni in queste dimensioni nei soggetti che tendono a ricoprire ruoli amichevoli con i pari </a:t>
            </a:r>
            <a:r>
              <a:rPr lang="it-IT" sz="2000" smtClean="0">
                <a:solidFill>
                  <a:schemeClr val="bg1"/>
                </a:solidFill>
                <a:ea typeface="ＭＳ Ｐゴシック" pitchFamily="34" charset="-128"/>
              </a:rPr>
              <a:t>(Caravita e Gini, 2010).</a:t>
            </a:r>
          </a:p>
          <a:p>
            <a:pPr algn="just" eaLnBrk="1" hangingPunct="1">
              <a:buFont typeface="Arial" charset="0"/>
              <a:buNone/>
            </a:pPr>
            <a:endParaRPr lang="it-IT" sz="40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algn="just" eaLnBrk="1" hangingPunct="1">
              <a:buFont typeface="Arial" charset="0"/>
              <a:buNone/>
            </a:pPr>
            <a:r>
              <a:rPr lang="it-IT" u="sng" smtClean="0">
                <a:solidFill>
                  <a:schemeClr val="bg1"/>
                </a:solidFill>
                <a:ea typeface="ＭＳ Ｐゴシック" pitchFamily="34" charset="-128"/>
              </a:rPr>
              <a:t>In particolare:</a:t>
            </a:r>
            <a:r>
              <a:rPr lang="it-IT" smtClean="0">
                <a:solidFill>
                  <a:schemeClr val="bg1"/>
                </a:solidFill>
                <a:ea typeface="ＭＳ Ｐゴシック" pitchFamily="34" charset="-128"/>
              </a:rPr>
              <a:t> </a:t>
            </a:r>
          </a:p>
          <a:p>
            <a:pPr algn="just" eaLnBrk="1" hangingPunct="1">
              <a:buFont typeface="Arial" charset="0"/>
              <a:buNone/>
            </a:pPr>
            <a:endParaRPr lang="it-IT" sz="40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algn="just" eaLnBrk="1" hangingPunct="1"/>
            <a:r>
              <a:rPr lang="it-IT" sz="2800" smtClean="0">
                <a:solidFill>
                  <a:schemeClr val="bg1"/>
                </a:solidFill>
                <a:ea typeface="ＭＳ Ｐゴシック" pitchFamily="34" charset="-128"/>
              </a:rPr>
              <a:t>I ruoli ostili hanno carenze nella componente cognitiva del giudizio morale, violando dunque maggiormente le regole morali della sfera impersonale;</a:t>
            </a:r>
          </a:p>
          <a:p>
            <a:pPr algn="just" eaLnBrk="1" hangingPunct="1">
              <a:buFont typeface="Arial" charset="0"/>
              <a:buNone/>
            </a:pPr>
            <a:endParaRPr lang="it-IT" sz="80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algn="just" eaLnBrk="1" hangingPunct="1"/>
            <a:r>
              <a:rPr lang="it-IT" sz="2800" smtClean="0">
                <a:solidFill>
                  <a:schemeClr val="bg1"/>
                </a:solidFill>
                <a:ea typeface="ＭＳ Ｐゴシック" pitchFamily="34" charset="-128"/>
              </a:rPr>
              <a:t>I ruoli prosociali aderiscono maggiormente alle regole morali della sfera personale, essendo più competenti  nel livello affettivo del giudizio morale</a:t>
            </a:r>
            <a:r>
              <a:rPr lang="it-IT" sz="2400" smtClean="0">
                <a:solidFill>
                  <a:schemeClr val="bg1"/>
                </a:solidFill>
                <a:ea typeface="ＭＳ Ｐゴシック" pitchFamily="34" charset="-128"/>
              </a:rPr>
              <a:t> </a:t>
            </a:r>
            <a:r>
              <a:rPr lang="it-IT" sz="2000" smtClean="0">
                <a:solidFill>
                  <a:schemeClr val="bg1"/>
                </a:solidFill>
                <a:ea typeface="ＭＳ Ｐゴシック" pitchFamily="34" charset="-128"/>
              </a:rPr>
              <a:t>(Belacchi e Fazio, 2013).</a:t>
            </a:r>
          </a:p>
          <a:p>
            <a:pPr algn="just" eaLnBrk="1" hangingPunct="1">
              <a:buFont typeface="Arial" charset="0"/>
              <a:buNone/>
            </a:pPr>
            <a:endParaRPr lang="it-IT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024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it-IT" sz="4000" b="1" smtClean="0">
                <a:solidFill>
                  <a:srgbClr val="000066"/>
                </a:solidFill>
                <a:ea typeface="ＭＳ Ｐゴシック" pitchFamily="34" charset="-128"/>
              </a:rPr>
              <a:t>Interazioni tra coetanei e pensiero morale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1419</Words>
  <Application>Microsoft Office PowerPoint</Application>
  <PresentationFormat>Presentazione su schermo (4:3)</PresentationFormat>
  <Paragraphs>285</Paragraphs>
  <Slides>29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6" baseType="lpstr">
      <vt:lpstr>Arial</vt:lpstr>
      <vt:lpstr>ＭＳ Ｐゴシック</vt:lpstr>
      <vt:lpstr>Calibri</vt:lpstr>
      <vt:lpstr>Times New Roman</vt:lpstr>
      <vt:lpstr>Wingdings</vt:lpstr>
      <vt:lpstr>Tema di Office</vt:lpstr>
      <vt:lpstr>Grafico di Microsoft Excel</vt:lpstr>
      <vt:lpstr>Presentazione standard di PowerPoint</vt:lpstr>
      <vt:lpstr>In letteratura </vt:lpstr>
      <vt:lpstr>In letteratura</vt:lpstr>
      <vt:lpstr>In letteratura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Interazioni tra coetanei e pensiero morale</vt:lpstr>
      <vt:lpstr>Problemi aperti</vt:lpstr>
      <vt:lpstr>I valori sociali</vt:lpstr>
      <vt:lpstr>Ricerca: obiettivi </vt:lpstr>
      <vt:lpstr>Realizzazione e descrizione di una ricerca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Conclusioni</vt:lpstr>
      <vt:lpstr>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RICERCA BIBLIOGRAFICA</dc:title>
  <dc:creator>Vì &amp; Sà</dc:creator>
  <cp:lastModifiedBy>Valentina</cp:lastModifiedBy>
  <cp:revision>293</cp:revision>
  <dcterms:created xsi:type="dcterms:W3CDTF">2012-07-25T22:18:55Z</dcterms:created>
  <dcterms:modified xsi:type="dcterms:W3CDTF">2014-05-23T22:18:44Z</dcterms:modified>
</cp:coreProperties>
</file>