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406" r:id="rId4"/>
    <p:sldId id="291" r:id="rId5"/>
    <p:sldId id="399" r:id="rId6"/>
    <p:sldId id="400" r:id="rId7"/>
    <p:sldId id="401" r:id="rId8"/>
    <p:sldId id="402" r:id="rId9"/>
    <p:sldId id="405" r:id="rId10"/>
    <p:sldId id="284" r:id="rId11"/>
    <p:sldId id="306" r:id="rId12"/>
    <p:sldId id="290" r:id="rId13"/>
    <p:sldId id="392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783"/>
    <a:srgbClr val="414E66"/>
    <a:srgbClr val="84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/>
    <p:restoredTop sz="86351"/>
  </p:normalViewPr>
  <p:slideViewPr>
    <p:cSldViewPr snapToGrid="0" snapToObjects="1">
      <p:cViewPr varScale="1">
        <p:scale>
          <a:sx n="104" d="100"/>
          <a:sy n="104" d="100"/>
        </p:scale>
        <p:origin x="7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A2167-9858-674E-870B-6C79A8063F7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3A1B-8E3E-614C-842D-52263262CEF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69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62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0477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986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312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9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66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3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117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749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910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58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7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01/12/23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01/12/23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846C6C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820" y="2687793"/>
            <a:ext cx="8640580" cy="1482413"/>
          </a:xfrm>
        </p:spPr>
        <p:txBody>
          <a:bodyPr/>
          <a:lstStyle/>
          <a:p>
            <a:r>
              <a:rPr lang="it-IT" sz="3200" dirty="0"/>
              <a:t>Corso di laurea di primo livello in Mediazione linguistica per l’impresa internazionale e i media digitali (L-12) 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Corso di laurea magistrale in Lingue moderne per la comunicazione e la cooperazione internazionale (LM-38)</a:t>
            </a:r>
          </a:p>
        </p:txBody>
      </p:sp>
    </p:spTree>
    <p:extLst>
      <p:ext uri="{BB962C8B-B14F-4D97-AF65-F5344CB8AC3E}">
        <p14:creationId xmlns:p14="http://schemas.microsoft.com/office/powerpoint/2010/main" val="41259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008" name="Rectangle 4200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10" name="Rectangle 4200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12" name="Rectangle 420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14" name="Rectangle 420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9DC344-8EEF-6C4B-A32E-4C5016E8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9425"/>
            <a:ext cx="2578100" cy="15779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D0A156E-3FF0-9A44-BDB9-2BAFA973C7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088" y="479425"/>
            <a:ext cx="1681163" cy="15779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249645A-7001-16F1-B4A0-11CA8316F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133600"/>
            <a:ext cx="4337050" cy="14097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F25278-82F0-31AD-AD30-69E0E6420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450" y="479425"/>
            <a:ext cx="6864350" cy="30638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2E34361-7A13-1646-B603-8C11B1CB05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619500"/>
            <a:ext cx="4243388" cy="27606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571B29A-32EB-6D4D-8AD5-5E6A479109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88" y="3619500"/>
            <a:ext cx="2760663" cy="2760663"/>
          </a:xfrm>
          <a:prstGeom prst="rect">
            <a:avLst/>
          </a:prstGeom>
        </p:spPr>
      </p:pic>
      <p:pic>
        <p:nvPicPr>
          <p:cNvPr id="41986" name="Picture 2" descr="UNIVERSITÀ DI MACERATA - Campus Orienta Digital">
            <a:extLst>
              <a:ext uri="{FF2B5EF4-FFF2-40B4-BE49-F238E27FC236}">
                <a16:creationId xmlns:a16="http://schemas.microsoft.com/office/drawing/2014/main" id="{E0594026-95D1-BE48-AC4F-C58A108B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238" y="3619500"/>
            <a:ext cx="4121150" cy="2760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6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7" name="Rectangle 4303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244FC4-F45B-5C4E-8F42-2CF8419D4E34}"/>
              </a:ext>
            </a:extLst>
          </p:cNvPr>
          <p:cNvSpPr txBox="1"/>
          <p:nvPr/>
        </p:nvSpPr>
        <p:spPr>
          <a:xfrm>
            <a:off x="1736732" y="2797256"/>
            <a:ext cx="3626231" cy="3418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Spagna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Portogallo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Irlanda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Francia Austria Germania Finlandia Grecia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Turchia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Paesi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Bassi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Belgio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Danimarca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USA UK </a:t>
            </a:r>
            <a:r>
              <a:rPr lang="en-US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Cina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Australia….</a:t>
            </a:r>
          </a:p>
        </p:txBody>
      </p:sp>
      <p:sp>
        <p:nvSpPr>
          <p:cNvPr id="43039" name="Freeform: Shape 43033">
            <a:extLst>
              <a:ext uri="{FF2B5EF4-FFF2-40B4-BE49-F238E27FC236}">
                <a16:creationId xmlns:a16="http://schemas.microsoft.com/office/drawing/2014/main" id="{64856DF8-E786-4A2B-BCE9-1D3AA7C5D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065353"/>
            <a:ext cx="1297983" cy="277779"/>
          </a:xfrm>
          <a:custGeom>
            <a:avLst/>
            <a:gdLst>
              <a:gd name="connsiteX0" fmla="*/ 94113 w 1297983"/>
              <a:gd name="connsiteY0" fmla="*/ 0 h 277779"/>
              <a:gd name="connsiteX1" fmla="*/ 332874 w 1297983"/>
              <a:gd name="connsiteY1" fmla="*/ 238761 h 277779"/>
              <a:gd name="connsiteX2" fmla="*/ 571883 w 1297983"/>
              <a:gd name="connsiteY2" fmla="*/ 0 h 277779"/>
              <a:gd name="connsiteX3" fmla="*/ 810645 w 1297983"/>
              <a:gd name="connsiteY3" fmla="*/ 238761 h 277779"/>
              <a:gd name="connsiteX4" fmla="*/ 1049406 w 1297983"/>
              <a:gd name="connsiteY4" fmla="*/ 0 h 277779"/>
              <a:gd name="connsiteX5" fmla="*/ 1297983 w 1297983"/>
              <a:gd name="connsiteY5" fmla="*/ 248577 h 277779"/>
              <a:gd name="connsiteX6" fmla="*/ 1278599 w 1297983"/>
              <a:gd name="connsiteY6" fmla="*/ 267963 h 277779"/>
              <a:gd name="connsiteX7" fmla="*/ 1049406 w 1297983"/>
              <a:gd name="connsiteY7" fmla="*/ 39017 h 277779"/>
              <a:gd name="connsiteX8" fmla="*/ 810645 w 1297983"/>
              <a:gd name="connsiteY8" fmla="*/ 277779 h 277779"/>
              <a:gd name="connsiteX9" fmla="*/ 571883 w 1297983"/>
              <a:gd name="connsiteY9" fmla="*/ 39017 h 277779"/>
              <a:gd name="connsiteX10" fmla="*/ 332874 w 1297983"/>
              <a:gd name="connsiteY10" fmla="*/ 277779 h 277779"/>
              <a:gd name="connsiteX11" fmla="*/ 94113 w 1297983"/>
              <a:gd name="connsiteY11" fmla="*/ 39017 h 277779"/>
              <a:gd name="connsiteX12" fmla="*/ 0 w 1297983"/>
              <a:gd name="connsiteY12" fmla="*/ 133130 h 277779"/>
              <a:gd name="connsiteX13" fmla="*/ 0 w 1297983"/>
              <a:gd name="connsiteY13" fmla="*/ 94113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7983" h="277779">
                <a:moveTo>
                  <a:pt x="94113" y="0"/>
                </a:moveTo>
                <a:lnTo>
                  <a:pt x="332874" y="238761"/>
                </a:lnTo>
                <a:lnTo>
                  <a:pt x="571883" y="0"/>
                </a:lnTo>
                <a:lnTo>
                  <a:pt x="810645" y="238761"/>
                </a:lnTo>
                <a:lnTo>
                  <a:pt x="1049406" y="0"/>
                </a:lnTo>
                <a:lnTo>
                  <a:pt x="1297983" y="248577"/>
                </a:lnTo>
                <a:lnTo>
                  <a:pt x="1278599" y="267963"/>
                </a:lnTo>
                <a:lnTo>
                  <a:pt x="1049406" y="39017"/>
                </a:lnTo>
                <a:lnTo>
                  <a:pt x="810645" y="277779"/>
                </a:lnTo>
                <a:lnTo>
                  <a:pt x="571883" y="39017"/>
                </a:lnTo>
                <a:lnTo>
                  <a:pt x="332874" y="277779"/>
                </a:lnTo>
                <a:lnTo>
                  <a:pt x="94113" y="39017"/>
                </a:lnTo>
                <a:lnTo>
                  <a:pt x="0" y="133130"/>
                </a:lnTo>
                <a:lnTo>
                  <a:pt x="0" y="9411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036" name="Freeform: Shape 43035">
            <a:extLst>
              <a:ext uri="{FF2B5EF4-FFF2-40B4-BE49-F238E27FC236}">
                <a16:creationId xmlns:a16="http://schemas.microsoft.com/office/drawing/2014/main" id="{E646A872-7F34-4E27-B0A7-9720177E3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05088"/>
            <a:ext cx="1297983" cy="277779"/>
          </a:xfrm>
          <a:custGeom>
            <a:avLst/>
            <a:gdLst>
              <a:gd name="connsiteX0" fmla="*/ 94113 w 1297983"/>
              <a:gd name="connsiteY0" fmla="*/ 0 h 277779"/>
              <a:gd name="connsiteX1" fmla="*/ 332874 w 1297983"/>
              <a:gd name="connsiteY1" fmla="*/ 238761 h 277779"/>
              <a:gd name="connsiteX2" fmla="*/ 571883 w 1297983"/>
              <a:gd name="connsiteY2" fmla="*/ 0 h 277779"/>
              <a:gd name="connsiteX3" fmla="*/ 810645 w 1297983"/>
              <a:gd name="connsiteY3" fmla="*/ 238761 h 277779"/>
              <a:gd name="connsiteX4" fmla="*/ 1049406 w 1297983"/>
              <a:gd name="connsiteY4" fmla="*/ 0 h 277779"/>
              <a:gd name="connsiteX5" fmla="*/ 1297983 w 1297983"/>
              <a:gd name="connsiteY5" fmla="*/ 248577 h 277779"/>
              <a:gd name="connsiteX6" fmla="*/ 1278599 w 1297983"/>
              <a:gd name="connsiteY6" fmla="*/ 268208 h 277779"/>
              <a:gd name="connsiteX7" fmla="*/ 1049406 w 1297983"/>
              <a:gd name="connsiteY7" fmla="*/ 39017 h 277779"/>
              <a:gd name="connsiteX8" fmla="*/ 810645 w 1297983"/>
              <a:gd name="connsiteY8" fmla="*/ 277779 h 277779"/>
              <a:gd name="connsiteX9" fmla="*/ 571883 w 1297983"/>
              <a:gd name="connsiteY9" fmla="*/ 39017 h 277779"/>
              <a:gd name="connsiteX10" fmla="*/ 332874 w 1297983"/>
              <a:gd name="connsiteY10" fmla="*/ 277779 h 277779"/>
              <a:gd name="connsiteX11" fmla="*/ 94113 w 1297983"/>
              <a:gd name="connsiteY11" fmla="*/ 39017 h 277779"/>
              <a:gd name="connsiteX12" fmla="*/ 0 w 1297983"/>
              <a:gd name="connsiteY12" fmla="*/ 133130 h 277779"/>
              <a:gd name="connsiteX13" fmla="*/ 0 w 1297983"/>
              <a:gd name="connsiteY13" fmla="*/ 94113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7983" h="277779">
                <a:moveTo>
                  <a:pt x="94113" y="0"/>
                </a:moveTo>
                <a:lnTo>
                  <a:pt x="332874" y="238761"/>
                </a:lnTo>
                <a:lnTo>
                  <a:pt x="571883" y="0"/>
                </a:lnTo>
                <a:lnTo>
                  <a:pt x="810645" y="238761"/>
                </a:lnTo>
                <a:lnTo>
                  <a:pt x="1049406" y="0"/>
                </a:lnTo>
                <a:lnTo>
                  <a:pt x="1297983" y="248577"/>
                </a:lnTo>
                <a:lnTo>
                  <a:pt x="1278599" y="268208"/>
                </a:lnTo>
                <a:lnTo>
                  <a:pt x="1049406" y="39017"/>
                </a:lnTo>
                <a:lnTo>
                  <a:pt x="810645" y="277779"/>
                </a:lnTo>
                <a:lnTo>
                  <a:pt x="571883" y="39017"/>
                </a:lnTo>
                <a:lnTo>
                  <a:pt x="332874" y="277779"/>
                </a:lnTo>
                <a:lnTo>
                  <a:pt x="94113" y="39017"/>
                </a:lnTo>
                <a:lnTo>
                  <a:pt x="0" y="133130"/>
                </a:lnTo>
                <a:lnTo>
                  <a:pt x="0" y="9411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038" name="Oval 43037">
            <a:extLst>
              <a:ext uri="{FF2B5EF4-FFF2-40B4-BE49-F238E27FC236}">
                <a16:creationId xmlns:a16="http://schemas.microsoft.com/office/drawing/2014/main" id="{AE689860-A291-4B0F-AB65-421F8C20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3640" y="2714402"/>
            <a:ext cx="3938846" cy="3938846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40" name="Oval 43039">
            <a:extLst>
              <a:ext uri="{FF2B5EF4-FFF2-40B4-BE49-F238E27FC236}">
                <a16:creationId xmlns:a16="http://schemas.microsoft.com/office/drawing/2014/main" id="{C82BEF57-041E-4DE3-B65C-CBE71211B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3640" y="2714402"/>
            <a:ext cx="3938846" cy="3938846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42" name="Oval 43041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438" y="267945"/>
            <a:ext cx="3055711" cy="305571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44" name="Oval 43043">
            <a:extLst>
              <a:ext uri="{FF2B5EF4-FFF2-40B4-BE49-F238E27FC236}">
                <a16:creationId xmlns:a16="http://schemas.microsoft.com/office/drawing/2014/main" id="{45E0BF71-78CD-4FD9-BB54-48CD141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438" y="267945"/>
            <a:ext cx="3055711" cy="305571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46" name="Oval 43045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0042" y="201891"/>
            <a:ext cx="3055711" cy="305571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48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297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3050" name="Graphic 212">
            <a:extLst>
              <a:ext uri="{FF2B5EF4-FFF2-40B4-BE49-F238E27FC236}">
                <a16:creationId xmlns:a16="http://schemas.microsoft.com/office/drawing/2014/main" id="{0AE773EE-DD7B-4F25-945A-3F59DEE68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297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305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1467" y="177067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3053" name="Freeform: Shape 4305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54" name="Freeform: Shape 4305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55" name="Freeform: Shape 4305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56" name="Freeform: Shape 4305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57" name="Freeform: Shape 4305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059" name="Oval 43058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061" name="Oval 43060">
            <a:extLst>
              <a:ext uri="{FF2B5EF4-FFF2-40B4-BE49-F238E27FC236}">
                <a16:creationId xmlns:a16="http://schemas.microsoft.com/office/drawing/2014/main" id="{2A7F3B2F-8A53-4176-8D77-ECA28FF4D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063" name="Oval 43062">
            <a:extLst>
              <a:ext uri="{FF2B5EF4-FFF2-40B4-BE49-F238E27FC236}">
                <a16:creationId xmlns:a16="http://schemas.microsoft.com/office/drawing/2014/main" id="{87045360-A428-4E4B-989C-E4EF4D920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0947" y="2618037"/>
            <a:ext cx="3938846" cy="393884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24B98AA-8EC3-D844-A088-50E2D47226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996" y="699636"/>
            <a:ext cx="2104795" cy="2104795"/>
          </a:xfrm>
          <a:prstGeom prst="rect">
            <a:avLst/>
          </a:prstGeom>
        </p:spPr>
      </p:pic>
      <p:pic>
        <p:nvPicPr>
          <p:cNvPr id="43010" name="Picture 2" descr="Come l&amp;#39;Erasmus ti cambierà la vita - La Testata Magazine">
            <a:extLst>
              <a:ext uri="{FF2B5EF4-FFF2-40B4-BE49-F238E27FC236}">
                <a16:creationId xmlns:a16="http://schemas.microsoft.com/office/drawing/2014/main" id="{E06D8737-23E8-0346-89B3-A29D40316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359979" y="3578540"/>
            <a:ext cx="2560781" cy="20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4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9" name="Straight Connector 13318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testo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E0A2ACB7-6588-304C-98C8-32A577CFC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1"/>
          <a:stretch/>
        </p:blipFill>
        <p:spPr>
          <a:xfrm>
            <a:off x="541938" y="618845"/>
            <a:ext cx="8053422" cy="2775260"/>
          </a:xfrm>
          <a:prstGeom prst="rect">
            <a:avLst/>
          </a:prstGeom>
        </p:spPr>
      </p:pic>
      <p:cxnSp>
        <p:nvCxnSpPr>
          <p:cNvPr id="13321" name="Straight Connector 13320">
            <a:extLst>
              <a:ext uri="{FF2B5EF4-FFF2-40B4-BE49-F238E27FC236}">
                <a16:creationId xmlns:a16="http://schemas.microsoft.com/office/drawing/2014/main" id="{AF9469B9-6468-5B6A-E832-8D4590388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897" y="5231580"/>
            <a:ext cx="10459156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8897" y="6598764"/>
            <a:ext cx="11923776" cy="28784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n-lt"/>
              </a:rPr>
              <a:t>imprese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nazionali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internazionali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;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società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di marketing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internazionale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n-lt"/>
              </a:rPr>
              <a:t>società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di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creazione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distribuzione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di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contenuti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multimediali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n-lt"/>
              </a:rPr>
              <a:t>agenzie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di social media management, web marketing 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pubbliche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relazioni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n-lt"/>
              </a:rPr>
              <a:t>enti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pubblici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privati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del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settore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istituzionale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socioeducativo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ed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economico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n-lt"/>
              </a:rPr>
              <a:t>enti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pubblici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privati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del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settore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del management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artistico-culturale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n-lt"/>
              </a:rPr>
              <a:t>ambasciate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ministeri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camere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di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commercio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+mn-lt"/>
              </a:rPr>
              <a:t>organizzazioni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internazionali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757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tagram: cos'è e a cosa serve? | Tag Manager Italia">
            <a:extLst>
              <a:ext uri="{FF2B5EF4-FFF2-40B4-BE49-F238E27FC236}">
                <a16:creationId xmlns:a16="http://schemas.microsoft.com/office/drawing/2014/main" id="{0C31F337-97C5-93D9-5F12-8D20351C5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006"/>
          <a:stretch/>
        </p:blipFill>
        <p:spPr bwMode="auto">
          <a:xfrm>
            <a:off x="9341301" y="1719302"/>
            <a:ext cx="1704478" cy="11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9C3835-0D07-3284-85A6-9716CB932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2" t="6950" r="7616" b="27278"/>
          <a:stretch/>
        </p:blipFill>
        <p:spPr>
          <a:xfrm>
            <a:off x="8665476" y="3182573"/>
            <a:ext cx="3056127" cy="3007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338" name="Picture 2" descr="Icona del sito web isolata su sfondo bianco illustrazione vettoriale |  Vettore Premium">
            <a:extLst>
              <a:ext uri="{FF2B5EF4-FFF2-40B4-BE49-F238E27FC236}">
                <a16:creationId xmlns:a16="http://schemas.microsoft.com/office/drawing/2014/main" id="{4BF6D73E-A8B7-091E-8EA2-58C5416B3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b="12205"/>
          <a:stretch/>
        </p:blipFill>
        <p:spPr bwMode="auto">
          <a:xfrm>
            <a:off x="1553185" y="1629741"/>
            <a:ext cx="1758696" cy="12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acebook: accedi o iscriviti">
            <a:extLst>
              <a:ext uri="{FF2B5EF4-FFF2-40B4-BE49-F238E27FC236}">
                <a16:creationId xmlns:a16="http://schemas.microsoft.com/office/drawing/2014/main" id="{CC69A4FE-E838-4002-18EB-2AA19F74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37" y="1629741"/>
            <a:ext cx="1248508" cy="12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modello, quadrato, pixel, parole crociate&#10;&#10;Descrizione generata automaticamente">
            <a:extLst>
              <a:ext uri="{FF2B5EF4-FFF2-40B4-BE49-F238E27FC236}">
                <a16:creationId xmlns:a16="http://schemas.microsoft.com/office/drawing/2014/main" id="{512C75D9-2235-8413-708D-49B4B00F0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871" y="3182573"/>
            <a:ext cx="3007440" cy="300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magine 3" descr="Immagine che contiene modello, punto, monocromatico&#10;&#10;Descrizione generata automaticamente">
            <a:extLst>
              <a:ext uri="{FF2B5EF4-FFF2-40B4-BE49-F238E27FC236}">
                <a16:creationId xmlns:a16="http://schemas.microsoft.com/office/drawing/2014/main" id="{086C02E9-74A4-9612-F242-273989F5A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266" y="3140362"/>
            <a:ext cx="3007440" cy="30496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700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4927487E-AFEA-43B1-2CE1-465FADFF0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2" y="705002"/>
            <a:ext cx="11932060" cy="5505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519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Come diventare interprete lingua dei segni LIS-LIST in Italia">
            <a:extLst>
              <a:ext uri="{FF2B5EF4-FFF2-40B4-BE49-F238E27FC236}">
                <a16:creationId xmlns:a16="http://schemas.microsoft.com/office/drawing/2014/main" id="{FF189542-1E76-5845-37E2-0660609E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07" r="-1" b="12811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02B2F0B-AFB0-834C-8D9A-D477CE3E4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38206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4004478"/>
            <a:ext cx="4367784" cy="1655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ARABO CINESE</a:t>
            </a:r>
          </a:p>
          <a:p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FRANCESE INGLESE</a:t>
            </a:r>
          </a:p>
          <a:p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LINGUA DEI SEGNI ITALIANA</a:t>
            </a:r>
          </a:p>
          <a:p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RUSSO SPAGNOLO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TEDESCO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C252399C-765B-BA3A-8FBC-66F527375854}"/>
              </a:ext>
            </a:extLst>
          </p:cNvPr>
          <p:cNvSpPr txBox="1">
            <a:spLocks/>
          </p:cNvSpPr>
          <p:nvPr/>
        </p:nvSpPr>
        <p:spPr>
          <a:xfrm>
            <a:off x="700088" y="1197760"/>
            <a:ext cx="384784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OTTO LINGUE PROPOSTE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38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orld's Largest Companies 2023 | Global Finance Magazine">
            <a:extLst>
              <a:ext uri="{FF2B5EF4-FFF2-40B4-BE49-F238E27FC236}">
                <a16:creationId xmlns:a16="http://schemas.microsoft.com/office/drawing/2014/main" id="{4E3B3819-156B-84F5-1B8D-7BD40F08C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26711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96" y="1650057"/>
            <a:ext cx="4023359" cy="1208141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US" sz="3600" dirty="0">
              <a:solidFill>
                <a:schemeClr val="bg1"/>
              </a:solidFill>
              <a:latin typeface="+mn-lt"/>
            </a:endParaRPr>
          </a:p>
          <a:p>
            <a:endParaRPr lang="en-US" sz="3600" dirty="0">
              <a:solidFill>
                <a:schemeClr val="bg1"/>
              </a:solidFill>
              <a:latin typeface="+mn-lt"/>
            </a:endParaRPr>
          </a:p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TRADUTTORI/E SPECIALIZZATI/E 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_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AMBITO: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COMUNICAZIONE D’IMPRESA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5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3B3819-156B-84F5-1B8D-7BD40F08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9552" r="955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96" y="1650057"/>
            <a:ext cx="4023359" cy="1208141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TRADUTTORI/E SPECIALIZZATI/E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_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AMBITO: 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TURISMO &amp; PATRIMONIO CULTURALE</a:t>
            </a:r>
          </a:p>
          <a:p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35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3B3819-156B-84F5-1B8D-7BD40F08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450" r="1445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96" y="1650057"/>
            <a:ext cx="4023359" cy="1208141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TRADUTTORI/E SPECIALIZZATI/E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_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AMBITO: MARKETING INTERNAZIONALE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8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3B3819-156B-84F5-1B8D-7BD40F08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029" r="702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96" y="1650057"/>
            <a:ext cx="4023359" cy="1208141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US" sz="3600" dirty="0">
              <a:solidFill>
                <a:schemeClr val="bg1"/>
              </a:solidFill>
              <a:latin typeface="+mn-lt"/>
            </a:endParaRPr>
          </a:p>
          <a:p>
            <a:endParaRPr lang="en-US" sz="3600" dirty="0">
              <a:solidFill>
                <a:schemeClr val="bg1"/>
              </a:solidFill>
              <a:latin typeface="+mn-lt"/>
            </a:endParaRPr>
          </a:p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INTERPRETI SPECIALIZZATI/E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_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AMBITO: MARKETING INTERNAZIONALE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0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9569" y="1647217"/>
            <a:ext cx="3164766" cy="363452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RESPONSABILI DEI RAPPORTI INTERNAZIONALI PER IMPRESE, ENTI E ISTITUZIONI PUBBLICHE E PRIVATE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C2A207F2-AE2B-7B44-BD24-73DA26479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806"/>
          <a:stretch/>
        </p:blipFill>
        <p:spPr>
          <a:xfrm>
            <a:off x="545238" y="1577695"/>
            <a:ext cx="7608304" cy="377356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7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43" name="Rectangle 8209">
            <a:extLst>
              <a:ext uri="{FF2B5EF4-FFF2-40B4-BE49-F238E27FC236}">
                <a16:creationId xmlns:a16="http://schemas.microsoft.com/office/drawing/2014/main" id="{6EAFBB7C-BA65-4034-8F52-32E6C514E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1555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4" name="Freeform: Shape 8211">
            <a:extLst>
              <a:ext uri="{FF2B5EF4-FFF2-40B4-BE49-F238E27FC236}">
                <a16:creationId xmlns:a16="http://schemas.microsoft.com/office/drawing/2014/main" id="{B9D56ACA-1E9F-4685-8853-D3A4777AC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55"/>
            <a:ext cx="12192000" cy="6858000"/>
          </a:xfrm>
          <a:custGeom>
            <a:avLst/>
            <a:gdLst>
              <a:gd name="connsiteX0" fmla="*/ 3847754 w 12192000"/>
              <a:gd name="connsiteY0" fmla="*/ 5 h 6858000"/>
              <a:gd name="connsiteX1" fmla="*/ 3847754 w 12192000"/>
              <a:gd name="connsiteY1" fmla="*/ 4197373 h 6858000"/>
              <a:gd name="connsiteX2" fmla="*/ 4423416 w 12192000"/>
              <a:gd name="connsiteY2" fmla="*/ 4197373 h 6858000"/>
              <a:gd name="connsiteX3" fmla="*/ 4430942 w 12192000"/>
              <a:gd name="connsiteY3" fmla="*/ 4172627 h 6858000"/>
              <a:gd name="connsiteX4" fmla="*/ 4570893 w 12192000"/>
              <a:gd name="connsiteY4" fmla="*/ 4067350 h 6858000"/>
              <a:gd name="connsiteX5" fmla="*/ 5082240 w 12192000"/>
              <a:gd name="connsiteY5" fmla="*/ 4000508 h 6858000"/>
              <a:gd name="connsiteX6" fmla="*/ 5767374 w 12192000"/>
              <a:gd name="connsiteY6" fmla="*/ 3903586 h 6858000"/>
              <a:gd name="connsiteX7" fmla="*/ 6455849 w 12192000"/>
              <a:gd name="connsiteY7" fmla="*/ 3820032 h 6858000"/>
              <a:gd name="connsiteX8" fmla="*/ 7144325 w 12192000"/>
              <a:gd name="connsiteY8" fmla="*/ 3820032 h 6858000"/>
              <a:gd name="connsiteX9" fmla="*/ 7341512 w 12192000"/>
              <a:gd name="connsiteY9" fmla="*/ 3826717 h 6858000"/>
              <a:gd name="connsiteX10" fmla="*/ 7344854 w 12192000"/>
              <a:gd name="connsiteY10" fmla="*/ 3826717 h 6858000"/>
              <a:gd name="connsiteX11" fmla="*/ 7534641 w 12192000"/>
              <a:gd name="connsiteY11" fmla="*/ 3832816 h 6858000"/>
              <a:gd name="connsiteX12" fmla="*/ 7534641 w 12192000"/>
              <a:gd name="connsiteY12" fmla="*/ 5 h 6858000"/>
              <a:gd name="connsiteX13" fmla="*/ 3728859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1 h 6858000"/>
              <a:gd name="connsiteX16" fmla="*/ 7653538 w 12192000"/>
              <a:gd name="connsiteY16" fmla="*/ 1 h 6858000"/>
              <a:gd name="connsiteX17" fmla="*/ 7653538 w 12192000"/>
              <a:gd name="connsiteY17" fmla="*/ 3836633 h 6858000"/>
              <a:gd name="connsiteX18" fmla="*/ 7773901 w 12192000"/>
              <a:gd name="connsiteY18" fmla="*/ 3840500 h 6858000"/>
              <a:gd name="connsiteX19" fmla="*/ 8200440 w 12192000"/>
              <a:gd name="connsiteY19" fmla="*/ 3856793 h 6858000"/>
              <a:gd name="connsiteX20" fmla="*/ 8517940 w 12192000"/>
              <a:gd name="connsiteY20" fmla="*/ 3860135 h 6858000"/>
              <a:gd name="connsiteX21" fmla="*/ 9206418 w 12192000"/>
              <a:gd name="connsiteY21" fmla="*/ 3863477 h 6858000"/>
              <a:gd name="connsiteX22" fmla="*/ 9891553 w 12192000"/>
              <a:gd name="connsiteY22" fmla="*/ 3850108 h 6858000"/>
              <a:gd name="connsiteX23" fmla="*/ 10586714 w 12192000"/>
              <a:gd name="connsiteY23" fmla="*/ 3810003 h 6858000"/>
              <a:gd name="connsiteX24" fmla="*/ 11271848 w 12192000"/>
              <a:gd name="connsiteY24" fmla="*/ 3756529 h 6858000"/>
              <a:gd name="connsiteX25" fmla="*/ 11709667 w 12192000"/>
              <a:gd name="connsiteY25" fmla="*/ 3636212 h 6858000"/>
              <a:gd name="connsiteX26" fmla="*/ 12184248 w 12192000"/>
              <a:gd name="connsiteY26" fmla="*/ 3429001 h 6858000"/>
              <a:gd name="connsiteX27" fmla="*/ 12192000 w 12192000"/>
              <a:gd name="connsiteY27" fmla="*/ 3437173 h 6858000"/>
              <a:gd name="connsiteX28" fmla="*/ 12192000 w 12192000"/>
              <a:gd name="connsiteY28" fmla="*/ 6858000 h 6858000"/>
              <a:gd name="connsiteX29" fmla="*/ 0 w 12192000"/>
              <a:gd name="connsiteY29" fmla="*/ 6858000 h 6858000"/>
              <a:gd name="connsiteX30" fmla="*/ 0 w 12192000"/>
              <a:gd name="connsiteY30" fmla="*/ 6857989 h 6858000"/>
              <a:gd name="connsiteX31" fmla="*/ 6542821 w 12192000"/>
              <a:gd name="connsiteY31" fmla="*/ 6857989 h 6858000"/>
              <a:gd name="connsiteX32" fmla="*/ 6553813 w 12192000"/>
              <a:gd name="connsiteY32" fmla="*/ 6856417 h 6858000"/>
              <a:gd name="connsiteX33" fmla="*/ 6836849 w 12192000"/>
              <a:gd name="connsiteY33" fmla="*/ 6797865 h 6858000"/>
              <a:gd name="connsiteX34" fmla="*/ 5951187 w 12192000"/>
              <a:gd name="connsiteY34" fmla="*/ 6644126 h 6858000"/>
              <a:gd name="connsiteX35" fmla="*/ 6001320 w 12192000"/>
              <a:gd name="connsiteY35" fmla="*/ 6624073 h 6858000"/>
              <a:gd name="connsiteX36" fmla="*/ 5904397 w 12192000"/>
              <a:gd name="connsiteY36" fmla="*/ 6543863 h 6858000"/>
              <a:gd name="connsiteX37" fmla="*/ 5506684 w 12192000"/>
              <a:gd name="connsiteY37" fmla="*/ 6416862 h 6858000"/>
              <a:gd name="connsiteX38" fmla="*/ 6001320 w 12192000"/>
              <a:gd name="connsiteY38" fmla="*/ 6202967 h 6858000"/>
              <a:gd name="connsiteX39" fmla="*/ 5443186 w 12192000"/>
              <a:gd name="connsiteY39" fmla="*/ 5912202 h 6858000"/>
              <a:gd name="connsiteX40" fmla="*/ 5159104 w 12192000"/>
              <a:gd name="connsiteY40" fmla="*/ 5842017 h 6858000"/>
              <a:gd name="connsiteX41" fmla="*/ 6094899 w 12192000"/>
              <a:gd name="connsiteY41" fmla="*/ 5477726 h 6858000"/>
              <a:gd name="connsiteX42" fmla="*/ 4577576 w 12192000"/>
              <a:gd name="connsiteY42" fmla="*/ 5297251 h 6858000"/>
              <a:gd name="connsiteX43" fmla="*/ 4701234 w 12192000"/>
              <a:gd name="connsiteY43" fmla="*/ 5223724 h 6858000"/>
              <a:gd name="connsiteX44" fmla="*/ 5643712 w 12192000"/>
              <a:gd name="connsiteY44" fmla="*/ 5243777 h 6858000"/>
              <a:gd name="connsiteX45" fmla="*/ 5800793 w 12192000"/>
              <a:gd name="connsiteY45" fmla="*/ 5186961 h 6858000"/>
              <a:gd name="connsiteX46" fmla="*/ 5643712 w 12192000"/>
              <a:gd name="connsiteY46" fmla="*/ 5096724 h 6858000"/>
              <a:gd name="connsiteX47" fmla="*/ 5032104 w 12192000"/>
              <a:gd name="connsiteY47" fmla="*/ 5029881 h 6858000"/>
              <a:gd name="connsiteX48" fmla="*/ 4871682 w 12192000"/>
              <a:gd name="connsiteY48" fmla="*/ 4879485 h 6858000"/>
              <a:gd name="connsiteX49" fmla="*/ 4600971 w 12192000"/>
              <a:gd name="connsiteY49" fmla="*/ 4705695 h 6858000"/>
              <a:gd name="connsiteX50" fmla="*/ 4788128 w 12192000"/>
              <a:gd name="connsiteY50" fmla="*/ 4561984 h 6858000"/>
              <a:gd name="connsiteX51" fmla="*/ 4483995 w 12192000"/>
              <a:gd name="connsiteY51" fmla="*/ 4348088 h 6858000"/>
              <a:gd name="connsiteX52" fmla="*/ 4460097 w 12192000"/>
              <a:gd name="connsiteY52" fmla="*/ 4316252 h 6858000"/>
              <a:gd name="connsiteX53" fmla="*/ 0 w 12192000"/>
              <a:gd name="connsiteY53" fmla="*/ 4316252 h 6858000"/>
              <a:gd name="connsiteX54" fmla="*/ 0 w 12192000"/>
              <a:gd name="connsiteY54" fmla="*/ 4197368 h 6858000"/>
              <a:gd name="connsiteX55" fmla="*/ 3728859 w 12192000"/>
              <a:gd name="connsiteY55" fmla="*/ 41973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6858000">
                <a:moveTo>
                  <a:pt x="3847754" y="5"/>
                </a:moveTo>
                <a:lnTo>
                  <a:pt x="3847754" y="4197373"/>
                </a:lnTo>
                <a:lnTo>
                  <a:pt x="4423416" y="4197373"/>
                </a:lnTo>
                <a:lnTo>
                  <a:pt x="4430942" y="4172627"/>
                </a:lnTo>
                <a:cubicBezTo>
                  <a:pt x="4453920" y="4128344"/>
                  <a:pt x="4509064" y="4095758"/>
                  <a:pt x="4570893" y="4067350"/>
                </a:cubicBezTo>
                <a:cubicBezTo>
                  <a:pt x="4731315" y="3997165"/>
                  <a:pt x="4908447" y="4013876"/>
                  <a:pt x="5082240" y="4000508"/>
                </a:cubicBezTo>
                <a:cubicBezTo>
                  <a:pt x="5312846" y="3970428"/>
                  <a:pt x="5533424" y="3900244"/>
                  <a:pt x="5767374" y="3903586"/>
                </a:cubicBezTo>
                <a:cubicBezTo>
                  <a:pt x="5987953" y="3833401"/>
                  <a:pt x="6231927" y="3910270"/>
                  <a:pt x="6455849" y="3820032"/>
                </a:cubicBezTo>
                <a:cubicBezTo>
                  <a:pt x="6683114" y="3820032"/>
                  <a:pt x="6913720" y="3820032"/>
                  <a:pt x="7144325" y="3820032"/>
                </a:cubicBezTo>
                <a:cubicBezTo>
                  <a:pt x="7211170" y="3823375"/>
                  <a:pt x="7274668" y="3823375"/>
                  <a:pt x="7341512" y="3826717"/>
                </a:cubicBezTo>
                <a:cubicBezTo>
                  <a:pt x="7341512" y="3826717"/>
                  <a:pt x="7344854" y="3826717"/>
                  <a:pt x="7344854" y="3826717"/>
                </a:cubicBezTo>
                <a:lnTo>
                  <a:pt x="7534641" y="3832816"/>
                </a:lnTo>
                <a:lnTo>
                  <a:pt x="7534641" y="5"/>
                </a:lnTo>
                <a:close/>
                <a:moveTo>
                  <a:pt x="3728859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7653538" y="1"/>
                </a:lnTo>
                <a:lnTo>
                  <a:pt x="7653538" y="3836633"/>
                </a:lnTo>
                <a:lnTo>
                  <a:pt x="7773901" y="3840500"/>
                </a:lnTo>
                <a:cubicBezTo>
                  <a:pt x="7916359" y="3845096"/>
                  <a:pt x="8058399" y="3850109"/>
                  <a:pt x="8200440" y="3856793"/>
                </a:cubicBezTo>
                <a:cubicBezTo>
                  <a:pt x="8307387" y="3856793"/>
                  <a:pt x="8410993" y="3860135"/>
                  <a:pt x="8517940" y="3860135"/>
                </a:cubicBezTo>
                <a:cubicBezTo>
                  <a:pt x="8745205" y="3876845"/>
                  <a:pt x="8975812" y="3886871"/>
                  <a:pt x="9206418" y="3863477"/>
                </a:cubicBezTo>
                <a:cubicBezTo>
                  <a:pt x="9437024" y="3883530"/>
                  <a:pt x="9660946" y="3870162"/>
                  <a:pt x="9891553" y="3850108"/>
                </a:cubicBezTo>
                <a:cubicBezTo>
                  <a:pt x="10125500" y="3873504"/>
                  <a:pt x="10356108" y="3840082"/>
                  <a:pt x="10586714" y="3810003"/>
                </a:cubicBezTo>
                <a:cubicBezTo>
                  <a:pt x="10817321" y="3823372"/>
                  <a:pt x="11047927" y="3823372"/>
                  <a:pt x="11271848" y="3756529"/>
                </a:cubicBezTo>
                <a:cubicBezTo>
                  <a:pt x="11442298" y="3830056"/>
                  <a:pt x="11525851" y="3589423"/>
                  <a:pt x="11709667" y="3636212"/>
                </a:cubicBezTo>
                <a:cubicBezTo>
                  <a:pt x="11893484" y="3686345"/>
                  <a:pt x="12023827" y="3495843"/>
                  <a:pt x="12184248" y="3429001"/>
                </a:cubicBezTo>
                <a:lnTo>
                  <a:pt x="12192000" y="3437173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7989"/>
                </a:lnTo>
                <a:lnTo>
                  <a:pt x="6542821" y="6857989"/>
                </a:lnTo>
                <a:lnTo>
                  <a:pt x="6553813" y="6856417"/>
                </a:lnTo>
                <a:cubicBezTo>
                  <a:pt x="6636844" y="6844080"/>
                  <a:pt x="6761651" y="6822931"/>
                  <a:pt x="6836849" y="6797865"/>
                </a:cubicBezTo>
                <a:cubicBezTo>
                  <a:pt x="6663059" y="6794522"/>
                  <a:pt x="5977924" y="6667523"/>
                  <a:pt x="5951187" y="6644126"/>
                </a:cubicBezTo>
                <a:cubicBezTo>
                  <a:pt x="5964556" y="6637442"/>
                  <a:pt x="5984611" y="6630759"/>
                  <a:pt x="6001320" y="6624073"/>
                </a:cubicBezTo>
                <a:cubicBezTo>
                  <a:pt x="5964556" y="6604022"/>
                  <a:pt x="5934477" y="6580627"/>
                  <a:pt x="5904397" y="6543863"/>
                </a:cubicBezTo>
                <a:cubicBezTo>
                  <a:pt x="5807476" y="6420205"/>
                  <a:pt x="5643712" y="6463653"/>
                  <a:pt x="5506684" y="6416862"/>
                </a:cubicBezTo>
                <a:cubicBezTo>
                  <a:pt x="5593580" y="6156177"/>
                  <a:pt x="5824187" y="6253098"/>
                  <a:pt x="6001320" y="6202967"/>
                </a:cubicBezTo>
                <a:cubicBezTo>
                  <a:pt x="5536764" y="6049228"/>
                  <a:pt x="5627001" y="5969017"/>
                  <a:pt x="5443186" y="5912202"/>
                </a:cubicBezTo>
                <a:cubicBezTo>
                  <a:pt x="5212579" y="5842017"/>
                  <a:pt x="5159104" y="5842017"/>
                  <a:pt x="5159104" y="5842017"/>
                </a:cubicBezTo>
                <a:cubicBezTo>
                  <a:pt x="5429816" y="5628122"/>
                  <a:pt x="5754003" y="5858729"/>
                  <a:pt x="6094899" y="5477726"/>
                </a:cubicBezTo>
                <a:cubicBezTo>
                  <a:pt x="5767371" y="5424253"/>
                  <a:pt x="4788128" y="5397515"/>
                  <a:pt x="4577576" y="5297251"/>
                </a:cubicBezTo>
                <a:cubicBezTo>
                  <a:pt x="4657786" y="5334014"/>
                  <a:pt x="4664471" y="5223724"/>
                  <a:pt x="4701234" y="5223724"/>
                </a:cubicBezTo>
                <a:cubicBezTo>
                  <a:pt x="5012051" y="5220383"/>
                  <a:pt x="5329552" y="5283884"/>
                  <a:pt x="5643712" y="5243777"/>
                </a:cubicBezTo>
                <a:cubicBezTo>
                  <a:pt x="5700528" y="5240436"/>
                  <a:pt x="5790766" y="5270513"/>
                  <a:pt x="5800793" y="5186961"/>
                </a:cubicBezTo>
                <a:cubicBezTo>
                  <a:pt x="5810818" y="5083355"/>
                  <a:pt x="5693843" y="5106750"/>
                  <a:pt x="5643712" y="5096724"/>
                </a:cubicBezTo>
                <a:cubicBezTo>
                  <a:pt x="5439842" y="5063302"/>
                  <a:pt x="5239316" y="5049935"/>
                  <a:pt x="5032104" y="5029881"/>
                </a:cubicBezTo>
                <a:cubicBezTo>
                  <a:pt x="4945209" y="5019854"/>
                  <a:pt x="4838261" y="5039907"/>
                  <a:pt x="4871682" y="4879485"/>
                </a:cubicBezTo>
                <a:cubicBezTo>
                  <a:pt x="4844944" y="4725749"/>
                  <a:pt x="4684523" y="4779222"/>
                  <a:pt x="4600971" y="4705695"/>
                </a:cubicBezTo>
                <a:cubicBezTo>
                  <a:pt x="4641075" y="4618800"/>
                  <a:pt x="4754708" y="4678959"/>
                  <a:pt x="4788128" y="4561984"/>
                </a:cubicBezTo>
                <a:cubicBezTo>
                  <a:pt x="4627707" y="4598747"/>
                  <a:pt x="4644418" y="4344747"/>
                  <a:pt x="4483995" y="4348088"/>
                </a:cubicBezTo>
                <a:lnTo>
                  <a:pt x="4460097" y="4316252"/>
                </a:lnTo>
                <a:lnTo>
                  <a:pt x="0" y="4316252"/>
                </a:lnTo>
                <a:lnTo>
                  <a:pt x="0" y="4197368"/>
                </a:lnTo>
                <a:lnTo>
                  <a:pt x="3728859" y="4197368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46E72-B7B5-8A49-A711-8EB40DFD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077" y="3987618"/>
            <a:ext cx="5506480" cy="2304848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200" b="1" dirty="0">
                <a:solidFill>
                  <a:schemeClr val="tx1"/>
                </a:solidFill>
                <a:latin typeface="+mn-lt"/>
              </a:rPr>
              <a:t>ASSISTENZA LINGUISTICA E INTERCULTURALE, GESTIONE DOCUMENTALE E DI PROMOZIONE DEL TERRITORIO E DELLE ATTIVITÀ PRODUTTIVE</a:t>
            </a:r>
          </a:p>
          <a:p>
            <a:pPr algn="r"/>
            <a:endParaRPr lang="en-US" sz="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4" descr="AI Tools: The best for Software Development in 2022">
            <a:extLst>
              <a:ext uri="{FF2B5EF4-FFF2-40B4-BE49-F238E27FC236}">
                <a16:creationId xmlns:a16="http://schemas.microsoft.com/office/drawing/2014/main" id="{90BF6C61-7452-930D-FD97-B62347CEF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t="11282" r="2671" b="9129"/>
          <a:stretch/>
        </p:blipFill>
        <p:spPr bwMode="auto">
          <a:xfrm>
            <a:off x="502187" y="1124310"/>
            <a:ext cx="2793747" cy="20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Le emoji e l'impatto nel mondo aziendale">
            <a:extLst>
              <a:ext uri="{FF2B5EF4-FFF2-40B4-BE49-F238E27FC236}">
                <a16:creationId xmlns:a16="http://schemas.microsoft.com/office/drawing/2014/main" id="{585F82E0-9095-38B2-2EC3-940177B15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" r="18416" b="5274"/>
          <a:stretch/>
        </p:blipFill>
        <p:spPr bwMode="auto">
          <a:xfrm>
            <a:off x="4237630" y="903438"/>
            <a:ext cx="3192291" cy="25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DL Trados Studio resources: Translation memories - AFTCom">
            <a:extLst>
              <a:ext uri="{FF2B5EF4-FFF2-40B4-BE49-F238E27FC236}">
                <a16:creationId xmlns:a16="http://schemas.microsoft.com/office/drawing/2014/main" id="{8D8AE26C-4877-238A-2AB8-A4F89D5C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085" y="935550"/>
            <a:ext cx="3504569" cy="21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nline Captions &amp; Subtitles Toolkit">
            <a:extLst>
              <a:ext uri="{FF2B5EF4-FFF2-40B4-BE49-F238E27FC236}">
                <a16:creationId xmlns:a16="http://schemas.microsoft.com/office/drawing/2014/main" id="{2E48F9FB-1861-68AA-5543-24C31FD1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187" y="4681976"/>
            <a:ext cx="3735444" cy="16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44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211</Words>
  <Application>Microsoft Macintosh PowerPoint</Application>
  <PresentationFormat>Widescreen</PresentationFormat>
  <Paragraphs>51</Paragraphs>
  <Slides>13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Tema di Office</vt:lpstr>
      <vt:lpstr>Corso di laurea di primo livello in Mediazione linguistica per l’impresa internazionale e i media digitali (L-12)   Corso di laurea magistrale in Lingue moderne per la comunicazione e la cooperazione internazionale (LM-38)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f.raffi@unimc.it</cp:lastModifiedBy>
  <cp:revision>249</cp:revision>
  <dcterms:created xsi:type="dcterms:W3CDTF">2020-04-25T16:23:21Z</dcterms:created>
  <dcterms:modified xsi:type="dcterms:W3CDTF">2023-12-01T09:04:34Z</dcterms:modified>
</cp:coreProperties>
</file>