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59" r:id="rId3"/>
    <p:sldId id="260" r:id="rId4"/>
    <p:sldId id="261" r:id="rId5"/>
    <p:sldId id="262" r:id="rId6"/>
    <p:sldId id="263" r:id="rId7"/>
    <p:sldId id="273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C132E-A591-46F9-ADAC-B4FE14FB446B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7A61B-11F6-4BEF-A3CE-12599C5F2D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70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847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0543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028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4776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1337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56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02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217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75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64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949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2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097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A1B-8E3E-614C-842D-52263262CEF8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360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54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10/01/2022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944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10/01/2022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846C6C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10/01/2022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846C6C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iWh_o9yHE&amp;authuser=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wiWh_o9yHE?feature=oembed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20" y="2027549"/>
            <a:ext cx="8640580" cy="1482413"/>
          </a:xfrm>
        </p:spPr>
        <p:txBody>
          <a:bodyPr/>
          <a:lstStyle/>
          <a:p>
            <a:r>
              <a:rPr lang="it-IT" dirty="0"/>
              <a:t>DIPARTIMENTO DI STUDI UMANISTICI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LINGUE, MEDIAZIONE, STORIA, LETTERE, FILOSOFIA</a:t>
            </a:r>
          </a:p>
        </p:txBody>
      </p:sp>
    </p:spTree>
    <p:extLst>
      <p:ext uri="{BB962C8B-B14F-4D97-AF65-F5344CB8AC3E}">
        <p14:creationId xmlns:p14="http://schemas.microsoft.com/office/powerpoint/2010/main" val="41259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C4D693-2B9F-442C-9398-EC5B6D135DA4}"/>
              </a:ext>
            </a:extLst>
          </p:cNvPr>
          <p:cNvSpPr txBox="1"/>
          <p:nvPr/>
        </p:nvSpPr>
        <p:spPr>
          <a:xfrm>
            <a:off x="760686" y="2285926"/>
            <a:ext cx="4189686" cy="420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iornalista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estione rapporti diplomatici 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organizzazioni internazionali (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Commissione Europea 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altri)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Assistente linguistico 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nelle istituzioni italiane all'estero e nelle rappresentanze diplomatiche e consolari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225A62-868E-43A5-955F-65F2C4491989}"/>
              </a:ext>
            </a:extLst>
          </p:cNvPr>
          <p:cNvSpPr txBox="1"/>
          <p:nvPr/>
        </p:nvSpPr>
        <p:spPr>
          <a:xfrm>
            <a:off x="3300248" y="449520"/>
            <a:ext cx="8891752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LAVORARE con le LINGUE nella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COMUNICAZIONE NAZIONALE E INTERNAZIONALE </a:t>
            </a:r>
            <a:r>
              <a:rPr lang="it-IT" sz="2800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B0F0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CA61C3-042B-4FE7-840B-7B95B1E8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377" y="1551653"/>
            <a:ext cx="3184471" cy="18773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C69CA97-5B6B-4782-9833-D831F064E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510" y="2285926"/>
            <a:ext cx="2743200" cy="17145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8B6BA27-9E70-4518-ADE2-3F46DF80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253" y="4134014"/>
            <a:ext cx="3184471" cy="19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41B95B-A349-41A3-BA4C-291FCF93C8A0}"/>
              </a:ext>
            </a:extLst>
          </p:cNvPr>
          <p:cNvSpPr txBox="1"/>
          <p:nvPr/>
        </p:nvSpPr>
        <p:spPr>
          <a:xfrm>
            <a:off x="650328" y="1957693"/>
            <a:ext cx="3874375" cy="3243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Editore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Traduttore e revisore </a:t>
            </a:r>
            <a:r>
              <a:rPr lang="it-IT" sz="24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 testi in lingua straniera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Copywriter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edattore web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Raleway" pitchFamily="2" charset="0"/>
                <a:cs typeface="Times New Roman" panose="02020603050405020304" pitchFamily="18" charset="0"/>
              </a:rPr>
              <a:t>Advertising</a:t>
            </a:r>
            <a:endParaRPr lang="it-IT" sz="2400" b="1" dirty="0">
              <a:latin typeface="Raleway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457D9B-5065-441A-89E3-2D5D8DB65752}"/>
              </a:ext>
            </a:extLst>
          </p:cNvPr>
          <p:cNvSpPr txBox="1"/>
          <p:nvPr/>
        </p:nvSpPr>
        <p:spPr>
          <a:xfrm>
            <a:off x="3300248" y="717534"/>
            <a:ext cx="8891752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LAVORARE con le LINGUE per</a:t>
            </a:r>
            <a:r>
              <a:rPr lang="it-IT" sz="2000" b="1" u="sng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L’EDITORIA, LA COMUNICAZIONE, IL MARKETING</a:t>
            </a:r>
            <a:endParaRPr lang="it-IT" sz="2800" b="1" dirty="0">
              <a:solidFill>
                <a:srgbClr val="00B0F0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1C2955-AA20-4AA3-8956-3477D92EF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64" y="1692785"/>
            <a:ext cx="2541944" cy="16984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03DBCE7-1698-4072-959B-9A59AA021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324" y="1692785"/>
            <a:ext cx="3537496" cy="15783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6174171-A3FA-44E7-AA08-2906A3196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951" y="3625280"/>
            <a:ext cx="1968566" cy="26289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7CB6E07-83F0-46EE-90C1-F22996D18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006" y="3606230"/>
            <a:ext cx="2299642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B0568E-9C05-405A-B616-A9FA52FEF6B8}"/>
              </a:ext>
            </a:extLst>
          </p:cNvPr>
          <p:cNvSpPr txBox="1"/>
          <p:nvPr/>
        </p:nvSpPr>
        <p:spPr>
          <a:xfrm>
            <a:off x="965638" y="1781817"/>
            <a:ext cx="3354114" cy="4284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Area commerciale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vendita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 aziende di 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 export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Rappresentante Customer Service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Esperto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risorse umane 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HR manager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Personal Assistant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manager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Manager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F2294C-4051-4816-9E7F-F3A04F2C15C0}"/>
              </a:ext>
            </a:extLst>
          </p:cNvPr>
          <p:cNvSpPr txBox="1"/>
          <p:nvPr/>
        </p:nvSpPr>
        <p:spPr>
          <a:xfrm>
            <a:off x="3300248" y="449520"/>
            <a:ext cx="8891752" cy="101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LAVORARE con le LINGUE per</a:t>
            </a:r>
            <a:r>
              <a:rPr lang="it-IT" sz="2000" b="1" u="sng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AZIENDE</a:t>
            </a:r>
            <a:endParaRPr lang="it-IT" sz="3200" b="1" dirty="0">
              <a:solidFill>
                <a:srgbClr val="00B0F0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92C02D-1553-445A-82D3-E57E4A6F5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5702027"/>
            <a:ext cx="2959213" cy="6454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FEFC009-B09F-411F-8C22-06512B7F69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119" y="4276588"/>
            <a:ext cx="2440973" cy="12204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45D226-071D-4EFC-9290-A3E6C3A3A0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732" y="3238908"/>
            <a:ext cx="2075360" cy="10376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EB9A38C-FFDA-4EC2-9789-3A75873C6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891" y="1542913"/>
            <a:ext cx="3412231" cy="228810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089545E-6FFA-4C1A-BE02-8F4229E48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156" y="4481539"/>
            <a:ext cx="3714990" cy="122048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DF2197F-2B4C-4CBC-86CF-311D3A89E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7506" y="1542914"/>
            <a:ext cx="2622863" cy="17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551892-AD58-456E-B7BE-C758793ECC02}"/>
              </a:ext>
            </a:extLst>
          </p:cNvPr>
          <p:cNvSpPr txBox="1"/>
          <p:nvPr/>
        </p:nvSpPr>
        <p:spPr>
          <a:xfrm>
            <a:off x="583326" y="1855404"/>
            <a:ext cx="3673364" cy="418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Consulente Information Technology 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laborazione del </a:t>
            </a:r>
            <a:r>
              <a:rPr lang="it-IT" sz="20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inguaggio naturale 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PNL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0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ntelligenza Artificiale 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nell’interazione tra computer e lingue naturali umane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9CAA2F-81C4-490B-99E4-F418AAE4D8D9}"/>
              </a:ext>
            </a:extLst>
          </p:cNvPr>
          <p:cNvSpPr txBox="1"/>
          <p:nvPr/>
        </p:nvSpPr>
        <p:spPr>
          <a:xfrm>
            <a:off x="4733596" y="523873"/>
            <a:ext cx="6093372" cy="9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LAVORARE con le LINGUE per</a:t>
            </a:r>
            <a:r>
              <a:rPr lang="it-IT" sz="1800" b="1" u="sng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TECNOLOGIA</a:t>
            </a:r>
            <a:endParaRPr lang="it-IT" sz="3200" b="1" dirty="0">
              <a:solidFill>
                <a:srgbClr val="00B0F0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217FE85-490C-4E97-A55D-D655CA87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628" y="3991504"/>
            <a:ext cx="2822682" cy="21864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6A7460-B486-4CE3-8398-3AF99C410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145" y="1686022"/>
            <a:ext cx="3830530" cy="21431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4A9C932-4051-408E-9AD2-DE3B7FE3E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596" y="2009775"/>
            <a:ext cx="3120096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2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1E794B-4479-4F67-9202-8542B4CA408B}"/>
              </a:ext>
            </a:extLst>
          </p:cNvPr>
          <p:cNvSpPr txBox="1"/>
          <p:nvPr/>
        </p:nvSpPr>
        <p:spPr>
          <a:xfrm>
            <a:off x="536028" y="1509223"/>
            <a:ext cx="3862552" cy="4001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Lessicografo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Consulente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per le lingue e i dialetti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inguista forense 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 linguistica medico legale (ramo della linguistica applicata 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onsulente nella ricerca medica </a:t>
            </a:r>
            <a:r>
              <a:rPr lang="it-IT" sz="20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per: logopedia, neurolinguistica, audiologia, e rieducazione alla parola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12132A-B651-4FD1-8903-39892C6713CE}"/>
              </a:ext>
            </a:extLst>
          </p:cNvPr>
          <p:cNvSpPr txBox="1"/>
          <p:nvPr/>
        </p:nvSpPr>
        <p:spPr>
          <a:xfrm>
            <a:off x="4859720" y="524530"/>
            <a:ext cx="6093372" cy="9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LAVORARE con le LINGUE per</a:t>
            </a:r>
            <a:r>
              <a:rPr lang="it-IT" sz="1800" b="1" u="sng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PROFESSIONISTI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1A46A8C-75DA-4D7D-8FD0-C44AC418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720" y="1509223"/>
            <a:ext cx="3495675" cy="17716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7389330-49EB-434A-86D9-AC5F106A4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625" y="1509223"/>
            <a:ext cx="2128347" cy="20835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90B7179-32AD-45AD-B85F-6DA5F7BA9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702" y="3592763"/>
            <a:ext cx="2383386" cy="24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FC8C69-7777-4FE2-AFE6-F04C7F6E402D}"/>
              </a:ext>
            </a:extLst>
          </p:cNvPr>
          <p:cNvSpPr txBox="1"/>
          <p:nvPr/>
        </p:nvSpPr>
        <p:spPr>
          <a:xfrm>
            <a:off x="416883" y="2485822"/>
            <a:ext cx="2769476" cy="245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5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SCUOLA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Raleway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Raleway" pitchFamily="2" charset="0"/>
              </a:rPr>
              <a:t>IL PIANO DI STUDI (3+2) GARANTISCE L’ACQUISIZIONE DEI CREDITI NECESSARI PER L’INSEGNAMENTO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0F71D7-7759-4919-9E3D-47D8616797BE}"/>
              </a:ext>
            </a:extLst>
          </p:cNvPr>
          <p:cNvSpPr txBox="1"/>
          <p:nvPr/>
        </p:nvSpPr>
        <p:spPr>
          <a:xfrm>
            <a:off x="3909849" y="524530"/>
            <a:ext cx="8008882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DOCENTE e  MONDO DELLA RICERCA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avorare con le lingue con gli studenti e per gli studenti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Lavorare con le lingue </a:t>
            </a: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 la ricerca</a:t>
            </a:r>
            <a:endParaRPr lang="it-IT" sz="20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A2B6D6-D061-485B-8783-4E5DC6A19C15}"/>
              </a:ext>
            </a:extLst>
          </p:cNvPr>
          <p:cNvSpPr txBox="1"/>
          <p:nvPr/>
        </p:nvSpPr>
        <p:spPr>
          <a:xfrm>
            <a:off x="7725103" y="2209283"/>
            <a:ext cx="3815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e RICERCA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A37939-BFD6-4F5C-845E-C0A8C00CF4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62300" y="3179009"/>
            <a:ext cx="2599690" cy="1447800"/>
          </a:xfrm>
          <a:prstGeom prst="rect">
            <a:avLst/>
          </a:prstGeom>
        </p:spPr>
      </p:pic>
      <p:pic>
        <p:nvPicPr>
          <p:cNvPr id="7" name="Pictur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6B991E4-3205-410E-9A16-1EDF2E9633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41" y="2717086"/>
            <a:ext cx="1923394" cy="28623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D93485-F554-403D-85AF-4C1E46E533C0}"/>
              </a:ext>
            </a:extLst>
          </p:cNvPr>
          <p:cNvSpPr txBox="1"/>
          <p:nvPr/>
        </p:nvSpPr>
        <p:spPr>
          <a:xfrm>
            <a:off x="9496095" y="5610714"/>
            <a:ext cx="24856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SzPct val="100000"/>
            </a:pPr>
            <a:r>
              <a:rPr lang="it-IT" altLang="it-IT" sz="1400" b="1" dirty="0">
                <a:solidFill>
                  <a:srgbClr val="000000"/>
                </a:solidFill>
                <a:latin typeface="Raleway" pitchFamily="2" charset="0"/>
              </a:rPr>
              <a:t>Wilhelm von Humboldt</a:t>
            </a:r>
            <a:r>
              <a:rPr lang="it-IT" altLang="it-IT" sz="1400" dirty="0">
                <a:solidFill>
                  <a:srgbClr val="000000"/>
                </a:solidFill>
                <a:latin typeface="Raleway" pitchFamily="2" charset="0"/>
              </a:rPr>
              <a:t> </a:t>
            </a:r>
          </a:p>
          <a:p>
            <a:pPr algn="just" eaLnBrk="1" hangingPunct="1">
              <a:buSzPct val="100000"/>
            </a:pPr>
            <a:r>
              <a:rPr lang="it-IT" altLang="it-IT" sz="1400" dirty="0">
                <a:solidFill>
                  <a:srgbClr val="000000"/>
                </a:solidFill>
                <a:latin typeface="Raleway" pitchFamily="2" charset="0"/>
              </a:rPr>
              <a:t>(Potsdam, 22 giugno 1767 – </a:t>
            </a:r>
          </a:p>
          <a:p>
            <a:pPr algn="just" eaLnBrk="1" hangingPunct="1">
              <a:buSzPct val="100000"/>
            </a:pPr>
            <a:r>
              <a:rPr lang="it-IT" altLang="it-IT" sz="1400" dirty="0">
                <a:solidFill>
                  <a:srgbClr val="000000"/>
                </a:solidFill>
                <a:latin typeface="Raleway" pitchFamily="2" charset="0"/>
              </a:rPr>
              <a:t>Tegel, 8 aprile 1835)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AEFE5DD-5F27-4DD7-9817-B2AEFB13A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235" y="2462199"/>
            <a:ext cx="2559943" cy="31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B12372-D8F6-437D-B194-CD1EFEAA16BD}"/>
              </a:ext>
            </a:extLst>
          </p:cNvPr>
          <p:cNvSpPr txBox="1"/>
          <p:nvPr/>
        </p:nvSpPr>
        <p:spPr>
          <a:xfrm>
            <a:off x="0" y="1328082"/>
            <a:ext cx="6093372" cy="585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FF0000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LAVORI IN CORSO…</a:t>
            </a:r>
            <a:endParaRPr lang="it-IT" sz="3200" b="1" dirty="0">
              <a:solidFill>
                <a:srgbClr val="FF0000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C98637-6C14-424E-B85A-3A01A51DC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21" y="2679973"/>
            <a:ext cx="2752725" cy="17049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A517575-202B-48BF-9A53-91786286F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373" y="428972"/>
            <a:ext cx="4374930" cy="57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9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8553398E-47C5-43ED-AD14-90E9F4E04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5669" y="4887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BB6E67-9087-4B3C-960A-37648CA1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369" y="124279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9B534C2F-638D-4381-BE8F-697A3AE9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GRAZIE</a:t>
            </a:r>
            <a:r>
              <a:rPr lang="it-IT" dirty="0"/>
              <a:t>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83853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289" y="2069111"/>
            <a:ext cx="9184490" cy="2719778"/>
          </a:xfrm>
        </p:spPr>
        <p:txBody>
          <a:bodyPr/>
          <a:lstStyle/>
          <a:p>
            <a:r>
              <a:rPr lang="it-IT" sz="3200" b="0" dirty="0"/>
              <a:t>Corso di laurea di </a:t>
            </a:r>
            <a:r>
              <a:rPr lang="it-IT" sz="3200" dirty="0"/>
              <a:t>primo livello </a:t>
            </a:r>
            <a:r>
              <a:rPr lang="it-IT" sz="3200" b="0" dirty="0"/>
              <a:t>in </a:t>
            </a:r>
            <a:r>
              <a:rPr lang="it-IT" sz="3200" b="1" i="0" dirty="0">
                <a:solidFill>
                  <a:srgbClr val="7E0441"/>
                </a:solidFill>
                <a:effectLst/>
                <a:latin typeface="Raleway" pitchFamily="2" charset="0"/>
              </a:rPr>
              <a:t>Lingue e culture straniere occidentali e orientali </a:t>
            </a:r>
            <a:r>
              <a:rPr lang="it-IT" sz="3200" b="0" i="0" dirty="0">
                <a:effectLst/>
                <a:latin typeface="Raleway" pitchFamily="2" charset="0"/>
              </a:rPr>
              <a:t>(</a:t>
            </a:r>
            <a:r>
              <a:rPr lang="it-IT" sz="3200" b="1" i="0" dirty="0">
                <a:effectLst/>
                <a:latin typeface="Raleway" pitchFamily="2" charset="0"/>
              </a:rPr>
              <a:t>L-11</a:t>
            </a:r>
            <a:r>
              <a:rPr lang="it-IT" sz="3200" b="0" i="0" dirty="0">
                <a:effectLst/>
                <a:latin typeface="Raleway" pitchFamily="2" charset="0"/>
              </a:rPr>
              <a:t>)</a:t>
            </a:r>
            <a:br>
              <a:rPr lang="it-IT" sz="3200" b="1" i="0" dirty="0">
                <a:solidFill>
                  <a:srgbClr val="7E0441"/>
                </a:solidFill>
                <a:effectLst/>
                <a:latin typeface="Raleway" pitchFamily="2" charset="0"/>
              </a:rPr>
            </a:br>
            <a:br>
              <a:rPr lang="it-IT" sz="3200" b="0" dirty="0"/>
            </a:br>
            <a:r>
              <a:rPr lang="it-IT" sz="3200" b="0" dirty="0"/>
              <a:t>Corso di laurea </a:t>
            </a:r>
            <a:r>
              <a:rPr lang="it-IT" sz="3200" dirty="0"/>
              <a:t>magistrale</a:t>
            </a:r>
            <a:r>
              <a:rPr lang="it-IT" sz="3200" b="0" dirty="0"/>
              <a:t> in </a:t>
            </a:r>
            <a:r>
              <a:rPr lang="it-IT" sz="3200" b="1" i="0" dirty="0">
                <a:solidFill>
                  <a:srgbClr val="7E0441"/>
                </a:solidFill>
                <a:effectLst/>
                <a:latin typeface="Raleway" pitchFamily="2" charset="0"/>
              </a:rPr>
              <a:t>Lingue, culture e traduzione letteraria </a:t>
            </a:r>
            <a:r>
              <a:rPr lang="it-IT" sz="3200" b="0" dirty="0"/>
              <a:t>(</a:t>
            </a:r>
            <a:r>
              <a:rPr lang="it-IT" sz="3200" dirty="0"/>
              <a:t>LM-37</a:t>
            </a:r>
            <a:r>
              <a:rPr lang="it-IT" sz="3200" b="0" dirty="0"/>
              <a:t>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51178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E4F95085-7679-4729-87ED-920E589F1520}"/>
              </a:ext>
            </a:extLst>
          </p:cNvPr>
          <p:cNvSpPr txBox="1">
            <a:spLocks/>
          </p:cNvSpPr>
          <p:nvPr/>
        </p:nvSpPr>
        <p:spPr>
          <a:xfrm>
            <a:off x="2900855" y="1907630"/>
            <a:ext cx="8639503" cy="1123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846C6C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it-IT" sz="2000" u="sng" dirty="0">
                <a:hlinkClick r:id="rId3"/>
              </a:rPr>
              <a:t>https://www.youtube.com/watch?v=WwiWh_o9yHE&amp;authuser=0</a:t>
            </a:r>
            <a:r>
              <a:rPr lang="it-IT" sz="2000" u="sng" dirty="0"/>
              <a:t> </a:t>
            </a:r>
          </a:p>
        </p:txBody>
      </p:sp>
      <p:pic>
        <p:nvPicPr>
          <p:cNvPr id="4" name="Elementi multimediali online 5" title="Il Primo Re - Trailer latino">
            <a:hlinkClick r:id="" action="ppaction://media"/>
            <a:extLst>
              <a:ext uri="{FF2B5EF4-FFF2-40B4-BE49-F238E27FC236}">
                <a16:creationId xmlns:a16="http://schemas.microsoft.com/office/drawing/2014/main" id="{3FBA0B07-8E4D-4826-89A5-3C0CF9AF91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51757" y="3429000"/>
            <a:ext cx="4422715" cy="24988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0A8D792-7BC1-4322-9CEC-2DE0A4FEA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42" y="3030921"/>
            <a:ext cx="3608242" cy="24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E92D86-2FFA-4371-9652-BA26348566B8}"/>
              </a:ext>
            </a:extLst>
          </p:cNvPr>
          <p:cNvSpPr txBox="1"/>
          <p:nvPr/>
        </p:nvSpPr>
        <p:spPr>
          <a:xfrm>
            <a:off x="977461" y="1379907"/>
            <a:ext cx="439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B050"/>
                </a:solidFill>
                <a:latin typeface="Raleway" pitchFamily="2" charset="0"/>
              </a:rPr>
              <a:t>Cosa fare con le Lingue?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E9BC8C8-E336-4DF1-9F32-CC927A61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2" y="2959741"/>
            <a:ext cx="38877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BF5E3CD-709F-4350-A935-1C2AD253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485328" cy="27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C1C167A-80B7-4D28-8692-26E5C569C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381" y="1695682"/>
            <a:ext cx="2141441" cy="176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02C0A5F-E121-4A8E-B1E2-0CEC5C27BF40}"/>
              </a:ext>
            </a:extLst>
          </p:cNvPr>
          <p:cNvSpPr txBox="1"/>
          <p:nvPr/>
        </p:nvSpPr>
        <p:spPr>
          <a:xfrm>
            <a:off x="6789682" y="690230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Raleway" pitchFamily="2" charset="0"/>
              </a:rPr>
              <a:t>Cosa fare con la Lingua?</a:t>
            </a:r>
          </a:p>
        </p:txBody>
      </p:sp>
    </p:spTree>
    <p:extLst>
      <p:ext uri="{BB962C8B-B14F-4D97-AF65-F5344CB8AC3E}">
        <p14:creationId xmlns:p14="http://schemas.microsoft.com/office/powerpoint/2010/main" val="140080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F40553F-2665-4C57-9D5E-D84E3BF8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1704"/>
            <a:ext cx="4082029" cy="2057400"/>
          </a:xfrm>
          <a:prstGeom prst="rect">
            <a:avLst/>
          </a:prstGeom>
        </p:spPr>
      </p:pic>
      <p:pic>
        <p:nvPicPr>
          <p:cNvPr id="2050" name="Immagine 34" descr="http://www.media.inaf.it/wp-content/uploads/2015/10/unnamed.jpg">
            <a:extLst>
              <a:ext uri="{FF2B5EF4-FFF2-40B4-BE49-F238E27FC236}">
                <a16:creationId xmlns:a16="http://schemas.microsoft.com/office/drawing/2014/main" id="{75B434D2-69D9-48FB-9946-13511FD1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54" y="3090364"/>
            <a:ext cx="4914078" cy="25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0373223-2316-4691-B35E-38093E573A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74" r="8582"/>
          <a:stretch/>
        </p:blipFill>
        <p:spPr>
          <a:xfrm>
            <a:off x="8466082" y="3005892"/>
            <a:ext cx="2686063" cy="265554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957B623-42C9-436D-83EE-D60AF7F578D2}"/>
              </a:ext>
            </a:extLst>
          </p:cNvPr>
          <p:cNvSpPr txBox="1"/>
          <p:nvPr/>
        </p:nvSpPr>
        <p:spPr>
          <a:xfrm>
            <a:off x="924910" y="1573099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Raleway" pitchFamily="2" charset="0"/>
              </a:rPr>
              <a:t>Cosa fare con la Lingua?</a:t>
            </a:r>
          </a:p>
        </p:txBody>
      </p:sp>
    </p:spTree>
    <p:extLst>
      <p:ext uri="{BB962C8B-B14F-4D97-AF65-F5344CB8AC3E}">
        <p14:creationId xmlns:p14="http://schemas.microsoft.com/office/powerpoint/2010/main" val="279624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2B1B6E-7ED2-4CBA-A77E-0735DD0E007C}"/>
              </a:ext>
            </a:extLst>
          </p:cNvPr>
          <p:cNvSpPr txBox="1"/>
          <p:nvPr/>
        </p:nvSpPr>
        <p:spPr>
          <a:xfrm>
            <a:off x="786307" y="2050121"/>
            <a:ext cx="3733086" cy="370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Assistente di volo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Guida turistica </a:t>
            </a:r>
            <a:r>
              <a:rPr lang="it-IT" sz="2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(musei, FAI, </a:t>
            </a:r>
            <a:r>
              <a:rPr lang="it-IT" sz="2800" dirty="0" err="1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it-IT" sz="2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Front-office Manager di hotel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DCD0D1-5A13-44B2-B19D-3CB1C6CEB796}"/>
              </a:ext>
            </a:extLst>
          </p:cNvPr>
          <p:cNvSpPr txBox="1"/>
          <p:nvPr/>
        </p:nvSpPr>
        <p:spPr>
          <a:xfrm>
            <a:off x="4177862" y="510351"/>
            <a:ext cx="7898524" cy="126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OPERATORE LINGUISTICO IN AMBITO TURISTICO CULTURALE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lavorare con le LINGUE per il TURISMO….</a:t>
            </a:r>
            <a:endParaRPr lang="it-IT" sz="1800" b="1" u="sng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82AB06-E7E7-4FA1-B831-297473530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315" y="1925694"/>
            <a:ext cx="2354979" cy="13507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A5F2D3-725A-4DA7-B316-B8496B5B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429" y="3429000"/>
            <a:ext cx="1501972" cy="273810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527E870-C20C-4BF0-9DDD-9DC7A58DF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249" y="2078256"/>
            <a:ext cx="2354979" cy="14858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CF0C9E-EA9B-4B1F-92A7-8E26CCCF4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323" y="4032277"/>
            <a:ext cx="3462830" cy="21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6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2B1B6E-7ED2-4CBA-A77E-0735DD0E007C}"/>
              </a:ext>
            </a:extLst>
          </p:cNvPr>
          <p:cNvSpPr txBox="1"/>
          <p:nvPr/>
        </p:nvSpPr>
        <p:spPr>
          <a:xfrm>
            <a:off x="290640" y="1452857"/>
            <a:ext cx="4565139" cy="461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Allenatori di accento-dialetto</a:t>
            </a:r>
            <a:r>
              <a:rPr lang="it-IT" sz="24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allenatori professionisti di recitazione [film,  televisione, teatro, mondo della musica,  Voice over </a:t>
            </a:r>
            <a:r>
              <a:rPr lang="it-IT" sz="24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4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speakeraggio) per radio e/o animazione] </a:t>
            </a:r>
            <a:endParaRPr lang="it-IT" sz="2400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Produttore programmatore </a:t>
            </a:r>
            <a:r>
              <a:rPr lang="it-IT" sz="24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 eventi interculturali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b="1" dirty="0" err="1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Sottotitolatore</a:t>
            </a:r>
            <a:r>
              <a:rPr lang="it-IT" sz="24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consulente linguistico</a:t>
            </a:r>
            <a:endParaRPr lang="it-IT" sz="2400" b="1" dirty="0">
              <a:latin typeface="Raleway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DCD0D1-5A13-44B2-B19D-3CB1C6CEB796}"/>
              </a:ext>
            </a:extLst>
          </p:cNvPr>
          <p:cNvSpPr txBox="1"/>
          <p:nvPr/>
        </p:nvSpPr>
        <p:spPr>
          <a:xfrm>
            <a:off x="4177862" y="510351"/>
            <a:ext cx="789852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…la CULTURA, lo SPETTACOLO</a:t>
            </a:r>
            <a:endParaRPr lang="it-IT" sz="2400" b="1" u="sng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915579A-C837-4B9C-B22C-4B0983E0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808" y="3047962"/>
            <a:ext cx="2485743" cy="242620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C63A651-994A-4C30-B35E-6F9384585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257" y="3485327"/>
            <a:ext cx="3374103" cy="13690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9C51B2C-7FE3-4B02-A9F8-47B14BAA7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033" y="1068901"/>
            <a:ext cx="2876550" cy="161925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2546AA3-3D56-4755-8156-99705DACE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982" y="1154454"/>
            <a:ext cx="15525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04E4BE-4FCA-4973-9B61-DC54D3E1E094}"/>
              </a:ext>
            </a:extLst>
          </p:cNvPr>
          <p:cNvSpPr txBox="1"/>
          <p:nvPr/>
        </p:nvSpPr>
        <p:spPr>
          <a:xfrm>
            <a:off x="567557" y="1282140"/>
            <a:ext cx="10562897" cy="109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MEDIATORE SOCIO- CULTURALE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Operatore umanitario internazionale </a:t>
            </a:r>
            <a:r>
              <a:rPr lang="it-IT" sz="24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it-IT" sz="24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713406-F25A-42FF-A3D3-441186C5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712" y="2677798"/>
            <a:ext cx="5959366" cy="33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3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8CC1D0-259F-4AFD-95A8-5B16EB4AF2EE}"/>
              </a:ext>
            </a:extLst>
          </p:cNvPr>
          <p:cNvSpPr txBox="1"/>
          <p:nvPr/>
        </p:nvSpPr>
        <p:spPr>
          <a:xfrm>
            <a:off x="115614" y="1633062"/>
            <a:ext cx="5439103" cy="4634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u="sng" dirty="0">
                <a:solidFill>
                  <a:srgbClr val="FF0000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it-IT" sz="2400" u="sng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GENERALE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traduttore/ interprete/ mediatore linguistico e culturale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[cfr. </a:t>
            </a:r>
            <a:r>
              <a:rPr lang="it-IT" sz="2400" u="sng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della MEDIAZIONE LINGUISTICA</a:t>
            </a:r>
            <a:r>
              <a:rPr lang="it-IT" sz="2400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it-IT" sz="24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u="sng" dirty="0">
                <a:solidFill>
                  <a:srgbClr val="FF0000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it-IT" sz="2400" u="sng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PARTICOLARE</a:t>
            </a:r>
            <a:endParaRPr lang="it-IT" sz="2400" dirty="0">
              <a:solidFill>
                <a:srgbClr val="FF0000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24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  della LINGUA DEI SEGNI</a:t>
            </a:r>
            <a:endParaRPr lang="it-IT" sz="24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04E4BE-4FCA-4973-9B61-DC54D3E1E094}"/>
              </a:ext>
            </a:extLst>
          </p:cNvPr>
          <p:cNvSpPr txBox="1"/>
          <p:nvPr/>
        </p:nvSpPr>
        <p:spPr>
          <a:xfrm>
            <a:off x="3988676" y="449520"/>
            <a:ext cx="8087710" cy="1293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solidFill>
                  <a:srgbClr val="00B0F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INTERPRETE/ TRADUTTORE </a:t>
            </a:r>
            <a:endParaRPr lang="it-IT" sz="2800" dirty="0">
              <a:solidFill>
                <a:srgbClr val="00B0F0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Lavorare con la lingua e con le lingue…per una comunicazione efficace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C8CA72-59FF-4E3C-B370-6BF2FA4BC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972" y="1633062"/>
            <a:ext cx="4004441" cy="19818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32B96A-F98A-4297-A3AF-BE4B7C3A8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922" y="3894083"/>
            <a:ext cx="2875237" cy="21976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6DFCCF0-698B-4FBE-92EA-E12F24B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310" y="4151679"/>
            <a:ext cx="17335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7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458</Words>
  <Application>Microsoft Office PowerPoint</Application>
  <PresentationFormat>Widescreen</PresentationFormat>
  <Paragraphs>93</Paragraphs>
  <Slides>17</Slides>
  <Notes>14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Raleway</vt:lpstr>
      <vt:lpstr>Wingdings</vt:lpstr>
      <vt:lpstr>Tema di Office</vt:lpstr>
      <vt:lpstr>Tema di Office</vt:lpstr>
      <vt:lpstr>DIPARTIMENTO DI STUDI UMANISTICI</vt:lpstr>
      <vt:lpstr>Corso di laurea di primo livello in Lingue e culture straniere occidentali e orientali (L-11)  Corso di laurea magistrale in Lingue, culture e traduzione letteraria (LM-37)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DIPARTIMENTO DI STUDI UMANISTICI</dc:title>
  <dc:creator>angela.bianchi@unimc.it</dc:creator>
  <cp:lastModifiedBy>angela.bianchi@unimc.it</cp:lastModifiedBy>
  <cp:revision>12</cp:revision>
  <dcterms:created xsi:type="dcterms:W3CDTF">2022-01-10T11:58:31Z</dcterms:created>
  <dcterms:modified xsi:type="dcterms:W3CDTF">2022-01-10T23:11:55Z</dcterms:modified>
</cp:coreProperties>
</file>